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708" r:id="rId4"/>
    <p:sldMasterId id="2147483696" r:id="rId5"/>
    <p:sldMasterId id="2147483720" r:id="rId6"/>
  </p:sldMasterIdLst>
  <p:notesMasterIdLst>
    <p:notesMasterId r:id="rId35"/>
  </p:notesMasterIdLst>
  <p:sldIdLst>
    <p:sldId id="349" r:id="rId7"/>
    <p:sldId id="368" r:id="rId8"/>
    <p:sldId id="369" r:id="rId9"/>
    <p:sldId id="372" r:id="rId10"/>
    <p:sldId id="370" r:id="rId11"/>
    <p:sldId id="371" r:id="rId12"/>
    <p:sldId id="365" r:id="rId13"/>
    <p:sldId id="361" r:id="rId14"/>
    <p:sldId id="353" r:id="rId15"/>
    <p:sldId id="363" r:id="rId16"/>
    <p:sldId id="364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73" r:id="rId25"/>
    <p:sldId id="366" r:id="rId26"/>
    <p:sldId id="374" r:id="rId27"/>
    <p:sldId id="375" r:id="rId28"/>
    <p:sldId id="377" r:id="rId29"/>
    <p:sldId id="378" r:id="rId30"/>
    <p:sldId id="367" r:id="rId31"/>
    <p:sldId id="379" r:id="rId32"/>
    <p:sldId id="380" r:id="rId33"/>
    <p:sldId id="348" r:id="rId34"/>
  </p:sldIdLst>
  <p:sldSz cx="12192000" cy="685800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CC66"/>
    <a:srgbClr val="595959"/>
    <a:srgbClr val="D9D9D9"/>
    <a:srgbClr val="E39734"/>
    <a:srgbClr val="BBD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A70DC7-7C66-F054-0F6C-E7AF02581211}" v="4" dt="2020-06-30T13:56:42.336"/>
    <p1510:client id="{7EF6C65A-39F4-EF94-025A-49CD72FC0A61}" v="585" dt="2020-06-28T16:04:02.897"/>
    <p1510:client id="{9FC1968A-F6DD-0C57-F801-22BF934C2A60}" v="14" dt="2020-06-30T17:01:48.9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6" autoAdjust="0"/>
    <p:restoredTop sz="87845" autoAdjust="0"/>
  </p:normalViewPr>
  <p:slideViewPr>
    <p:cSldViewPr snapToGrid="0" snapToObjects="1">
      <p:cViewPr varScale="1">
        <p:scale>
          <a:sx n="72" d="100"/>
          <a:sy n="72" d="100"/>
        </p:scale>
        <p:origin x="66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J:\Alcald&#237;a%20de%20Bogot&#225;\2020\Equipo%20Dise&#241;o%20y%20Monitoreo\Plan%20de%20acci&#243;n%20y%20plan%20estrat&#233;gico\Corte%20a%20mayo%20de%202020\Base%20consolidada%20may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J:\Alcald&#237;a%20de%20Bogot&#225;\2020\Equipo%20Dise&#241;o%20y%20Monitoreo\Plan%20de%20acci&#243;n%20y%20plan%20estrat&#233;gico\Corte%20a%20mayo%20de%202020\Base%20consolidada%20may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J:\Alcald&#237;a%20de%20Bogot&#225;\2020\Equipo%20Dise&#241;o%20y%20Monitoreo\Plan%20de%20acci&#243;n%20y%20plan%20estrat&#233;gico\Corte%20a%20mayo%20de%202020\Base%20consolidada%20may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'Dinámica proyectos'!$P$35</c:f>
              <c:strCache>
                <c:ptCount val="1"/>
                <c:pt idx="0">
                  <c:v>&gt; 100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'Dinámica proyectos'!$Q$35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CD-47DA-A542-799704A9A3F1}"/>
            </c:ext>
          </c:extLst>
        </c:ser>
        <c:ser>
          <c:idx val="1"/>
          <c:order val="1"/>
          <c:tx>
            <c:strRef>
              <c:f>'Dinámica proyectos'!$P$36</c:f>
              <c:strCache>
                <c:ptCount val="1"/>
                <c:pt idx="0">
                  <c:v>En 100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'Dinámica proyectos'!$Q$36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CD-47DA-A542-799704A9A3F1}"/>
            </c:ext>
          </c:extLst>
        </c:ser>
        <c:ser>
          <c:idx val="2"/>
          <c:order val="2"/>
          <c:tx>
            <c:strRef>
              <c:f>'Dinámica proyectos'!$P$37</c:f>
              <c:strCache>
                <c:ptCount val="1"/>
                <c:pt idx="0">
                  <c:v>90-100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'Dinámica proyectos'!$Q$37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CD-47DA-A542-799704A9A3F1}"/>
            </c:ext>
          </c:extLst>
        </c:ser>
        <c:ser>
          <c:idx val="3"/>
          <c:order val="3"/>
          <c:tx>
            <c:strRef>
              <c:f>'Dinámica proyectos'!$P$38</c:f>
              <c:strCache>
                <c:ptCount val="1"/>
                <c:pt idx="0">
                  <c:v>60-70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'Dinámica proyectos'!$Q$38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CD-47DA-A542-799704A9A3F1}"/>
            </c:ext>
          </c:extLst>
        </c:ser>
        <c:ser>
          <c:idx val="4"/>
          <c:order val="4"/>
          <c:tx>
            <c:strRef>
              <c:f>'Dinámica proyectos'!$P$39</c:f>
              <c:strCache>
                <c:ptCount val="1"/>
                <c:pt idx="0">
                  <c:v>&lt;60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'Dinámica proyectos'!$Q$39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CD-47DA-A542-799704A9A3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9668239"/>
        <c:axId val="1588091663"/>
      </c:barChart>
      <c:catAx>
        <c:axId val="1469668239"/>
        <c:scaling>
          <c:orientation val="minMax"/>
        </c:scaling>
        <c:delete val="1"/>
        <c:axPos val="b"/>
        <c:majorTickMark val="none"/>
        <c:minorTickMark val="none"/>
        <c:tickLblPos val="nextTo"/>
        <c:crossAx val="1588091663"/>
        <c:crosses val="autoZero"/>
        <c:auto val="1"/>
        <c:lblAlgn val="ctr"/>
        <c:lblOffset val="100"/>
        <c:noMultiLvlLbl val="0"/>
      </c:catAx>
      <c:valAx>
        <c:axId val="1588091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69668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362712725425453"/>
          <c:y val="0.8948272090988626"/>
          <c:w val="0.77522713506965479"/>
          <c:h val="8.13632670916135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'Dinámica gestión'!$J$59</c:f>
              <c:strCache>
                <c:ptCount val="1"/>
                <c:pt idx="0">
                  <c:v>&gt; 100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'Dinámica gestión'!$K$59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6C-41A6-81CC-C5931F383217}"/>
            </c:ext>
          </c:extLst>
        </c:ser>
        <c:ser>
          <c:idx val="1"/>
          <c:order val="1"/>
          <c:tx>
            <c:strRef>
              <c:f>'Dinámica gestión'!$J$60</c:f>
              <c:strCache>
                <c:ptCount val="1"/>
                <c:pt idx="0">
                  <c:v>En 100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'Dinámica gestión'!$K$60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6C-41A6-81CC-C5931F383217}"/>
            </c:ext>
          </c:extLst>
        </c:ser>
        <c:ser>
          <c:idx val="2"/>
          <c:order val="2"/>
          <c:tx>
            <c:strRef>
              <c:f>'Dinámica gestión'!$J$61</c:f>
              <c:strCache>
                <c:ptCount val="1"/>
                <c:pt idx="0">
                  <c:v>90-100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'Dinámica gestión'!$K$61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6C-41A6-81CC-C5931F383217}"/>
            </c:ext>
          </c:extLst>
        </c:ser>
        <c:ser>
          <c:idx val="3"/>
          <c:order val="3"/>
          <c:tx>
            <c:strRef>
              <c:f>'Dinámica gestión'!$J$62</c:f>
              <c:strCache>
                <c:ptCount val="1"/>
                <c:pt idx="0">
                  <c:v>70-90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'Dinámica gestión'!$K$62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6C-41A6-81CC-C5931F383217}"/>
            </c:ext>
          </c:extLst>
        </c:ser>
        <c:ser>
          <c:idx val="4"/>
          <c:order val="4"/>
          <c:tx>
            <c:strRef>
              <c:f>'Dinámica gestión'!$J$63</c:f>
              <c:strCache>
                <c:ptCount val="1"/>
                <c:pt idx="0">
                  <c:v>60-70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'Dinámica gestión'!$K$63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6C-41A6-81CC-C5931F3832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9662639"/>
        <c:axId val="1345747055"/>
      </c:barChart>
      <c:catAx>
        <c:axId val="146966263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5747055"/>
        <c:crosses val="autoZero"/>
        <c:auto val="1"/>
        <c:lblAlgn val="ctr"/>
        <c:lblOffset val="100"/>
        <c:noMultiLvlLbl val="0"/>
      </c:catAx>
      <c:valAx>
        <c:axId val="1345747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69662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772608867326305E-2"/>
          <c:y val="0.92105479668903678"/>
          <c:w val="0.81965695375495273"/>
          <c:h val="5.57990801954584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consolidada mayo.xlsx]Dinámica PAAC!TablaDinámica1</c:name>
    <c:fmtId val="3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8.3333333333333332E-3"/>
              <c:y val="0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5.5555555555555046E-3"/>
              <c:y val="0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8.3333333333333332E-3"/>
              <c:y val="0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5.5555555555555046E-3"/>
              <c:y val="0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8.3333333333333332E-3"/>
              <c:y val="0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5.5555555555555046E-3"/>
              <c:y val="0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'Dinámica PAAC'!$B$3</c:f>
              <c:strCache>
                <c:ptCount val="1"/>
                <c:pt idx="0">
                  <c:v>% de Avance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8.333333333333333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D6-42A9-B1F3-07416018988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'Dinámica PAAC'!$A$4:$A$10</c:f>
              <c:strCache>
                <c:ptCount val="6"/>
                <c:pt idx="0">
                  <c:v>01_PAAC</c:v>
                </c:pt>
                <c:pt idx="1">
                  <c:v>02_PAAC</c:v>
                </c:pt>
                <c:pt idx="2">
                  <c:v>03_PAAC</c:v>
                </c:pt>
                <c:pt idx="3">
                  <c:v>04_PAAC</c:v>
                </c:pt>
                <c:pt idx="4">
                  <c:v>05_PAAC</c:v>
                </c:pt>
                <c:pt idx="5">
                  <c:v>06_PAAC</c:v>
                </c:pt>
              </c:strCache>
            </c:strRef>
          </c:cat>
          <c:val>
            <c:numRef>
              <c:f>'Dinámica PAAC'!$B$4:$B$10</c:f>
              <c:numCache>
                <c:formatCode>General</c:formatCode>
                <c:ptCount val="6"/>
                <c:pt idx="0">
                  <c:v>48.809523809523803</c:v>
                </c:pt>
                <c:pt idx="1">
                  <c:v>100</c:v>
                </c:pt>
                <c:pt idx="2">
                  <c:v>33.333333333333336</c:v>
                </c:pt>
                <c:pt idx="3">
                  <c:v>51.007615156017835</c:v>
                </c:pt>
                <c:pt idx="4">
                  <c:v>40.425531914893611</c:v>
                </c:pt>
                <c:pt idx="5">
                  <c:v>3.225806451612903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D6-42A9-B1F3-07416018988A}"/>
            </c:ext>
          </c:extLst>
        </c:ser>
        <c:ser>
          <c:idx val="1"/>
          <c:order val="1"/>
          <c:tx>
            <c:strRef>
              <c:f>'Dinámica PAAC'!$C$3</c:f>
              <c:strCache>
                <c:ptCount val="1"/>
                <c:pt idx="0">
                  <c:v>% de Cumplimiento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5.555555555555504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D6-42A9-B1F3-07416018988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'Dinámica PAAC'!$A$4:$A$10</c:f>
              <c:strCache>
                <c:ptCount val="6"/>
                <c:pt idx="0">
                  <c:v>01_PAAC</c:v>
                </c:pt>
                <c:pt idx="1">
                  <c:v>02_PAAC</c:v>
                </c:pt>
                <c:pt idx="2">
                  <c:v>03_PAAC</c:v>
                </c:pt>
                <c:pt idx="3">
                  <c:v>04_PAAC</c:v>
                </c:pt>
                <c:pt idx="4">
                  <c:v>05_PAAC</c:v>
                </c:pt>
                <c:pt idx="5">
                  <c:v>06_PAAC</c:v>
                </c:pt>
              </c:strCache>
            </c:strRef>
          </c:cat>
          <c:val>
            <c:numRef>
              <c:f>'Dinámica PAAC'!$C$4:$C$10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137.48435544430541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D6-42A9-B1F3-0741601898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399116559"/>
        <c:axId val="239889087"/>
      </c:barChart>
      <c:catAx>
        <c:axId val="399116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39889087"/>
        <c:crosses val="autoZero"/>
        <c:auto val="1"/>
        <c:lblAlgn val="ctr"/>
        <c:lblOffset val="100"/>
        <c:noMultiLvlLbl val="0"/>
      </c:catAx>
      <c:valAx>
        <c:axId val="239889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9911655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s-MX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5678C-CCE5-4560-BDD0-E3CFB9F2D453}" type="doc">
      <dgm:prSet loTypeId="urn:microsoft.com/office/officeart/2005/8/layout/cycle8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FC1F9615-5F07-470C-940F-2BF80E1A97F3}">
      <dgm:prSet phldrT="[Texto]"/>
      <dgm:spPr/>
      <dgm:t>
        <a:bodyPr anchor="t"/>
        <a:lstStyle/>
        <a:p>
          <a:pPr rtl="0"/>
          <a:r>
            <a:rPr lang="es-ES" b="0" dirty="0">
              <a:latin typeface="Arial"/>
              <a:cs typeface="Arial"/>
            </a:rPr>
            <a:t>Proyectos de Inversión 36</a:t>
          </a:r>
          <a:endParaRPr lang="es-ES" b="1" dirty="0">
            <a:latin typeface="Arial"/>
            <a:cs typeface="Arial"/>
          </a:endParaRPr>
        </a:p>
      </dgm:t>
    </dgm:pt>
    <dgm:pt modelId="{4DBD4500-2AC8-4259-8724-7E3759A257D7}" type="parTrans" cxnId="{CFDC2DAE-6CAD-436B-8D30-D534A01FA36A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8A2E315C-9AAE-4851-9AF5-67417BCBDECB}" type="sibTrans" cxnId="{CFDC2DAE-6CAD-436B-8D30-D534A01FA36A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8719C630-E841-46D4-B479-C9FB5D3B0E2F}">
      <dgm:prSet phldrT="[Texto]"/>
      <dgm:spPr/>
      <dgm:t>
        <a:bodyPr anchor="t"/>
        <a:lstStyle/>
        <a:p>
          <a:r>
            <a:rPr lang="es-ES" b="0" dirty="0">
              <a:latin typeface="Arial"/>
              <a:cs typeface="Arial"/>
            </a:rPr>
            <a:t>Indicadores de Gestión 42</a:t>
          </a:r>
          <a:endParaRPr lang="es-CO" b="1" dirty="0">
            <a:latin typeface="Arial"/>
            <a:cs typeface="Arial"/>
          </a:endParaRPr>
        </a:p>
      </dgm:t>
    </dgm:pt>
    <dgm:pt modelId="{F9BEBD88-B329-4498-A832-1E582F943F5F}" type="parTrans" cxnId="{46DB8A34-988E-471E-94CA-C1A44C1BD68C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0DE8E241-83B6-4482-8AAF-61EF845A6C5A}" type="sibTrans" cxnId="{46DB8A34-988E-471E-94CA-C1A44C1BD68C}">
      <dgm:prSet/>
      <dgm:spPr/>
      <dgm:t>
        <a:bodyPr/>
        <a:lstStyle/>
        <a:p>
          <a:endParaRPr lang="es-CO">
            <a:latin typeface="Arial Rounded MT Bold" panose="020F0704030504030204" pitchFamily="34" charset="0"/>
          </a:endParaRPr>
        </a:p>
      </dgm:t>
    </dgm:pt>
    <dgm:pt modelId="{EE63467A-5FE1-45EF-B698-08D76F3EC672}">
      <dgm:prSet phldr="0"/>
      <dgm:spPr/>
      <dgm:t>
        <a:bodyPr/>
        <a:lstStyle/>
        <a:p>
          <a:pPr rtl="0"/>
          <a:r>
            <a:rPr lang="es-ES" b="0" dirty="0">
              <a:latin typeface="Arial"/>
              <a:cs typeface="Arial"/>
            </a:rPr>
            <a:t>PAAC </a:t>
          </a:r>
        </a:p>
        <a:p>
          <a:pPr rtl="0"/>
          <a:r>
            <a:rPr lang="es-ES" b="0" dirty="0">
              <a:latin typeface="Arial"/>
              <a:cs typeface="Arial"/>
            </a:rPr>
            <a:t>**6</a:t>
          </a:r>
          <a:endParaRPr lang="es-ES" b="1" dirty="0">
            <a:latin typeface="Arial"/>
            <a:cs typeface="Arial"/>
          </a:endParaRPr>
        </a:p>
      </dgm:t>
    </dgm:pt>
    <dgm:pt modelId="{9C22C885-8D03-4F4F-967B-14F536F35471}" type="parTrans" cxnId="{41CA7A7B-AA6D-4F70-A689-77F748A6EA44}">
      <dgm:prSet/>
      <dgm:spPr/>
      <dgm:t>
        <a:bodyPr/>
        <a:lstStyle/>
        <a:p>
          <a:endParaRPr lang="es-MX"/>
        </a:p>
      </dgm:t>
    </dgm:pt>
    <dgm:pt modelId="{8D0CA780-FC0A-4A77-BB3E-DE4D2EF98992}" type="sibTrans" cxnId="{41CA7A7B-AA6D-4F70-A689-77F748A6EA44}">
      <dgm:prSet/>
      <dgm:spPr/>
      <dgm:t>
        <a:bodyPr/>
        <a:lstStyle/>
        <a:p>
          <a:endParaRPr lang="es-MX"/>
        </a:p>
      </dgm:t>
    </dgm:pt>
    <dgm:pt modelId="{5B9CC7C9-7D3B-42D7-8ED3-CA7859F2C056}" type="pres">
      <dgm:prSet presAssocID="{DB05678C-CCE5-4560-BDD0-E3CFB9F2D453}" presName="compositeShape" presStyleCnt="0">
        <dgm:presLayoutVars>
          <dgm:chMax val="7"/>
          <dgm:dir/>
          <dgm:resizeHandles val="exact"/>
        </dgm:presLayoutVars>
      </dgm:prSet>
      <dgm:spPr/>
    </dgm:pt>
    <dgm:pt modelId="{98508C6A-90A1-4791-962F-F848911AF351}" type="pres">
      <dgm:prSet presAssocID="{DB05678C-CCE5-4560-BDD0-E3CFB9F2D453}" presName="wedge1" presStyleLbl="node1" presStyleIdx="0" presStyleCnt="3"/>
      <dgm:spPr/>
    </dgm:pt>
    <dgm:pt modelId="{AC9C6DEC-A184-4845-890D-01E3C0CEDBA1}" type="pres">
      <dgm:prSet presAssocID="{DB05678C-CCE5-4560-BDD0-E3CFB9F2D453}" presName="dummy1a" presStyleCnt="0"/>
      <dgm:spPr/>
    </dgm:pt>
    <dgm:pt modelId="{EF38C3AE-BA47-429C-A4BF-D8C435C7546C}" type="pres">
      <dgm:prSet presAssocID="{DB05678C-CCE5-4560-BDD0-E3CFB9F2D453}" presName="dummy1b" presStyleCnt="0"/>
      <dgm:spPr/>
    </dgm:pt>
    <dgm:pt modelId="{66E3E433-8E4A-4978-8419-5D8F1C7F507B}" type="pres">
      <dgm:prSet presAssocID="{DB05678C-CCE5-4560-BDD0-E3CFB9F2D45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83F1959-52DA-4C14-9B04-5CC4EB0CEA4A}" type="pres">
      <dgm:prSet presAssocID="{DB05678C-CCE5-4560-BDD0-E3CFB9F2D453}" presName="wedge2" presStyleLbl="node1" presStyleIdx="1" presStyleCnt="3"/>
      <dgm:spPr/>
    </dgm:pt>
    <dgm:pt modelId="{60D9E9CA-91D5-440B-8CB4-DCD374FE7C9C}" type="pres">
      <dgm:prSet presAssocID="{DB05678C-CCE5-4560-BDD0-E3CFB9F2D453}" presName="dummy2a" presStyleCnt="0"/>
      <dgm:spPr/>
    </dgm:pt>
    <dgm:pt modelId="{DA7A6F58-1A60-467C-8C60-021D1C2822C3}" type="pres">
      <dgm:prSet presAssocID="{DB05678C-CCE5-4560-BDD0-E3CFB9F2D453}" presName="dummy2b" presStyleCnt="0"/>
      <dgm:spPr/>
    </dgm:pt>
    <dgm:pt modelId="{15EE76DA-1AEE-4450-9BEF-4ED5A2A41A9B}" type="pres">
      <dgm:prSet presAssocID="{DB05678C-CCE5-4560-BDD0-E3CFB9F2D45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A84E9F9-512C-44ED-932B-3C5201BE236B}" type="pres">
      <dgm:prSet presAssocID="{DB05678C-CCE5-4560-BDD0-E3CFB9F2D453}" presName="wedge3" presStyleLbl="node1" presStyleIdx="2" presStyleCnt="3" custLinFactNeighborY="-79"/>
      <dgm:spPr/>
    </dgm:pt>
    <dgm:pt modelId="{1F697418-5CA1-4D6A-8DED-E85612E578AB}" type="pres">
      <dgm:prSet presAssocID="{DB05678C-CCE5-4560-BDD0-E3CFB9F2D453}" presName="dummy3a" presStyleCnt="0"/>
      <dgm:spPr/>
    </dgm:pt>
    <dgm:pt modelId="{FDBD06B3-F7C0-4E46-970D-018078DAD3AE}" type="pres">
      <dgm:prSet presAssocID="{DB05678C-CCE5-4560-BDD0-E3CFB9F2D453}" presName="dummy3b" presStyleCnt="0"/>
      <dgm:spPr/>
    </dgm:pt>
    <dgm:pt modelId="{813744E7-A7C5-4857-86DF-D80E592464D5}" type="pres">
      <dgm:prSet presAssocID="{DB05678C-CCE5-4560-BDD0-E3CFB9F2D45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E62CD875-7BD0-4F3B-AA30-C7672FB0C9D4}" type="pres">
      <dgm:prSet presAssocID="{8A2E315C-9AAE-4851-9AF5-67417BCBDECB}" presName="arrowWedge1" presStyleLbl="fgSibTrans2D1" presStyleIdx="0" presStyleCnt="3"/>
      <dgm:spPr/>
    </dgm:pt>
    <dgm:pt modelId="{ECCCB2E0-D71D-40B9-9B12-246FF1B5F2FE}" type="pres">
      <dgm:prSet presAssocID="{8D0CA780-FC0A-4A77-BB3E-DE4D2EF98992}" presName="arrowWedge2" presStyleLbl="fgSibTrans2D1" presStyleIdx="1" presStyleCnt="3"/>
      <dgm:spPr/>
    </dgm:pt>
    <dgm:pt modelId="{960CC310-227C-47AE-B624-98D2E18D0CFC}" type="pres">
      <dgm:prSet presAssocID="{0DE8E241-83B6-4482-8AAF-61EF845A6C5A}" presName="arrowWedge3" presStyleLbl="fgSibTrans2D1" presStyleIdx="2" presStyleCnt="3"/>
      <dgm:spPr/>
    </dgm:pt>
  </dgm:ptLst>
  <dgm:cxnLst>
    <dgm:cxn modelId="{46DB8A34-988E-471E-94CA-C1A44C1BD68C}" srcId="{DB05678C-CCE5-4560-BDD0-E3CFB9F2D453}" destId="{8719C630-E841-46D4-B479-C9FB5D3B0E2F}" srcOrd="2" destOrd="0" parTransId="{F9BEBD88-B329-4498-A832-1E582F943F5F}" sibTransId="{0DE8E241-83B6-4482-8AAF-61EF845A6C5A}"/>
    <dgm:cxn modelId="{7093F235-8AC3-48F5-A13B-2774B39CF34C}" type="presOf" srcId="{8719C630-E841-46D4-B479-C9FB5D3B0E2F}" destId="{813744E7-A7C5-4857-86DF-D80E592464D5}" srcOrd="1" destOrd="0" presId="urn:microsoft.com/office/officeart/2005/8/layout/cycle8"/>
    <dgm:cxn modelId="{7D20C86A-CA54-408F-9574-AC89B00B976F}" type="presOf" srcId="{8719C630-E841-46D4-B479-C9FB5D3B0E2F}" destId="{6A84E9F9-512C-44ED-932B-3C5201BE236B}" srcOrd="0" destOrd="0" presId="urn:microsoft.com/office/officeart/2005/8/layout/cycle8"/>
    <dgm:cxn modelId="{68120874-0DD3-4060-BCA5-F63064FE4DD7}" type="presOf" srcId="{EE63467A-5FE1-45EF-B698-08D76F3EC672}" destId="{15EE76DA-1AEE-4450-9BEF-4ED5A2A41A9B}" srcOrd="1" destOrd="0" presId="urn:microsoft.com/office/officeart/2005/8/layout/cycle8"/>
    <dgm:cxn modelId="{41CA7A7B-AA6D-4F70-A689-77F748A6EA44}" srcId="{DB05678C-CCE5-4560-BDD0-E3CFB9F2D453}" destId="{EE63467A-5FE1-45EF-B698-08D76F3EC672}" srcOrd="1" destOrd="0" parTransId="{9C22C885-8D03-4F4F-967B-14F536F35471}" sibTransId="{8D0CA780-FC0A-4A77-BB3E-DE4D2EF98992}"/>
    <dgm:cxn modelId="{CFDC2DAE-6CAD-436B-8D30-D534A01FA36A}" srcId="{DB05678C-CCE5-4560-BDD0-E3CFB9F2D453}" destId="{FC1F9615-5F07-470C-940F-2BF80E1A97F3}" srcOrd="0" destOrd="0" parTransId="{4DBD4500-2AC8-4259-8724-7E3759A257D7}" sibTransId="{8A2E315C-9AAE-4851-9AF5-67417BCBDECB}"/>
    <dgm:cxn modelId="{559908B4-4818-4ECD-9600-3844CDC04959}" type="presOf" srcId="{DB05678C-CCE5-4560-BDD0-E3CFB9F2D453}" destId="{5B9CC7C9-7D3B-42D7-8ED3-CA7859F2C056}" srcOrd="0" destOrd="0" presId="urn:microsoft.com/office/officeart/2005/8/layout/cycle8"/>
    <dgm:cxn modelId="{DEA64BC0-A9CB-4E57-874E-EC8480060B1E}" type="presOf" srcId="{EE63467A-5FE1-45EF-B698-08D76F3EC672}" destId="{983F1959-52DA-4C14-9B04-5CC4EB0CEA4A}" srcOrd="0" destOrd="0" presId="urn:microsoft.com/office/officeart/2005/8/layout/cycle8"/>
    <dgm:cxn modelId="{ADE084C8-D54D-4D17-9BDF-E1CD02D0DEE2}" type="presOf" srcId="{FC1F9615-5F07-470C-940F-2BF80E1A97F3}" destId="{98508C6A-90A1-4791-962F-F848911AF351}" srcOrd="0" destOrd="0" presId="urn:microsoft.com/office/officeart/2005/8/layout/cycle8"/>
    <dgm:cxn modelId="{EBA475E2-DC01-455A-8975-97F587331B75}" type="presOf" srcId="{FC1F9615-5F07-470C-940F-2BF80E1A97F3}" destId="{66E3E433-8E4A-4978-8419-5D8F1C7F507B}" srcOrd="1" destOrd="0" presId="urn:microsoft.com/office/officeart/2005/8/layout/cycle8"/>
    <dgm:cxn modelId="{21C9C1A5-3733-40A4-B9D2-F9927A6FD2A5}" type="presParOf" srcId="{5B9CC7C9-7D3B-42D7-8ED3-CA7859F2C056}" destId="{98508C6A-90A1-4791-962F-F848911AF351}" srcOrd="0" destOrd="0" presId="urn:microsoft.com/office/officeart/2005/8/layout/cycle8"/>
    <dgm:cxn modelId="{D7880C06-06A9-485F-9758-59909DE59694}" type="presParOf" srcId="{5B9CC7C9-7D3B-42D7-8ED3-CA7859F2C056}" destId="{AC9C6DEC-A184-4845-890D-01E3C0CEDBA1}" srcOrd="1" destOrd="0" presId="urn:microsoft.com/office/officeart/2005/8/layout/cycle8"/>
    <dgm:cxn modelId="{B67AE45E-E289-4775-9326-E5597F58AE5C}" type="presParOf" srcId="{5B9CC7C9-7D3B-42D7-8ED3-CA7859F2C056}" destId="{EF38C3AE-BA47-429C-A4BF-D8C435C7546C}" srcOrd="2" destOrd="0" presId="urn:microsoft.com/office/officeart/2005/8/layout/cycle8"/>
    <dgm:cxn modelId="{87C73F4C-1CD3-46CD-A52A-2BFE98B5C4BB}" type="presParOf" srcId="{5B9CC7C9-7D3B-42D7-8ED3-CA7859F2C056}" destId="{66E3E433-8E4A-4978-8419-5D8F1C7F507B}" srcOrd="3" destOrd="0" presId="urn:microsoft.com/office/officeart/2005/8/layout/cycle8"/>
    <dgm:cxn modelId="{88590966-8121-4FFA-8C95-F690BA9F6535}" type="presParOf" srcId="{5B9CC7C9-7D3B-42D7-8ED3-CA7859F2C056}" destId="{983F1959-52DA-4C14-9B04-5CC4EB0CEA4A}" srcOrd="4" destOrd="0" presId="urn:microsoft.com/office/officeart/2005/8/layout/cycle8"/>
    <dgm:cxn modelId="{9591F7F1-0FB9-40A7-A7BB-055A091F593F}" type="presParOf" srcId="{5B9CC7C9-7D3B-42D7-8ED3-CA7859F2C056}" destId="{60D9E9CA-91D5-440B-8CB4-DCD374FE7C9C}" srcOrd="5" destOrd="0" presId="urn:microsoft.com/office/officeart/2005/8/layout/cycle8"/>
    <dgm:cxn modelId="{ADAD0671-64D8-483A-9DA1-802FD6C4AC34}" type="presParOf" srcId="{5B9CC7C9-7D3B-42D7-8ED3-CA7859F2C056}" destId="{DA7A6F58-1A60-467C-8C60-021D1C2822C3}" srcOrd="6" destOrd="0" presId="urn:microsoft.com/office/officeart/2005/8/layout/cycle8"/>
    <dgm:cxn modelId="{AA58346C-4E96-43A8-8BBF-6F5794209543}" type="presParOf" srcId="{5B9CC7C9-7D3B-42D7-8ED3-CA7859F2C056}" destId="{15EE76DA-1AEE-4450-9BEF-4ED5A2A41A9B}" srcOrd="7" destOrd="0" presId="urn:microsoft.com/office/officeart/2005/8/layout/cycle8"/>
    <dgm:cxn modelId="{DFD12B36-C0D8-4BD9-8884-E5D6C9672B18}" type="presParOf" srcId="{5B9CC7C9-7D3B-42D7-8ED3-CA7859F2C056}" destId="{6A84E9F9-512C-44ED-932B-3C5201BE236B}" srcOrd="8" destOrd="0" presId="urn:microsoft.com/office/officeart/2005/8/layout/cycle8"/>
    <dgm:cxn modelId="{D5175A8E-F22E-43FE-B96D-3F57DF640179}" type="presParOf" srcId="{5B9CC7C9-7D3B-42D7-8ED3-CA7859F2C056}" destId="{1F697418-5CA1-4D6A-8DED-E85612E578AB}" srcOrd="9" destOrd="0" presId="urn:microsoft.com/office/officeart/2005/8/layout/cycle8"/>
    <dgm:cxn modelId="{D9674911-798E-4835-AD29-C7DCEF7D6866}" type="presParOf" srcId="{5B9CC7C9-7D3B-42D7-8ED3-CA7859F2C056}" destId="{FDBD06B3-F7C0-4E46-970D-018078DAD3AE}" srcOrd="10" destOrd="0" presId="urn:microsoft.com/office/officeart/2005/8/layout/cycle8"/>
    <dgm:cxn modelId="{D60AFD93-5140-403E-B544-3193B177BAF5}" type="presParOf" srcId="{5B9CC7C9-7D3B-42D7-8ED3-CA7859F2C056}" destId="{813744E7-A7C5-4857-86DF-D80E592464D5}" srcOrd="11" destOrd="0" presId="urn:microsoft.com/office/officeart/2005/8/layout/cycle8"/>
    <dgm:cxn modelId="{FFF2FE60-AFF2-4D76-BF02-8525CCD1C7B1}" type="presParOf" srcId="{5B9CC7C9-7D3B-42D7-8ED3-CA7859F2C056}" destId="{E62CD875-7BD0-4F3B-AA30-C7672FB0C9D4}" srcOrd="12" destOrd="0" presId="urn:microsoft.com/office/officeart/2005/8/layout/cycle8"/>
    <dgm:cxn modelId="{7EABBBBF-2A7B-4E53-B323-D5D179C0F628}" type="presParOf" srcId="{5B9CC7C9-7D3B-42D7-8ED3-CA7859F2C056}" destId="{ECCCB2E0-D71D-40B9-9B12-246FF1B5F2FE}" srcOrd="13" destOrd="0" presId="urn:microsoft.com/office/officeart/2005/8/layout/cycle8"/>
    <dgm:cxn modelId="{E5F3D31C-B351-441C-8438-1D076329EC9C}" type="presParOf" srcId="{5B9CC7C9-7D3B-42D7-8ED3-CA7859F2C056}" destId="{960CC310-227C-47AE-B624-98D2E18D0CF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550711-684E-4ECD-8FB9-02C157BA67F5}" type="doc">
      <dgm:prSet loTypeId="urn:microsoft.com/office/officeart/2008/layout/LinedList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CC023B24-2EB7-4ED0-A1F1-5B0DF77257F8}">
      <dgm:prSet phldrT="[Texto]" custT="1"/>
      <dgm:spPr/>
      <dgm:t>
        <a:bodyPr anchor="ctr"/>
        <a:lstStyle/>
        <a:p>
          <a:pPr algn="ctr">
            <a:lnSpc>
              <a:spcPct val="150000"/>
            </a:lnSpc>
          </a:pPr>
          <a:r>
            <a:rPr lang="es-ES" sz="2800" b="1" dirty="0">
              <a:solidFill>
                <a:srgbClr val="C00000"/>
              </a:solidFill>
            </a:rPr>
            <a:t>METAS</a:t>
          </a:r>
        </a:p>
      </dgm:t>
    </dgm:pt>
    <dgm:pt modelId="{B327067A-D924-4546-9E4F-C0817B9EE6A0}" type="parTrans" cxnId="{3FC30B9A-28CE-48B7-8E88-EB8077566667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2AE98868-9F68-4930-BCE1-B307FA687908}" type="sibTrans" cxnId="{3FC30B9A-28CE-48B7-8E88-EB8077566667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051F062F-019E-4E28-94B3-751A46EADD67}">
      <dgm:prSet phldrT="[Texto]" custT="1"/>
      <dgm:spPr/>
      <dgm:t>
        <a:bodyPr anchor="ctr"/>
        <a:lstStyle/>
        <a:p>
          <a:pPr algn="just">
            <a:lnSpc>
              <a:spcPct val="150000"/>
            </a:lnSpc>
          </a:pPr>
          <a:r>
            <a:rPr lang="es-ES" sz="1800" b="0" i="0" u="none" dirty="0"/>
            <a:t>Diseñar e implementar una estrategia para el fortalecimiento de la apropiación de las TIC</a:t>
          </a:r>
          <a:endParaRPr lang="es-ES" sz="1800" b="1" dirty="0">
            <a:solidFill>
              <a:srgbClr val="C00000"/>
            </a:solidFill>
          </a:endParaRPr>
        </a:p>
      </dgm:t>
    </dgm:pt>
    <dgm:pt modelId="{37B1337B-4473-4A77-BDA1-D345D8C920BE}" type="parTrans" cxnId="{848F524B-7F73-43DE-9BC9-5E577E7276C0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C0B5C649-33C0-4C26-82C7-ADCE329BFF74}" type="sibTrans" cxnId="{848F524B-7F73-43DE-9BC9-5E577E7276C0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443B4DFB-40FC-4AB1-BF6F-70F3289629E1}">
      <dgm:prSet custT="1"/>
      <dgm:spPr/>
      <dgm:t>
        <a:bodyPr anchor="ctr"/>
        <a:lstStyle/>
        <a:p>
          <a:pPr algn="just">
            <a:lnSpc>
              <a:spcPct val="150000"/>
            </a:lnSpc>
          </a:pPr>
          <a:r>
            <a:rPr lang="es-ES" sz="1800" b="0" i="0" u="none" dirty="0"/>
            <a:t>Implementar 100 porciento de la estrategia de promoción Y desarrollo de servicios tic.</a:t>
          </a:r>
          <a:endParaRPr lang="es-ES" sz="1800" dirty="0"/>
        </a:p>
      </dgm:t>
    </dgm:pt>
    <dgm:pt modelId="{2376B16F-D901-45F9-8276-AB345D909F5E}" type="parTrans" cxnId="{5BAB653F-22C1-4CF3-A120-72E1C56BB700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0202AB8D-80C2-4635-B699-CE3E17CA3F58}" type="sibTrans" cxnId="{5BAB653F-22C1-4CF3-A120-72E1C56BB700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227259C7-6598-4742-9445-A2E04C8B2F20}" type="pres">
      <dgm:prSet presAssocID="{8E550711-684E-4ECD-8FB9-02C157BA67F5}" presName="vert0" presStyleCnt="0">
        <dgm:presLayoutVars>
          <dgm:dir/>
          <dgm:animOne val="branch"/>
          <dgm:animLvl val="lvl"/>
        </dgm:presLayoutVars>
      </dgm:prSet>
      <dgm:spPr/>
    </dgm:pt>
    <dgm:pt modelId="{DCE80371-9517-4BBA-BE66-9B39D0DD8C4C}" type="pres">
      <dgm:prSet presAssocID="{CC023B24-2EB7-4ED0-A1F1-5B0DF77257F8}" presName="thickLine" presStyleLbl="alignNode1" presStyleIdx="0" presStyleCnt="3"/>
      <dgm:spPr/>
    </dgm:pt>
    <dgm:pt modelId="{40D28BA6-39CC-4439-A6CE-E4C4C7A17714}" type="pres">
      <dgm:prSet presAssocID="{CC023B24-2EB7-4ED0-A1F1-5B0DF77257F8}" presName="horz1" presStyleCnt="0"/>
      <dgm:spPr/>
    </dgm:pt>
    <dgm:pt modelId="{D1E1AEFA-980D-4629-AEF9-7A15C1EA71F4}" type="pres">
      <dgm:prSet presAssocID="{CC023B24-2EB7-4ED0-A1F1-5B0DF77257F8}" presName="tx1" presStyleLbl="revTx" presStyleIdx="0" presStyleCnt="3" custScaleY="87593"/>
      <dgm:spPr/>
    </dgm:pt>
    <dgm:pt modelId="{05C57B27-4DBE-40B3-BE6D-F7EDA4869B12}" type="pres">
      <dgm:prSet presAssocID="{CC023B24-2EB7-4ED0-A1F1-5B0DF77257F8}" presName="vert1" presStyleCnt="0"/>
      <dgm:spPr/>
    </dgm:pt>
    <dgm:pt modelId="{1054A87B-917B-425C-AD9D-0E0CDCC6DC0E}" type="pres">
      <dgm:prSet presAssocID="{051F062F-019E-4E28-94B3-751A46EADD67}" presName="thickLine" presStyleLbl="alignNode1" presStyleIdx="1" presStyleCnt="3"/>
      <dgm:spPr/>
    </dgm:pt>
    <dgm:pt modelId="{11DCE7D6-EACA-4875-A4AD-B336322D783F}" type="pres">
      <dgm:prSet presAssocID="{051F062F-019E-4E28-94B3-751A46EADD67}" presName="horz1" presStyleCnt="0"/>
      <dgm:spPr/>
    </dgm:pt>
    <dgm:pt modelId="{E434E83F-D4B9-4E63-B1D2-C2267430481C}" type="pres">
      <dgm:prSet presAssocID="{051F062F-019E-4E28-94B3-751A46EADD67}" presName="tx1" presStyleLbl="revTx" presStyleIdx="1" presStyleCnt="3"/>
      <dgm:spPr/>
    </dgm:pt>
    <dgm:pt modelId="{AAA3E2AC-D4B9-46A2-82EB-448F4096FAAA}" type="pres">
      <dgm:prSet presAssocID="{051F062F-019E-4E28-94B3-751A46EADD67}" presName="vert1" presStyleCnt="0"/>
      <dgm:spPr/>
    </dgm:pt>
    <dgm:pt modelId="{2AE2E777-2DA2-4FA5-AC22-2876DD14515C}" type="pres">
      <dgm:prSet presAssocID="{443B4DFB-40FC-4AB1-BF6F-70F3289629E1}" presName="thickLine" presStyleLbl="alignNode1" presStyleIdx="2" presStyleCnt="3"/>
      <dgm:spPr/>
    </dgm:pt>
    <dgm:pt modelId="{BCC3D8B9-E6F9-46B4-A092-EFAB10A96B8F}" type="pres">
      <dgm:prSet presAssocID="{443B4DFB-40FC-4AB1-BF6F-70F3289629E1}" presName="horz1" presStyleCnt="0"/>
      <dgm:spPr/>
    </dgm:pt>
    <dgm:pt modelId="{4626F423-49CD-47B8-965C-8FBB7868E554}" type="pres">
      <dgm:prSet presAssocID="{443B4DFB-40FC-4AB1-BF6F-70F3289629E1}" presName="tx1" presStyleLbl="revTx" presStyleIdx="2" presStyleCnt="3"/>
      <dgm:spPr/>
    </dgm:pt>
    <dgm:pt modelId="{56C35865-9C22-4EA9-95DC-E9BCEF078D00}" type="pres">
      <dgm:prSet presAssocID="{443B4DFB-40FC-4AB1-BF6F-70F3289629E1}" presName="vert1" presStyleCnt="0"/>
      <dgm:spPr/>
    </dgm:pt>
  </dgm:ptLst>
  <dgm:cxnLst>
    <dgm:cxn modelId="{BA51DC14-B236-4063-A060-1A352FEF7EC7}" type="presOf" srcId="{051F062F-019E-4E28-94B3-751A46EADD67}" destId="{E434E83F-D4B9-4E63-B1D2-C2267430481C}" srcOrd="0" destOrd="0" presId="urn:microsoft.com/office/officeart/2008/layout/LinedList"/>
    <dgm:cxn modelId="{86EDD129-D808-4143-BB92-9FF2C558C6B2}" type="presOf" srcId="{8E550711-684E-4ECD-8FB9-02C157BA67F5}" destId="{227259C7-6598-4742-9445-A2E04C8B2F20}" srcOrd="0" destOrd="0" presId="urn:microsoft.com/office/officeart/2008/layout/LinedList"/>
    <dgm:cxn modelId="{5BAB653F-22C1-4CF3-A120-72E1C56BB700}" srcId="{8E550711-684E-4ECD-8FB9-02C157BA67F5}" destId="{443B4DFB-40FC-4AB1-BF6F-70F3289629E1}" srcOrd="2" destOrd="0" parTransId="{2376B16F-D901-45F9-8276-AB345D909F5E}" sibTransId="{0202AB8D-80C2-4635-B699-CE3E17CA3F58}"/>
    <dgm:cxn modelId="{848F524B-7F73-43DE-9BC9-5E577E7276C0}" srcId="{8E550711-684E-4ECD-8FB9-02C157BA67F5}" destId="{051F062F-019E-4E28-94B3-751A46EADD67}" srcOrd="1" destOrd="0" parTransId="{37B1337B-4473-4A77-BDA1-D345D8C920BE}" sibTransId="{C0B5C649-33C0-4C26-82C7-ADCE329BFF74}"/>
    <dgm:cxn modelId="{3FC30B9A-28CE-48B7-8E88-EB8077566667}" srcId="{8E550711-684E-4ECD-8FB9-02C157BA67F5}" destId="{CC023B24-2EB7-4ED0-A1F1-5B0DF77257F8}" srcOrd="0" destOrd="0" parTransId="{B327067A-D924-4546-9E4F-C0817B9EE6A0}" sibTransId="{2AE98868-9F68-4930-BCE1-B307FA687908}"/>
    <dgm:cxn modelId="{EAB935EC-52C3-435D-A284-C1C09B9FC5FA}" type="presOf" srcId="{CC023B24-2EB7-4ED0-A1F1-5B0DF77257F8}" destId="{D1E1AEFA-980D-4629-AEF9-7A15C1EA71F4}" srcOrd="0" destOrd="0" presId="urn:microsoft.com/office/officeart/2008/layout/LinedList"/>
    <dgm:cxn modelId="{07554DED-FDA4-4BE6-9E5D-47D25126B704}" type="presOf" srcId="{443B4DFB-40FC-4AB1-BF6F-70F3289629E1}" destId="{4626F423-49CD-47B8-965C-8FBB7868E554}" srcOrd="0" destOrd="0" presId="urn:microsoft.com/office/officeart/2008/layout/LinedList"/>
    <dgm:cxn modelId="{7A409725-DAA5-41C3-BFC7-8E909F74A6D8}" type="presParOf" srcId="{227259C7-6598-4742-9445-A2E04C8B2F20}" destId="{DCE80371-9517-4BBA-BE66-9B39D0DD8C4C}" srcOrd="0" destOrd="0" presId="urn:microsoft.com/office/officeart/2008/layout/LinedList"/>
    <dgm:cxn modelId="{C37E3AAC-7C98-4B65-80E3-3468C89D605A}" type="presParOf" srcId="{227259C7-6598-4742-9445-A2E04C8B2F20}" destId="{40D28BA6-39CC-4439-A6CE-E4C4C7A17714}" srcOrd="1" destOrd="0" presId="urn:microsoft.com/office/officeart/2008/layout/LinedList"/>
    <dgm:cxn modelId="{30517DAC-2150-4CD2-9288-5DC3549462C5}" type="presParOf" srcId="{40D28BA6-39CC-4439-A6CE-E4C4C7A17714}" destId="{D1E1AEFA-980D-4629-AEF9-7A15C1EA71F4}" srcOrd="0" destOrd="0" presId="urn:microsoft.com/office/officeart/2008/layout/LinedList"/>
    <dgm:cxn modelId="{50E33088-3849-4199-8695-7075AE707E7A}" type="presParOf" srcId="{40D28BA6-39CC-4439-A6CE-E4C4C7A17714}" destId="{05C57B27-4DBE-40B3-BE6D-F7EDA4869B12}" srcOrd="1" destOrd="0" presId="urn:microsoft.com/office/officeart/2008/layout/LinedList"/>
    <dgm:cxn modelId="{7129D895-36D5-4B7C-AFD1-2AAB6D82260D}" type="presParOf" srcId="{227259C7-6598-4742-9445-A2E04C8B2F20}" destId="{1054A87B-917B-425C-AD9D-0E0CDCC6DC0E}" srcOrd="2" destOrd="0" presId="urn:microsoft.com/office/officeart/2008/layout/LinedList"/>
    <dgm:cxn modelId="{22DBEA92-26DA-4439-BD01-7A6FD7DBBDAC}" type="presParOf" srcId="{227259C7-6598-4742-9445-A2E04C8B2F20}" destId="{11DCE7D6-EACA-4875-A4AD-B336322D783F}" srcOrd="3" destOrd="0" presId="urn:microsoft.com/office/officeart/2008/layout/LinedList"/>
    <dgm:cxn modelId="{B6F7A9FF-FF99-428B-B65C-92B22B3149A5}" type="presParOf" srcId="{11DCE7D6-EACA-4875-A4AD-B336322D783F}" destId="{E434E83F-D4B9-4E63-B1D2-C2267430481C}" srcOrd="0" destOrd="0" presId="urn:microsoft.com/office/officeart/2008/layout/LinedList"/>
    <dgm:cxn modelId="{C02DBC1B-15FF-4EC1-A4A9-5042116E21AD}" type="presParOf" srcId="{11DCE7D6-EACA-4875-A4AD-B336322D783F}" destId="{AAA3E2AC-D4B9-46A2-82EB-448F4096FAAA}" srcOrd="1" destOrd="0" presId="urn:microsoft.com/office/officeart/2008/layout/LinedList"/>
    <dgm:cxn modelId="{82D517BA-8FC8-4F54-BAE0-DAAE2C70F15B}" type="presParOf" srcId="{227259C7-6598-4742-9445-A2E04C8B2F20}" destId="{2AE2E777-2DA2-4FA5-AC22-2876DD14515C}" srcOrd="4" destOrd="0" presId="urn:microsoft.com/office/officeart/2008/layout/LinedList"/>
    <dgm:cxn modelId="{65527DA2-F564-4631-8FBB-2A6F16BC6F32}" type="presParOf" srcId="{227259C7-6598-4742-9445-A2E04C8B2F20}" destId="{BCC3D8B9-E6F9-46B4-A092-EFAB10A96B8F}" srcOrd="5" destOrd="0" presId="urn:microsoft.com/office/officeart/2008/layout/LinedList"/>
    <dgm:cxn modelId="{72BC5ACA-CF38-4200-A6FF-FC779FD7886F}" type="presParOf" srcId="{BCC3D8B9-E6F9-46B4-A092-EFAB10A96B8F}" destId="{4626F423-49CD-47B8-965C-8FBB7868E554}" srcOrd="0" destOrd="0" presId="urn:microsoft.com/office/officeart/2008/layout/LinedList"/>
    <dgm:cxn modelId="{B7230284-2A1B-4753-BB06-3092A163C5C0}" type="presParOf" srcId="{BCC3D8B9-E6F9-46B4-A092-EFAB10A96B8F}" destId="{56C35865-9C22-4EA9-95DC-E9BCEF078D0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E550711-684E-4ECD-8FB9-02C157BA67F5}" type="doc">
      <dgm:prSet loTypeId="urn:microsoft.com/office/officeart/2008/layout/LinedList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CC023B24-2EB7-4ED0-A1F1-5B0DF77257F8}">
      <dgm:prSet phldrT="[Texto]" custT="1"/>
      <dgm:spPr/>
      <dgm:t>
        <a:bodyPr anchor="ctr"/>
        <a:lstStyle/>
        <a:p>
          <a:pPr algn="ctr">
            <a:lnSpc>
              <a:spcPct val="100000"/>
            </a:lnSpc>
          </a:pPr>
          <a:r>
            <a:rPr lang="es-ES" sz="2800" b="1" dirty="0">
              <a:solidFill>
                <a:srgbClr val="C00000"/>
              </a:solidFill>
            </a:rPr>
            <a:t>METAS</a:t>
          </a:r>
        </a:p>
      </dgm:t>
    </dgm:pt>
    <dgm:pt modelId="{B327067A-D924-4546-9E4F-C0817B9EE6A0}" type="parTrans" cxnId="{3FC30B9A-28CE-48B7-8E88-EB8077566667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2AE98868-9F68-4930-BCE1-B307FA687908}" type="sibTrans" cxnId="{3FC30B9A-28CE-48B7-8E88-EB8077566667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2AFF9E59-CDAD-4293-BC83-E661AB504DB6}">
      <dgm:prSet custT="1"/>
      <dgm:spPr/>
      <dgm:t>
        <a:bodyPr anchor="ctr"/>
        <a:lstStyle/>
        <a:p>
          <a:pPr algn="just">
            <a:lnSpc>
              <a:spcPct val="100000"/>
            </a:lnSpc>
          </a:pPr>
          <a:r>
            <a:rPr lang="es-ES" sz="1800" b="0" i="0" u="none" dirty="0"/>
            <a:t>Realizar 61 informes de evaluaciones de percepción ciudadana respecto A problemas de ciudad, políticas publicas, programas, acciones y decisiones de la administración distrital.</a:t>
          </a:r>
          <a:endParaRPr lang="es-ES" sz="1800" dirty="0"/>
        </a:p>
      </dgm:t>
    </dgm:pt>
    <dgm:pt modelId="{E859C45D-5C04-4082-9082-BB584E3D147C}" type="parTrans" cxnId="{D48BB153-172D-45A3-A160-FA691AEEDA04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B6FB2442-E039-4E06-9D70-E0E0F7FA923D}" type="sibTrans" cxnId="{D48BB153-172D-45A3-A160-FA691AEEDA04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5F6B4AEF-9C89-497C-B0E8-5B24A12FFE5A}">
      <dgm:prSet custT="1"/>
      <dgm:spPr/>
      <dgm:t>
        <a:bodyPr anchor="ctr"/>
        <a:lstStyle/>
        <a:p>
          <a:pPr algn="just">
            <a:lnSpc>
              <a:spcPct val="100000"/>
            </a:lnSpc>
          </a:pPr>
          <a:r>
            <a:rPr lang="es-ES" sz="1800" b="0" i="0" u="none" dirty="0"/>
            <a:t>Realizar 67 campañas y acciones de comunicación publica.</a:t>
          </a:r>
          <a:endParaRPr lang="es-ES" sz="1800" dirty="0"/>
        </a:p>
      </dgm:t>
    </dgm:pt>
    <dgm:pt modelId="{3CB099E5-28EE-4ECA-B04D-B8D9D532908A}" type="parTrans" cxnId="{35F90B82-3C20-48DA-877F-7ECFE228D7E9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E19E9E55-158B-49F4-9327-5C4450358957}" type="sibTrans" cxnId="{35F90B82-3C20-48DA-877F-7ECFE228D7E9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227259C7-6598-4742-9445-A2E04C8B2F20}" type="pres">
      <dgm:prSet presAssocID="{8E550711-684E-4ECD-8FB9-02C157BA67F5}" presName="vert0" presStyleCnt="0">
        <dgm:presLayoutVars>
          <dgm:dir/>
          <dgm:animOne val="branch"/>
          <dgm:animLvl val="lvl"/>
        </dgm:presLayoutVars>
      </dgm:prSet>
      <dgm:spPr/>
    </dgm:pt>
    <dgm:pt modelId="{DCE80371-9517-4BBA-BE66-9B39D0DD8C4C}" type="pres">
      <dgm:prSet presAssocID="{CC023B24-2EB7-4ED0-A1F1-5B0DF77257F8}" presName="thickLine" presStyleLbl="alignNode1" presStyleIdx="0" presStyleCnt="3"/>
      <dgm:spPr/>
    </dgm:pt>
    <dgm:pt modelId="{40D28BA6-39CC-4439-A6CE-E4C4C7A17714}" type="pres">
      <dgm:prSet presAssocID="{CC023B24-2EB7-4ED0-A1F1-5B0DF77257F8}" presName="horz1" presStyleCnt="0"/>
      <dgm:spPr/>
    </dgm:pt>
    <dgm:pt modelId="{D1E1AEFA-980D-4629-AEF9-7A15C1EA71F4}" type="pres">
      <dgm:prSet presAssocID="{CC023B24-2EB7-4ED0-A1F1-5B0DF77257F8}" presName="tx1" presStyleLbl="revTx" presStyleIdx="0" presStyleCnt="3" custScaleY="143421"/>
      <dgm:spPr/>
    </dgm:pt>
    <dgm:pt modelId="{05C57B27-4DBE-40B3-BE6D-F7EDA4869B12}" type="pres">
      <dgm:prSet presAssocID="{CC023B24-2EB7-4ED0-A1F1-5B0DF77257F8}" presName="vert1" presStyleCnt="0"/>
      <dgm:spPr/>
    </dgm:pt>
    <dgm:pt modelId="{989B15C7-5264-4461-AC52-4ACC0690FECA}" type="pres">
      <dgm:prSet presAssocID="{2AFF9E59-CDAD-4293-BC83-E661AB504DB6}" presName="thickLine" presStyleLbl="alignNode1" presStyleIdx="1" presStyleCnt="3"/>
      <dgm:spPr/>
    </dgm:pt>
    <dgm:pt modelId="{17D11459-0ED8-4D47-8AF6-A3D15A3C9C85}" type="pres">
      <dgm:prSet presAssocID="{2AFF9E59-CDAD-4293-BC83-E661AB504DB6}" presName="horz1" presStyleCnt="0"/>
      <dgm:spPr/>
    </dgm:pt>
    <dgm:pt modelId="{DF9ABA46-5472-4FB3-B348-ECE6758EE815}" type="pres">
      <dgm:prSet presAssocID="{2AFF9E59-CDAD-4293-BC83-E661AB504DB6}" presName="tx1" presStyleLbl="revTx" presStyleIdx="1" presStyleCnt="3" custScaleY="236344"/>
      <dgm:spPr/>
    </dgm:pt>
    <dgm:pt modelId="{0B5CB7F1-ADB0-48F6-88DC-CBD24F09C3F6}" type="pres">
      <dgm:prSet presAssocID="{2AFF9E59-CDAD-4293-BC83-E661AB504DB6}" presName="vert1" presStyleCnt="0"/>
      <dgm:spPr/>
    </dgm:pt>
    <dgm:pt modelId="{7DF2CA82-CF03-4374-9480-08B7BD7ADFB7}" type="pres">
      <dgm:prSet presAssocID="{5F6B4AEF-9C89-497C-B0E8-5B24A12FFE5A}" presName="thickLine" presStyleLbl="alignNode1" presStyleIdx="2" presStyleCnt="3"/>
      <dgm:spPr/>
    </dgm:pt>
    <dgm:pt modelId="{3549DE7A-8FBA-4CAF-8B93-E5E49171C728}" type="pres">
      <dgm:prSet presAssocID="{5F6B4AEF-9C89-497C-B0E8-5B24A12FFE5A}" presName="horz1" presStyleCnt="0"/>
      <dgm:spPr/>
    </dgm:pt>
    <dgm:pt modelId="{CB7F6850-ACD8-4034-850A-E3F3F80330EF}" type="pres">
      <dgm:prSet presAssocID="{5F6B4AEF-9C89-497C-B0E8-5B24A12FFE5A}" presName="tx1" presStyleLbl="revTx" presStyleIdx="2" presStyleCnt="3"/>
      <dgm:spPr/>
    </dgm:pt>
    <dgm:pt modelId="{70BDAF5A-C7FE-4BD7-9F56-824256CB9812}" type="pres">
      <dgm:prSet presAssocID="{5F6B4AEF-9C89-497C-B0E8-5B24A12FFE5A}" presName="vert1" presStyleCnt="0"/>
      <dgm:spPr/>
    </dgm:pt>
  </dgm:ptLst>
  <dgm:cxnLst>
    <dgm:cxn modelId="{86EDD129-D808-4143-BB92-9FF2C558C6B2}" type="presOf" srcId="{8E550711-684E-4ECD-8FB9-02C157BA67F5}" destId="{227259C7-6598-4742-9445-A2E04C8B2F20}" srcOrd="0" destOrd="0" presId="urn:microsoft.com/office/officeart/2008/layout/LinedList"/>
    <dgm:cxn modelId="{0196143A-49C3-4148-A76B-FF91C11E1933}" type="presOf" srcId="{2AFF9E59-CDAD-4293-BC83-E661AB504DB6}" destId="{DF9ABA46-5472-4FB3-B348-ECE6758EE815}" srcOrd="0" destOrd="0" presId="urn:microsoft.com/office/officeart/2008/layout/LinedList"/>
    <dgm:cxn modelId="{D48BB153-172D-45A3-A160-FA691AEEDA04}" srcId="{8E550711-684E-4ECD-8FB9-02C157BA67F5}" destId="{2AFF9E59-CDAD-4293-BC83-E661AB504DB6}" srcOrd="1" destOrd="0" parTransId="{E859C45D-5C04-4082-9082-BB584E3D147C}" sibTransId="{B6FB2442-E039-4E06-9D70-E0E0F7FA923D}"/>
    <dgm:cxn modelId="{35F90B82-3C20-48DA-877F-7ECFE228D7E9}" srcId="{8E550711-684E-4ECD-8FB9-02C157BA67F5}" destId="{5F6B4AEF-9C89-497C-B0E8-5B24A12FFE5A}" srcOrd="2" destOrd="0" parTransId="{3CB099E5-28EE-4ECA-B04D-B8D9D532908A}" sibTransId="{E19E9E55-158B-49F4-9327-5C4450358957}"/>
    <dgm:cxn modelId="{3FC30B9A-28CE-48B7-8E88-EB8077566667}" srcId="{8E550711-684E-4ECD-8FB9-02C157BA67F5}" destId="{CC023B24-2EB7-4ED0-A1F1-5B0DF77257F8}" srcOrd="0" destOrd="0" parTransId="{B327067A-D924-4546-9E4F-C0817B9EE6A0}" sibTransId="{2AE98868-9F68-4930-BCE1-B307FA687908}"/>
    <dgm:cxn modelId="{EAB935EC-52C3-435D-A284-C1C09B9FC5FA}" type="presOf" srcId="{CC023B24-2EB7-4ED0-A1F1-5B0DF77257F8}" destId="{D1E1AEFA-980D-4629-AEF9-7A15C1EA71F4}" srcOrd="0" destOrd="0" presId="urn:microsoft.com/office/officeart/2008/layout/LinedList"/>
    <dgm:cxn modelId="{116CF6FA-298C-498B-AECC-ECF28DE65FA3}" type="presOf" srcId="{5F6B4AEF-9C89-497C-B0E8-5B24A12FFE5A}" destId="{CB7F6850-ACD8-4034-850A-E3F3F80330EF}" srcOrd="0" destOrd="0" presId="urn:microsoft.com/office/officeart/2008/layout/LinedList"/>
    <dgm:cxn modelId="{7A409725-DAA5-41C3-BFC7-8E909F74A6D8}" type="presParOf" srcId="{227259C7-6598-4742-9445-A2E04C8B2F20}" destId="{DCE80371-9517-4BBA-BE66-9B39D0DD8C4C}" srcOrd="0" destOrd="0" presId="urn:microsoft.com/office/officeart/2008/layout/LinedList"/>
    <dgm:cxn modelId="{C37E3AAC-7C98-4B65-80E3-3468C89D605A}" type="presParOf" srcId="{227259C7-6598-4742-9445-A2E04C8B2F20}" destId="{40D28BA6-39CC-4439-A6CE-E4C4C7A17714}" srcOrd="1" destOrd="0" presId="urn:microsoft.com/office/officeart/2008/layout/LinedList"/>
    <dgm:cxn modelId="{30517DAC-2150-4CD2-9288-5DC3549462C5}" type="presParOf" srcId="{40D28BA6-39CC-4439-A6CE-E4C4C7A17714}" destId="{D1E1AEFA-980D-4629-AEF9-7A15C1EA71F4}" srcOrd="0" destOrd="0" presId="urn:microsoft.com/office/officeart/2008/layout/LinedList"/>
    <dgm:cxn modelId="{50E33088-3849-4199-8695-7075AE707E7A}" type="presParOf" srcId="{40D28BA6-39CC-4439-A6CE-E4C4C7A17714}" destId="{05C57B27-4DBE-40B3-BE6D-F7EDA4869B12}" srcOrd="1" destOrd="0" presId="urn:microsoft.com/office/officeart/2008/layout/LinedList"/>
    <dgm:cxn modelId="{C0D36B46-0F61-4D56-9C45-74A299A364DD}" type="presParOf" srcId="{227259C7-6598-4742-9445-A2E04C8B2F20}" destId="{989B15C7-5264-4461-AC52-4ACC0690FECA}" srcOrd="2" destOrd="0" presId="urn:microsoft.com/office/officeart/2008/layout/LinedList"/>
    <dgm:cxn modelId="{76884D09-8025-4877-AC4B-6C267D40F8B2}" type="presParOf" srcId="{227259C7-6598-4742-9445-A2E04C8B2F20}" destId="{17D11459-0ED8-4D47-8AF6-A3D15A3C9C85}" srcOrd="3" destOrd="0" presId="urn:microsoft.com/office/officeart/2008/layout/LinedList"/>
    <dgm:cxn modelId="{27E261F1-FA99-4EDF-83C2-9FAE5BEB8C32}" type="presParOf" srcId="{17D11459-0ED8-4D47-8AF6-A3D15A3C9C85}" destId="{DF9ABA46-5472-4FB3-B348-ECE6758EE815}" srcOrd="0" destOrd="0" presId="urn:microsoft.com/office/officeart/2008/layout/LinedList"/>
    <dgm:cxn modelId="{DDBF5581-F803-4530-81D8-34F3F29E14D3}" type="presParOf" srcId="{17D11459-0ED8-4D47-8AF6-A3D15A3C9C85}" destId="{0B5CB7F1-ADB0-48F6-88DC-CBD24F09C3F6}" srcOrd="1" destOrd="0" presId="urn:microsoft.com/office/officeart/2008/layout/LinedList"/>
    <dgm:cxn modelId="{75762597-014D-4D61-B520-BE2A87EFD719}" type="presParOf" srcId="{227259C7-6598-4742-9445-A2E04C8B2F20}" destId="{7DF2CA82-CF03-4374-9480-08B7BD7ADFB7}" srcOrd="4" destOrd="0" presId="urn:microsoft.com/office/officeart/2008/layout/LinedList"/>
    <dgm:cxn modelId="{96A9A419-94FF-406A-B8C0-63BAA2997320}" type="presParOf" srcId="{227259C7-6598-4742-9445-A2E04C8B2F20}" destId="{3549DE7A-8FBA-4CAF-8B93-E5E49171C728}" srcOrd="5" destOrd="0" presId="urn:microsoft.com/office/officeart/2008/layout/LinedList"/>
    <dgm:cxn modelId="{02E74AC6-6061-4AF4-B2EF-C3B5C0E1318F}" type="presParOf" srcId="{3549DE7A-8FBA-4CAF-8B93-E5E49171C728}" destId="{CB7F6850-ACD8-4034-850A-E3F3F80330EF}" srcOrd="0" destOrd="0" presId="urn:microsoft.com/office/officeart/2008/layout/LinedList"/>
    <dgm:cxn modelId="{4C140985-13B0-49DF-8F91-514672861C1F}" type="presParOf" srcId="{3549DE7A-8FBA-4CAF-8B93-E5E49171C728}" destId="{70BDAF5A-C7FE-4BD7-9F56-824256CB981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E550711-684E-4ECD-8FB9-02C157BA67F5}" type="doc">
      <dgm:prSet loTypeId="urn:microsoft.com/office/officeart/2008/layout/LinedList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CC023B24-2EB7-4ED0-A1F1-5B0DF77257F8}">
      <dgm:prSet phldrT="[Texto]" custT="1"/>
      <dgm:spPr/>
      <dgm:t>
        <a:bodyPr anchor="ctr"/>
        <a:lstStyle/>
        <a:p>
          <a:pPr algn="ctr">
            <a:lnSpc>
              <a:spcPct val="100000"/>
            </a:lnSpc>
          </a:pPr>
          <a:r>
            <a:rPr lang="es-ES" sz="2400" b="1" dirty="0">
              <a:solidFill>
                <a:srgbClr val="C00000"/>
              </a:solidFill>
            </a:rPr>
            <a:t>METAS</a:t>
          </a:r>
        </a:p>
      </dgm:t>
    </dgm:pt>
    <dgm:pt modelId="{B327067A-D924-4546-9E4F-C0817B9EE6A0}" type="parTrans" cxnId="{3FC30B9A-28CE-48B7-8E88-EB8077566667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600"/>
        </a:p>
      </dgm:t>
    </dgm:pt>
    <dgm:pt modelId="{2AE98868-9F68-4930-BCE1-B307FA687908}" type="sibTrans" cxnId="{3FC30B9A-28CE-48B7-8E88-EB8077566667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600"/>
        </a:p>
      </dgm:t>
    </dgm:pt>
    <dgm:pt modelId="{051F062F-019E-4E28-94B3-751A46EADD67}">
      <dgm:prSet phldrT="[Texto]" custT="1"/>
      <dgm:spPr/>
      <dgm:t>
        <a:bodyPr anchor="ctr"/>
        <a:lstStyle/>
        <a:p>
          <a:pPr algn="just">
            <a:lnSpc>
              <a:spcPct val="100000"/>
            </a:lnSpc>
          </a:pPr>
          <a:r>
            <a:rPr lang="es-ES" sz="1600" b="0" i="0" u="none" dirty="0">
              <a:solidFill>
                <a:srgbClr val="FF0000"/>
              </a:solidFill>
            </a:rPr>
            <a:t>Elaborar 4 evaluaciones de la formulación e implementación del modelo de prestación de servicios y seguimiento para la atención a la ciudadanía</a:t>
          </a:r>
          <a:endParaRPr lang="es-ES" sz="1600" b="1" dirty="0">
            <a:solidFill>
              <a:srgbClr val="FF0000"/>
            </a:solidFill>
          </a:endParaRPr>
        </a:p>
      </dgm:t>
    </dgm:pt>
    <dgm:pt modelId="{37B1337B-4473-4A77-BDA1-D345D8C920BE}" type="parTrans" cxnId="{848F524B-7F73-43DE-9BC9-5E577E7276C0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600"/>
        </a:p>
      </dgm:t>
    </dgm:pt>
    <dgm:pt modelId="{C0B5C649-33C0-4C26-82C7-ADCE329BFF74}" type="sibTrans" cxnId="{848F524B-7F73-43DE-9BC9-5E577E7276C0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600"/>
        </a:p>
      </dgm:t>
    </dgm:pt>
    <dgm:pt modelId="{F6C9E38C-D083-42E1-8CEA-36BE7F0A90EF}">
      <dgm:prSet custT="1"/>
      <dgm:spPr/>
      <dgm:t>
        <a:bodyPr anchor="ctr"/>
        <a:lstStyle/>
        <a:p>
          <a:pPr algn="just">
            <a:lnSpc>
              <a:spcPct val="100000"/>
            </a:lnSpc>
          </a:pPr>
          <a:r>
            <a:rPr lang="es-ES" sz="1600" b="0" i="0" u="none" dirty="0"/>
            <a:t>Elaborar 4 propuestas de simplificación, racionalización y virtualización de trámites</a:t>
          </a:r>
          <a:endParaRPr lang="es-ES" sz="1600" dirty="0"/>
        </a:p>
      </dgm:t>
    </dgm:pt>
    <dgm:pt modelId="{6FFDD5E8-9F13-4EC9-94E3-AAB0B8953F1E}" type="parTrans" cxnId="{73C24E87-20E2-4246-9496-81F64B058E39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600"/>
        </a:p>
      </dgm:t>
    </dgm:pt>
    <dgm:pt modelId="{32CEED64-58D6-409B-BEC1-25A98427B0E2}" type="sibTrans" cxnId="{73C24E87-20E2-4246-9496-81F64B058E39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600"/>
        </a:p>
      </dgm:t>
    </dgm:pt>
    <dgm:pt modelId="{D7F501C2-2779-4A54-B50E-5E1D55B53A19}">
      <dgm:prSet custT="1"/>
      <dgm:spPr/>
      <dgm:t>
        <a:bodyPr anchor="ctr"/>
        <a:lstStyle/>
        <a:p>
          <a:pPr algn="just">
            <a:lnSpc>
              <a:spcPct val="100000"/>
            </a:lnSpc>
          </a:pPr>
          <a:r>
            <a:rPr lang="es-ES" sz="1600" b="0" i="0" u="none" dirty="0"/>
            <a:t>Mantener en 3 el numero de días promedio en el direccionamiento de las peticiones ciudadanas</a:t>
          </a:r>
          <a:endParaRPr lang="es-ES" sz="1600" dirty="0"/>
        </a:p>
      </dgm:t>
    </dgm:pt>
    <dgm:pt modelId="{2BCC3B8E-3125-4A92-B6B9-9D1C546261B9}" type="parTrans" cxnId="{326B8D12-403B-496D-829F-FC9EFEF05D2C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600"/>
        </a:p>
      </dgm:t>
    </dgm:pt>
    <dgm:pt modelId="{9B8B1FCE-6D9F-4077-ABB7-28EEFEAE3621}" type="sibTrans" cxnId="{326B8D12-403B-496D-829F-FC9EFEF05D2C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600"/>
        </a:p>
      </dgm:t>
    </dgm:pt>
    <dgm:pt modelId="{345BADFA-3CB0-4562-AAE2-E785A3D1EC49}">
      <dgm:prSet custT="1"/>
      <dgm:spPr/>
      <dgm:t>
        <a:bodyPr anchor="ctr"/>
        <a:lstStyle/>
        <a:p>
          <a:pPr algn="just">
            <a:lnSpc>
              <a:spcPct val="100000"/>
            </a:lnSpc>
          </a:pPr>
          <a:r>
            <a:rPr lang="es-ES" sz="1600" b="0" i="0" u="none" dirty="0">
              <a:solidFill>
                <a:schemeClr val="accent6">
                  <a:lumMod val="50000"/>
                </a:schemeClr>
              </a:solidFill>
            </a:rPr>
            <a:t>Prestar 152’900.000 servicios y trámites en la red CADE.</a:t>
          </a:r>
          <a:endParaRPr lang="es-ES" sz="1600" dirty="0">
            <a:solidFill>
              <a:schemeClr val="accent6">
                <a:lumMod val="50000"/>
              </a:schemeClr>
            </a:solidFill>
          </a:endParaRPr>
        </a:p>
      </dgm:t>
    </dgm:pt>
    <dgm:pt modelId="{B1226379-7DF8-43F0-8A70-A7CD7D1AF7B0}" type="parTrans" cxnId="{F76061E0-CAAD-44C1-A143-7E2DBDFA7F5A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600"/>
        </a:p>
      </dgm:t>
    </dgm:pt>
    <dgm:pt modelId="{1956C5BE-CBFC-4D2E-8FF1-D77513E4BC7D}" type="sibTrans" cxnId="{F76061E0-CAAD-44C1-A143-7E2DBDFA7F5A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600"/>
        </a:p>
      </dgm:t>
    </dgm:pt>
    <dgm:pt modelId="{E3FBAF36-1CED-46A4-843B-4DE97076D399}">
      <dgm:prSet custT="1"/>
      <dgm:spPr/>
      <dgm:t>
        <a:bodyPr anchor="ctr"/>
        <a:lstStyle/>
        <a:p>
          <a:pPr algn="just">
            <a:lnSpc>
              <a:spcPct val="100000"/>
            </a:lnSpc>
          </a:pPr>
          <a:r>
            <a:rPr lang="es-ES" sz="1600" b="0" i="0" u="none" dirty="0"/>
            <a:t>Virtual izar el 15% de los trámites de mayor impacto de las entidades distritales</a:t>
          </a:r>
          <a:endParaRPr lang="es-ES" sz="1600" dirty="0"/>
        </a:p>
      </dgm:t>
    </dgm:pt>
    <dgm:pt modelId="{2ECA5D5A-7D19-4DF4-A289-9361BCCDAF8B}" type="parTrans" cxnId="{A95D34E2-46A1-4985-A7BE-2F5BEDB28BD5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600"/>
        </a:p>
      </dgm:t>
    </dgm:pt>
    <dgm:pt modelId="{4EB5533B-B4BC-4F45-8F87-251A2352778D}" type="sibTrans" cxnId="{A95D34E2-46A1-4985-A7BE-2F5BEDB28BD5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600"/>
        </a:p>
      </dgm:t>
    </dgm:pt>
    <dgm:pt modelId="{227259C7-6598-4742-9445-A2E04C8B2F20}" type="pres">
      <dgm:prSet presAssocID="{8E550711-684E-4ECD-8FB9-02C157BA67F5}" presName="vert0" presStyleCnt="0">
        <dgm:presLayoutVars>
          <dgm:dir/>
          <dgm:animOne val="branch"/>
          <dgm:animLvl val="lvl"/>
        </dgm:presLayoutVars>
      </dgm:prSet>
      <dgm:spPr/>
    </dgm:pt>
    <dgm:pt modelId="{DCE80371-9517-4BBA-BE66-9B39D0DD8C4C}" type="pres">
      <dgm:prSet presAssocID="{CC023B24-2EB7-4ED0-A1F1-5B0DF77257F8}" presName="thickLine" presStyleLbl="alignNode1" presStyleIdx="0" presStyleCnt="6"/>
      <dgm:spPr/>
    </dgm:pt>
    <dgm:pt modelId="{40D28BA6-39CC-4439-A6CE-E4C4C7A17714}" type="pres">
      <dgm:prSet presAssocID="{CC023B24-2EB7-4ED0-A1F1-5B0DF77257F8}" presName="horz1" presStyleCnt="0"/>
      <dgm:spPr/>
    </dgm:pt>
    <dgm:pt modelId="{D1E1AEFA-980D-4629-AEF9-7A15C1EA71F4}" type="pres">
      <dgm:prSet presAssocID="{CC023B24-2EB7-4ED0-A1F1-5B0DF77257F8}" presName="tx1" presStyleLbl="revTx" presStyleIdx="0" presStyleCnt="6" custScaleY="102520"/>
      <dgm:spPr/>
    </dgm:pt>
    <dgm:pt modelId="{05C57B27-4DBE-40B3-BE6D-F7EDA4869B12}" type="pres">
      <dgm:prSet presAssocID="{CC023B24-2EB7-4ED0-A1F1-5B0DF77257F8}" presName="vert1" presStyleCnt="0"/>
      <dgm:spPr/>
    </dgm:pt>
    <dgm:pt modelId="{1054A87B-917B-425C-AD9D-0E0CDCC6DC0E}" type="pres">
      <dgm:prSet presAssocID="{051F062F-019E-4E28-94B3-751A46EADD67}" presName="thickLine" presStyleLbl="alignNode1" presStyleIdx="1" presStyleCnt="6"/>
      <dgm:spPr/>
    </dgm:pt>
    <dgm:pt modelId="{11DCE7D6-EACA-4875-A4AD-B336322D783F}" type="pres">
      <dgm:prSet presAssocID="{051F062F-019E-4E28-94B3-751A46EADD67}" presName="horz1" presStyleCnt="0"/>
      <dgm:spPr/>
    </dgm:pt>
    <dgm:pt modelId="{E434E83F-D4B9-4E63-B1D2-C2267430481C}" type="pres">
      <dgm:prSet presAssocID="{051F062F-019E-4E28-94B3-751A46EADD67}" presName="tx1" presStyleLbl="revTx" presStyleIdx="1" presStyleCnt="6" custScaleY="109541"/>
      <dgm:spPr/>
    </dgm:pt>
    <dgm:pt modelId="{AAA3E2AC-D4B9-46A2-82EB-448F4096FAAA}" type="pres">
      <dgm:prSet presAssocID="{051F062F-019E-4E28-94B3-751A46EADD67}" presName="vert1" presStyleCnt="0"/>
      <dgm:spPr/>
    </dgm:pt>
    <dgm:pt modelId="{2EADD9D6-4601-4D74-B99F-979CFF7CBC78}" type="pres">
      <dgm:prSet presAssocID="{F6C9E38C-D083-42E1-8CEA-36BE7F0A90EF}" presName="thickLine" presStyleLbl="alignNode1" presStyleIdx="2" presStyleCnt="6"/>
      <dgm:spPr/>
    </dgm:pt>
    <dgm:pt modelId="{45052A99-F501-4F4A-A1CA-854204535F25}" type="pres">
      <dgm:prSet presAssocID="{F6C9E38C-D083-42E1-8CEA-36BE7F0A90EF}" presName="horz1" presStyleCnt="0"/>
      <dgm:spPr/>
    </dgm:pt>
    <dgm:pt modelId="{08D10839-C4CD-4396-9D51-54832C92FA46}" type="pres">
      <dgm:prSet presAssocID="{F6C9E38C-D083-42E1-8CEA-36BE7F0A90EF}" presName="tx1" presStyleLbl="revTx" presStyleIdx="2" presStyleCnt="6" custScaleY="83081"/>
      <dgm:spPr/>
    </dgm:pt>
    <dgm:pt modelId="{62C94453-9F49-4493-9F72-840E0A06AB4C}" type="pres">
      <dgm:prSet presAssocID="{F6C9E38C-D083-42E1-8CEA-36BE7F0A90EF}" presName="vert1" presStyleCnt="0"/>
      <dgm:spPr/>
    </dgm:pt>
    <dgm:pt modelId="{FF665BAE-62C8-4A9E-A2E5-F99AC5524A22}" type="pres">
      <dgm:prSet presAssocID="{D7F501C2-2779-4A54-B50E-5E1D55B53A19}" presName="thickLine" presStyleLbl="alignNode1" presStyleIdx="3" presStyleCnt="6"/>
      <dgm:spPr/>
    </dgm:pt>
    <dgm:pt modelId="{D16F2285-9323-4B9E-8B32-F463A34171A1}" type="pres">
      <dgm:prSet presAssocID="{D7F501C2-2779-4A54-B50E-5E1D55B53A19}" presName="horz1" presStyleCnt="0"/>
      <dgm:spPr/>
    </dgm:pt>
    <dgm:pt modelId="{AEBAFBB9-E55B-41FC-A0DB-CC4FA258B0C8}" type="pres">
      <dgm:prSet presAssocID="{D7F501C2-2779-4A54-B50E-5E1D55B53A19}" presName="tx1" presStyleLbl="revTx" presStyleIdx="3" presStyleCnt="6" custScaleY="73374"/>
      <dgm:spPr/>
    </dgm:pt>
    <dgm:pt modelId="{816B1B2C-6205-41B6-9002-ABE18001A5EE}" type="pres">
      <dgm:prSet presAssocID="{D7F501C2-2779-4A54-B50E-5E1D55B53A19}" presName="vert1" presStyleCnt="0"/>
      <dgm:spPr/>
    </dgm:pt>
    <dgm:pt modelId="{A72B3F05-2214-4921-83A8-EA5D87C7EA19}" type="pres">
      <dgm:prSet presAssocID="{345BADFA-3CB0-4562-AAE2-E785A3D1EC49}" presName="thickLine" presStyleLbl="alignNode1" presStyleIdx="4" presStyleCnt="6"/>
      <dgm:spPr/>
    </dgm:pt>
    <dgm:pt modelId="{D777CDFA-9447-4337-90C4-19C9D2AF0EB6}" type="pres">
      <dgm:prSet presAssocID="{345BADFA-3CB0-4562-AAE2-E785A3D1EC49}" presName="horz1" presStyleCnt="0"/>
      <dgm:spPr/>
    </dgm:pt>
    <dgm:pt modelId="{0E71E017-46D6-4FE7-9E13-A819D99E2B7C}" type="pres">
      <dgm:prSet presAssocID="{345BADFA-3CB0-4562-AAE2-E785A3D1EC49}" presName="tx1" presStyleLbl="revTx" presStyleIdx="4" presStyleCnt="6" custScaleY="63114"/>
      <dgm:spPr/>
    </dgm:pt>
    <dgm:pt modelId="{7CB71AD9-3F61-4D14-B4F5-6718B532B431}" type="pres">
      <dgm:prSet presAssocID="{345BADFA-3CB0-4562-AAE2-E785A3D1EC49}" presName="vert1" presStyleCnt="0"/>
      <dgm:spPr/>
    </dgm:pt>
    <dgm:pt modelId="{F7132219-3B5F-4C04-AF5F-2C699E5A6A3F}" type="pres">
      <dgm:prSet presAssocID="{E3FBAF36-1CED-46A4-843B-4DE97076D399}" presName="thickLine" presStyleLbl="alignNode1" presStyleIdx="5" presStyleCnt="6"/>
      <dgm:spPr/>
    </dgm:pt>
    <dgm:pt modelId="{946957CA-B4A2-482B-9B6B-1ED611A29120}" type="pres">
      <dgm:prSet presAssocID="{E3FBAF36-1CED-46A4-843B-4DE97076D399}" presName="horz1" presStyleCnt="0"/>
      <dgm:spPr/>
    </dgm:pt>
    <dgm:pt modelId="{F33958A9-2B62-4A5F-AD81-B28DC36DD5BB}" type="pres">
      <dgm:prSet presAssocID="{E3FBAF36-1CED-46A4-843B-4DE97076D399}" presName="tx1" presStyleLbl="revTx" presStyleIdx="5" presStyleCnt="6"/>
      <dgm:spPr/>
    </dgm:pt>
    <dgm:pt modelId="{E8635CD3-B8D8-42DF-82E4-CFBD7F00E9D1}" type="pres">
      <dgm:prSet presAssocID="{E3FBAF36-1CED-46A4-843B-4DE97076D399}" presName="vert1" presStyleCnt="0"/>
      <dgm:spPr/>
    </dgm:pt>
  </dgm:ptLst>
  <dgm:cxnLst>
    <dgm:cxn modelId="{864CE306-B2D0-492E-AFE7-6ED381DF6D4A}" type="presOf" srcId="{E3FBAF36-1CED-46A4-843B-4DE97076D399}" destId="{F33958A9-2B62-4A5F-AD81-B28DC36DD5BB}" srcOrd="0" destOrd="0" presId="urn:microsoft.com/office/officeart/2008/layout/LinedList"/>
    <dgm:cxn modelId="{326B8D12-403B-496D-829F-FC9EFEF05D2C}" srcId="{8E550711-684E-4ECD-8FB9-02C157BA67F5}" destId="{D7F501C2-2779-4A54-B50E-5E1D55B53A19}" srcOrd="3" destOrd="0" parTransId="{2BCC3B8E-3125-4A92-B6B9-9D1C546261B9}" sibTransId="{9B8B1FCE-6D9F-4077-ABB7-28EEFEAE3621}"/>
    <dgm:cxn modelId="{BA51DC14-B236-4063-A060-1A352FEF7EC7}" type="presOf" srcId="{051F062F-019E-4E28-94B3-751A46EADD67}" destId="{E434E83F-D4B9-4E63-B1D2-C2267430481C}" srcOrd="0" destOrd="0" presId="urn:microsoft.com/office/officeart/2008/layout/LinedList"/>
    <dgm:cxn modelId="{86EDD129-D808-4143-BB92-9FF2C558C6B2}" type="presOf" srcId="{8E550711-684E-4ECD-8FB9-02C157BA67F5}" destId="{227259C7-6598-4742-9445-A2E04C8B2F20}" srcOrd="0" destOrd="0" presId="urn:microsoft.com/office/officeart/2008/layout/LinedList"/>
    <dgm:cxn modelId="{AD256F34-4340-4EAE-A9CD-EFB021F8B718}" type="presOf" srcId="{D7F501C2-2779-4A54-B50E-5E1D55B53A19}" destId="{AEBAFBB9-E55B-41FC-A0DB-CC4FA258B0C8}" srcOrd="0" destOrd="0" presId="urn:microsoft.com/office/officeart/2008/layout/LinedList"/>
    <dgm:cxn modelId="{848F524B-7F73-43DE-9BC9-5E577E7276C0}" srcId="{8E550711-684E-4ECD-8FB9-02C157BA67F5}" destId="{051F062F-019E-4E28-94B3-751A46EADD67}" srcOrd="1" destOrd="0" parTransId="{37B1337B-4473-4A77-BDA1-D345D8C920BE}" sibTransId="{C0B5C649-33C0-4C26-82C7-ADCE329BFF74}"/>
    <dgm:cxn modelId="{73C24E87-20E2-4246-9496-81F64B058E39}" srcId="{8E550711-684E-4ECD-8FB9-02C157BA67F5}" destId="{F6C9E38C-D083-42E1-8CEA-36BE7F0A90EF}" srcOrd="2" destOrd="0" parTransId="{6FFDD5E8-9F13-4EC9-94E3-AAB0B8953F1E}" sibTransId="{32CEED64-58D6-409B-BEC1-25A98427B0E2}"/>
    <dgm:cxn modelId="{3FC30B9A-28CE-48B7-8E88-EB8077566667}" srcId="{8E550711-684E-4ECD-8FB9-02C157BA67F5}" destId="{CC023B24-2EB7-4ED0-A1F1-5B0DF77257F8}" srcOrd="0" destOrd="0" parTransId="{B327067A-D924-4546-9E4F-C0817B9EE6A0}" sibTransId="{2AE98868-9F68-4930-BCE1-B307FA687908}"/>
    <dgm:cxn modelId="{21113FC6-4183-4EEC-9D8E-0C0F17706B2E}" type="presOf" srcId="{345BADFA-3CB0-4562-AAE2-E785A3D1EC49}" destId="{0E71E017-46D6-4FE7-9E13-A819D99E2B7C}" srcOrd="0" destOrd="0" presId="urn:microsoft.com/office/officeart/2008/layout/LinedList"/>
    <dgm:cxn modelId="{F76061E0-CAAD-44C1-A143-7E2DBDFA7F5A}" srcId="{8E550711-684E-4ECD-8FB9-02C157BA67F5}" destId="{345BADFA-3CB0-4562-AAE2-E785A3D1EC49}" srcOrd="4" destOrd="0" parTransId="{B1226379-7DF8-43F0-8A70-A7CD7D1AF7B0}" sibTransId="{1956C5BE-CBFC-4D2E-8FF1-D77513E4BC7D}"/>
    <dgm:cxn modelId="{A95D34E2-46A1-4985-A7BE-2F5BEDB28BD5}" srcId="{8E550711-684E-4ECD-8FB9-02C157BA67F5}" destId="{E3FBAF36-1CED-46A4-843B-4DE97076D399}" srcOrd="5" destOrd="0" parTransId="{2ECA5D5A-7D19-4DF4-A289-9361BCCDAF8B}" sibTransId="{4EB5533B-B4BC-4F45-8F87-251A2352778D}"/>
    <dgm:cxn modelId="{197A6CEB-EAD4-4903-8FB0-6E20B545E3E2}" type="presOf" srcId="{F6C9E38C-D083-42E1-8CEA-36BE7F0A90EF}" destId="{08D10839-C4CD-4396-9D51-54832C92FA46}" srcOrd="0" destOrd="0" presId="urn:microsoft.com/office/officeart/2008/layout/LinedList"/>
    <dgm:cxn modelId="{EAB935EC-52C3-435D-A284-C1C09B9FC5FA}" type="presOf" srcId="{CC023B24-2EB7-4ED0-A1F1-5B0DF77257F8}" destId="{D1E1AEFA-980D-4629-AEF9-7A15C1EA71F4}" srcOrd="0" destOrd="0" presId="urn:microsoft.com/office/officeart/2008/layout/LinedList"/>
    <dgm:cxn modelId="{7A409725-DAA5-41C3-BFC7-8E909F74A6D8}" type="presParOf" srcId="{227259C7-6598-4742-9445-A2E04C8B2F20}" destId="{DCE80371-9517-4BBA-BE66-9B39D0DD8C4C}" srcOrd="0" destOrd="0" presId="urn:microsoft.com/office/officeart/2008/layout/LinedList"/>
    <dgm:cxn modelId="{C37E3AAC-7C98-4B65-80E3-3468C89D605A}" type="presParOf" srcId="{227259C7-6598-4742-9445-A2E04C8B2F20}" destId="{40D28BA6-39CC-4439-A6CE-E4C4C7A17714}" srcOrd="1" destOrd="0" presId="urn:microsoft.com/office/officeart/2008/layout/LinedList"/>
    <dgm:cxn modelId="{30517DAC-2150-4CD2-9288-5DC3549462C5}" type="presParOf" srcId="{40D28BA6-39CC-4439-A6CE-E4C4C7A17714}" destId="{D1E1AEFA-980D-4629-AEF9-7A15C1EA71F4}" srcOrd="0" destOrd="0" presId="urn:microsoft.com/office/officeart/2008/layout/LinedList"/>
    <dgm:cxn modelId="{50E33088-3849-4199-8695-7075AE707E7A}" type="presParOf" srcId="{40D28BA6-39CC-4439-A6CE-E4C4C7A17714}" destId="{05C57B27-4DBE-40B3-BE6D-F7EDA4869B12}" srcOrd="1" destOrd="0" presId="urn:microsoft.com/office/officeart/2008/layout/LinedList"/>
    <dgm:cxn modelId="{7129D895-36D5-4B7C-AFD1-2AAB6D82260D}" type="presParOf" srcId="{227259C7-6598-4742-9445-A2E04C8B2F20}" destId="{1054A87B-917B-425C-AD9D-0E0CDCC6DC0E}" srcOrd="2" destOrd="0" presId="urn:microsoft.com/office/officeart/2008/layout/LinedList"/>
    <dgm:cxn modelId="{22DBEA92-26DA-4439-BD01-7A6FD7DBBDAC}" type="presParOf" srcId="{227259C7-6598-4742-9445-A2E04C8B2F20}" destId="{11DCE7D6-EACA-4875-A4AD-B336322D783F}" srcOrd="3" destOrd="0" presId="urn:microsoft.com/office/officeart/2008/layout/LinedList"/>
    <dgm:cxn modelId="{B6F7A9FF-FF99-428B-B65C-92B22B3149A5}" type="presParOf" srcId="{11DCE7D6-EACA-4875-A4AD-B336322D783F}" destId="{E434E83F-D4B9-4E63-B1D2-C2267430481C}" srcOrd="0" destOrd="0" presId="urn:microsoft.com/office/officeart/2008/layout/LinedList"/>
    <dgm:cxn modelId="{C02DBC1B-15FF-4EC1-A4A9-5042116E21AD}" type="presParOf" srcId="{11DCE7D6-EACA-4875-A4AD-B336322D783F}" destId="{AAA3E2AC-D4B9-46A2-82EB-448F4096FAAA}" srcOrd="1" destOrd="0" presId="urn:microsoft.com/office/officeart/2008/layout/LinedList"/>
    <dgm:cxn modelId="{4C9DBD5E-3915-4266-B60D-C23CA2508076}" type="presParOf" srcId="{227259C7-6598-4742-9445-A2E04C8B2F20}" destId="{2EADD9D6-4601-4D74-B99F-979CFF7CBC78}" srcOrd="4" destOrd="0" presId="urn:microsoft.com/office/officeart/2008/layout/LinedList"/>
    <dgm:cxn modelId="{F564269D-8720-40FA-9ADF-37F0A4FB3600}" type="presParOf" srcId="{227259C7-6598-4742-9445-A2E04C8B2F20}" destId="{45052A99-F501-4F4A-A1CA-854204535F25}" srcOrd="5" destOrd="0" presId="urn:microsoft.com/office/officeart/2008/layout/LinedList"/>
    <dgm:cxn modelId="{97B7B490-8B5C-4408-9FA9-595CD03BDF62}" type="presParOf" srcId="{45052A99-F501-4F4A-A1CA-854204535F25}" destId="{08D10839-C4CD-4396-9D51-54832C92FA46}" srcOrd="0" destOrd="0" presId="urn:microsoft.com/office/officeart/2008/layout/LinedList"/>
    <dgm:cxn modelId="{1915BF55-2349-4CDE-85B8-78E24C0CA8CD}" type="presParOf" srcId="{45052A99-F501-4F4A-A1CA-854204535F25}" destId="{62C94453-9F49-4493-9F72-840E0A06AB4C}" srcOrd="1" destOrd="0" presId="urn:microsoft.com/office/officeart/2008/layout/LinedList"/>
    <dgm:cxn modelId="{51E787B3-08B9-4C7B-8EA3-8D58DF06D94D}" type="presParOf" srcId="{227259C7-6598-4742-9445-A2E04C8B2F20}" destId="{FF665BAE-62C8-4A9E-A2E5-F99AC5524A22}" srcOrd="6" destOrd="0" presId="urn:microsoft.com/office/officeart/2008/layout/LinedList"/>
    <dgm:cxn modelId="{7B2ACBDD-C037-414C-BC8E-522CAB611A00}" type="presParOf" srcId="{227259C7-6598-4742-9445-A2E04C8B2F20}" destId="{D16F2285-9323-4B9E-8B32-F463A34171A1}" srcOrd="7" destOrd="0" presId="urn:microsoft.com/office/officeart/2008/layout/LinedList"/>
    <dgm:cxn modelId="{BB520223-FE4D-453E-A96C-8D7F98C98DAD}" type="presParOf" srcId="{D16F2285-9323-4B9E-8B32-F463A34171A1}" destId="{AEBAFBB9-E55B-41FC-A0DB-CC4FA258B0C8}" srcOrd="0" destOrd="0" presId="urn:microsoft.com/office/officeart/2008/layout/LinedList"/>
    <dgm:cxn modelId="{A82D6EFD-45D3-40BC-A994-63C93530D719}" type="presParOf" srcId="{D16F2285-9323-4B9E-8B32-F463A34171A1}" destId="{816B1B2C-6205-41B6-9002-ABE18001A5EE}" srcOrd="1" destOrd="0" presId="urn:microsoft.com/office/officeart/2008/layout/LinedList"/>
    <dgm:cxn modelId="{829D21D6-5562-4B85-A509-CC442DB49620}" type="presParOf" srcId="{227259C7-6598-4742-9445-A2E04C8B2F20}" destId="{A72B3F05-2214-4921-83A8-EA5D87C7EA19}" srcOrd="8" destOrd="0" presId="urn:microsoft.com/office/officeart/2008/layout/LinedList"/>
    <dgm:cxn modelId="{1FC9DE52-3AA1-4C8B-81DD-D99FCCCCFBA2}" type="presParOf" srcId="{227259C7-6598-4742-9445-A2E04C8B2F20}" destId="{D777CDFA-9447-4337-90C4-19C9D2AF0EB6}" srcOrd="9" destOrd="0" presId="urn:microsoft.com/office/officeart/2008/layout/LinedList"/>
    <dgm:cxn modelId="{F7DEBABA-DA1E-4BFC-AA93-87DDF838B206}" type="presParOf" srcId="{D777CDFA-9447-4337-90C4-19C9D2AF0EB6}" destId="{0E71E017-46D6-4FE7-9E13-A819D99E2B7C}" srcOrd="0" destOrd="0" presId="urn:microsoft.com/office/officeart/2008/layout/LinedList"/>
    <dgm:cxn modelId="{497BC01D-8E03-4C04-BF5E-74BBB380FE73}" type="presParOf" srcId="{D777CDFA-9447-4337-90C4-19C9D2AF0EB6}" destId="{7CB71AD9-3F61-4D14-B4F5-6718B532B431}" srcOrd="1" destOrd="0" presId="urn:microsoft.com/office/officeart/2008/layout/LinedList"/>
    <dgm:cxn modelId="{187321EC-2482-41E4-9FC3-6EFFAB5634A3}" type="presParOf" srcId="{227259C7-6598-4742-9445-A2E04C8B2F20}" destId="{F7132219-3B5F-4C04-AF5F-2C699E5A6A3F}" srcOrd="10" destOrd="0" presId="urn:microsoft.com/office/officeart/2008/layout/LinedList"/>
    <dgm:cxn modelId="{0AD420C9-636C-4488-8753-01B008DB9211}" type="presParOf" srcId="{227259C7-6598-4742-9445-A2E04C8B2F20}" destId="{946957CA-B4A2-482B-9B6B-1ED611A29120}" srcOrd="11" destOrd="0" presId="urn:microsoft.com/office/officeart/2008/layout/LinedList"/>
    <dgm:cxn modelId="{98009DD5-9D1A-45C5-AAE8-4C15A5B81BC8}" type="presParOf" srcId="{946957CA-B4A2-482B-9B6B-1ED611A29120}" destId="{F33958A9-2B62-4A5F-AD81-B28DC36DD5BB}" srcOrd="0" destOrd="0" presId="urn:microsoft.com/office/officeart/2008/layout/LinedList"/>
    <dgm:cxn modelId="{481106A6-416C-4D29-B3C4-0069B3B8FAB7}" type="presParOf" srcId="{946957CA-B4A2-482B-9B6B-1ED611A29120}" destId="{E8635CD3-B8D8-42DF-82E4-CFBD7F00E9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E550711-684E-4ECD-8FB9-02C157BA67F5}" type="doc">
      <dgm:prSet loTypeId="urn:microsoft.com/office/officeart/2008/layout/LinedList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CC023B24-2EB7-4ED0-A1F1-5B0DF77257F8}">
      <dgm:prSet phldrT="[Texto]" custT="1"/>
      <dgm:spPr/>
      <dgm:t>
        <a:bodyPr anchor="ctr"/>
        <a:lstStyle/>
        <a:p>
          <a:pPr algn="ctr">
            <a:lnSpc>
              <a:spcPct val="150000"/>
            </a:lnSpc>
          </a:pPr>
          <a:r>
            <a:rPr lang="es-ES" sz="2800" b="1" dirty="0">
              <a:solidFill>
                <a:srgbClr val="C00000"/>
              </a:solidFill>
            </a:rPr>
            <a:t>METAS</a:t>
          </a:r>
        </a:p>
      </dgm:t>
    </dgm:pt>
    <dgm:pt modelId="{B327067A-D924-4546-9E4F-C0817B9EE6A0}" type="parTrans" cxnId="{3FC30B9A-28CE-48B7-8E88-EB8077566667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2AE98868-9F68-4930-BCE1-B307FA687908}" type="sibTrans" cxnId="{3FC30B9A-28CE-48B7-8E88-EB8077566667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051F062F-019E-4E28-94B3-751A46EADD67}">
      <dgm:prSet phldrT="[Texto]" custT="1"/>
      <dgm:spPr/>
      <dgm:t>
        <a:bodyPr anchor="ctr"/>
        <a:lstStyle/>
        <a:p>
          <a:pPr algn="just">
            <a:lnSpc>
              <a:spcPct val="150000"/>
            </a:lnSpc>
          </a:pPr>
          <a:r>
            <a:rPr lang="es-ES" sz="1800" b="0" i="0" u="none" dirty="0">
              <a:solidFill>
                <a:srgbClr val="FF0000"/>
              </a:solidFill>
            </a:rPr>
            <a:t>*Supervisar el 100 porciento de las actividades de la etapa de pre-construcción</a:t>
          </a:r>
          <a:endParaRPr lang="es-ES" sz="1800" b="1" dirty="0">
            <a:solidFill>
              <a:srgbClr val="FF0000"/>
            </a:solidFill>
          </a:endParaRPr>
        </a:p>
      </dgm:t>
    </dgm:pt>
    <dgm:pt modelId="{37B1337B-4473-4A77-BDA1-D345D8C920BE}" type="parTrans" cxnId="{848F524B-7F73-43DE-9BC9-5E577E7276C0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C0B5C649-33C0-4C26-82C7-ADCE329BFF74}" type="sibTrans" cxnId="{848F524B-7F73-43DE-9BC9-5E577E7276C0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227259C7-6598-4742-9445-A2E04C8B2F20}" type="pres">
      <dgm:prSet presAssocID="{8E550711-684E-4ECD-8FB9-02C157BA67F5}" presName="vert0" presStyleCnt="0">
        <dgm:presLayoutVars>
          <dgm:dir/>
          <dgm:animOne val="branch"/>
          <dgm:animLvl val="lvl"/>
        </dgm:presLayoutVars>
      </dgm:prSet>
      <dgm:spPr/>
    </dgm:pt>
    <dgm:pt modelId="{DCE80371-9517-4BBA-BE66-9B39D0DD8C4C}" type="pres">
      <dgm:prSet presAssocID="{CC023B24-2EB7-4ED0-A1F1-5B0DF77257F8}" presName="thickLine" presStyleLbl="alignNode1" presStyleIdx="0" presStyleCnt="2"/>
      <dgm:spPr/>
    </dgm:pt>
    <dgm:pt modelId="{40D28BA6-39CC-4439-A6CE-E4C4C7A17714}" type="pres">
      <dgm:prSet presAssocID="{CC023B24-2EB7-4ED0-A1F1-5B0DF77257F8}" presName="horz1" presStyleCnt="0"/>
      <dgm:spPr/>
    </dgm:pt>
    <dgm:pt modelId="{D1E1AEFA-980D-4629-AEF9-7A15C1EA71F4}" type="pres">
      <dgm:prSet presAssocID="{CC023B24-2EB7-4ED0-A1F1-5B0DF77257F8}" presName="tx1" presStyleLbl="revTx" presStyleIdx="0" presStyleCnt="2" custScaleY="87593"/>
      <dgm:spPr/>
    </dgm:pt>
    <dgm:pt modelId="{05C57B27-4DBE-40B3-BE6D-F7EDA4869B12}" type="pres">
      <dgm:prSet presAssocID="{CC023B24-2EB7-4ED0-A1F1-5B0DF77257F8}" presName="vert1" presStyleCnt="0"/>
      <dgm:spPr/>
    </dgm:pt>
    <dgm:pt modelId="{1054A87B-917B-425C-AD9D-0E0CDCC6DC0E}" type="pres">
      <dgm:prSet presAssocID="{051F062F-019E-4E28-94B3-751A46EADD67}" presName="thickLine" presStyleLbl="alignNode1" presStyleIdx="1" presStyleCnt="2"/>
      <dgm:spPr/>
    </dgm:pt>
    <dgm:pt modelId="{11DCE7D6-EACA-4875-A4AD-B336322D783F}" type="pres">
      <dgm:prSet presAssocID="{051F062F-019E-4E28-94B3-751A46EADD67}" presName="horz1" presStyleCnt="0"/>
      <dgm:spPr/>
    </dgm:pt>
    <dgm:pt modelId="{E434E83F-D4B9-4E63-B1D2-C2267430481C}" type="pres">
      <dgm:prSet presAssocID="{051F062F-019E-4E28-94B3-751A46EADD67}" presName="tx1" presStyleLbl="revTx" presStyleIdx="1" presStyleCnt="2"/>
      <dgm:spPr/>
    </dgm:pt>
    <dgm:pt modelId="{AAA3E2AC-D4B9-46A2-82EB-448F4096FAAA}" type="pres">
      <dgm:prSet presAssocID="{051F062F-019E-4E28-94B3-751A46EADD67}" presName="vert1" presStyleCnt="0"/>
      <dgm:spPr/>
    </dgm:pt>
  </dgm:ptLst>
  <dgm:cxnLst>
    <dgm:cxn modelId="{BA51DC14-B236-4063-A060-1A352FEF7EC7}" type="presOf" srcId="{051F062F-019E-4E28-94B3-751A46EADD67}" destId="{E434E83F-D4B9-4E63-B1D2-C2267430481C}" srcOrd="0" destOrd="0" presId="urn:microsoft.com/office/officeart/2008/layout/LinedList"/>
    <dgm:cxn modelId="{86EDD129-D808-4143-BB92-9FF2C558C6B2}" type="presOf" srcId="{8E550711-684E-4ECD-8FB9-02C157BA67F5}" destId="{227259C7-6598-4742-9445-A2E04C8B2F20}" srcOrd="0" destOrd="0" presId="urn:microsoft.com/office/officeart/2008/layout/LinedList"/>
    <dgm:cxn modelId="{848F524B-7F73-43DE-9BC9-5E577E7276C0}" srcId="{8E550711-684E-4ECD-8FB9-02C157BA67F5}" destId="{051F062F-019E-4E28-94B3-751A46EADD67}" srcOrd="1" destOrd="0" parTransId="{37B1337B-4473-4A77-BDA1-D345D8C920BE}" sibTransId="{C0B5C649-33C0-4C26-82C7-ADCE329BFF74}"/>
    <dgm:cxn modelId="{3FC30B9A-28CE-48B7-8E88-EB8077566667}" srcId="{8E550711-684E-4ECD-8FB9-02C157BA67F5}" destId="{CC023B24-2EB7-4ED0-A1F1-5B0DF77257F8}" srcOrd="0" destOrd="0" parTransId="{B327067A-D924-4546-9E4F-C0817B9EE6A0}" sibTransId="{2AE98868-9F68-4930-BCE1-B307FA687908}"/>
    <dgm:cxn modelId="{EAB935EC-52C3-435D-A284-C1C09B9FC5FA}" type="presOf" srcId="{CC023B24-2EB7-4ED0-A1F1-5B0DF77257F8}" destId="{D1E1AEFA-980D-4629-AEF9-7A15C1EA71F4}" srcOrd="0" destOrd="0" presId="urn:microsoft.com/office/officeart/2008/layout/LinedList"/>
    <dgm:cxn modelId="{7A409725-DAA5-41C3-BFC7-8E909F74A6D8}" type="presParOf" srcId="{227259C7-6598-4742-9445-A2E04C8B2F20}" destId="{DCE80371-9517-4BBA-BE66-9B39D0DD8C4C}" srcOrd="0" destOrd="0" presId="urn:microsoft.com/office/officeart/2008/layout/LinedList"/>
    <dgm:cxn modelId="{C37E3AAC-7C98-4B65-80E3-3468C89D605A}" type="presParOf" srcId="{227259C7-6598-4742-9445-A2E04C8B2F20}" destId="{40D28BA6-39CC-4439-A6CE-E4C4C7A17714}" srcOrd="1" destOrd="0" presId="urn:microsoft.com/office/officeart/2008/layout/LinedList"/>
    <dgm:cxn modelId="{30517DAC-2150-4CD2-9288-5DC3549462C5}" type="presParOf" srcId="{40D28BA6-39CC-4439-A6CE-E4C4C7A17714}" destId="{D1E1AEFA-980D-4629-AEF9-7A15C1EA71F4}" srcOrd="0" destOrd="0" presId="urn:microsoft.com/office/officeart/2008/layout/LinedList"/>
    <dgm:cxn modelId="{50E33088-3849-4199-8695-7075AE707E7A}" type="presParOf" srcId="{40D28BA6-39CC-4439-A6CE-E4C4C7A17714}" destId="{05C57B27-4DBE-40B3-BE6D-F7EDA4869B12}" srcOrd="1" destOrd="0" presId="urn:microsoft.com/office/officeart/2008/layout/LinedList"/>
    <dgm:cxn modelId="{7129D895-36D5-4B7C-AFD1-2AAB6D82260D}" type="presParOf" srcId="{227259C7-6598-4742-9445-A2E04C8B2F20}" destId="{1054A87B-917B-425C-AD9D-0E0CDCC6DC0E}" srcOrd="2" destOrd="0" presId="urn:microsoft.com/office/officeart/2008/layout/LinedList"/>
    <dgm:cxn modelId="{22DBEA92-26DA-4439-BD01-7A6FD7DBBDAC}" type="presParOf" srcId="{227259C7-6598-4742-9445-A2E04C8B2F20}" destId="{11DCE7D6-EACA-4875-A4AD-B336322D783F}" srcOrd="3" destOrd="0" presId="urn:microsoft.com/office/officeart/2008/layout/LinedList"/>
    <dgm:cxn modelId="{B6F7A9FF-FF99-428B-B65C-92B22B3149A5}" type="presParOf" srcId="{11DCE7D6-EACA-4875-A4AD-B336322D783F}" destId="{E434E83F-D4B9-4E63-B1D2-C2267430481C}" srcOrd="0" destOrd="0" presId="urn:microsoft.com/office/officeart/2008/layout/LinedList"/>
    <dgm:cxn modelId="{C02DBC1B-15FF-4EC1-A4A9-5042116E21AD}" type="presParOf" srcId="{11DCE7D6-EACA-4875-A4AD-B336322D783F}" destId="{AAA3E2AC-D4B9-46A2-82EB-448F4096FAA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E550711-684E-4ECD-8FB9-02C157BA67F5}" type="doc">
      <dgm:prSet loTypeId="urn:microsoft.com/office/officeart/2008/layout/LinedList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CC023B24-2EB7-4ED0-A1F1-5B0DF77257F8}">
      <dgm:prSet phldrT="[Texto]" custT="1"/>
      <dgm:spPr/>
      <dgm:t>
        <a:bodyPr anchor="ctr"/>
        <a:lstStyle/>
        <a:p>
          <a:pPr algn="ctr">
            <a:lnSpc>
              <a:spcPct val="100000"/>
            </a:lnSpc>
          </a:pPr>
          <a:r>
            <a:rPr lang="es-ES" sz="3200" b="1" dirty="0">
              <a:solidFill>
                <a:srgbClr val="C00000"/>
              </a:solidFill>
            </a:rPr>
            <a:t>INDICADOR</a:t>
          </a:r>
        </a:p>
      </dgm:t>
    </dgm:pt>
    <dgm:pt modelId="{B327067A-D924-4546-9E4F-C0817B9EE6A0}" type="parTrans" cxnId="{3FC30B9A-28CE-48B7-8E88-EB8077566667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2AE98868-9F68-4930-BCE1-B307FA687908}" type="sibTrans" cxnId="{3FC30B9A-28CE-48B7-8E88-EB8077566667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82B9E525-4D1C-4363-BBF4-4F6737628CEE}">
      <dgm:prSet phldrT="[Texto]" custT="1"/>
      <dgm:spPr/>
      <dgm:t>
        <a:bodyPr anchor="ctr"/>
        <a:lstStyle/>
        <a:p>
          <a:pPr algn="just">
            <a:lnSpc>
              <a:spcPct val="100000"/>
            </a:lnSpc>
          </a:pPr>
          <a:r>
            <a:rPr lang="es-ES" sz="1800" dirty="0"/>
            <a:t>ID 21 - Grado de Satisfacción de la ciudadanía frente a los servicios prestados por el Archivo Distrital</a:t>
          </a:r>
        </a:p>
      </dgm:t>
    </dgm:pt>
    <dgm:pt modelId="{841AF84D-FEFB-48D4-83F2-678EFA7C5D6C}" type="parTrans" cxnId="{37F0BFE0-2B05-4200-951F-1BC13EB2FB7F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F9C42BE8-F400-44D5-AC54-50F91E3C3658}" type="sibTrans" cxnId="{37F0BFE0-2B05-4200-951F-1BC13EB2FB7F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319E7DBA-2C23-471F-8E5A-A6C8E9E5821D}">
      <dgm:prSet phldrT="[Texto]" custT="1"/>
      <dgm:spPr/>
      <dgm:t>
        <a:bodyPr anchor="ctr"/>
        <a:lstStyle/>
        <a:p>
          <a:pPr algn="just">
            <a:lnSpc>
              <a:spcPct val="100000"/>
            </a:lnSpc>
          </a:pPr>
          <a:r>
            <a:rPr lang="es-ES" sz="1800" dirty="0"/>
            <a:t>ID 22 - Grado de Satisfacción de las entidades distritales frente a los servicios prestados por la Dirección Distrital de Archivo</a:t>
          </a:r>
        </a:p>
      </dgm:t>
    </dgm:pt>
    <dgm:pt modelId="{047FAA47-E7B1-4574-B419-3E079176C217}" type="parTrans" cxnId="{3A2EE326-8C9F-4B86-8D67-D8EA4779975D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BE7DA9CD-C619-48E4-BCF5-704AB437F711}" type="sibTrans" cxnId="{3A2EE326-8C9F-4B86-8D67-D8EA4779975D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45687BCC-E8A4-4317-8009-6FD9FCDD9D15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es-ES" sz="1800" b="0" i="0" u="none" dirty="0"/>
            <a:t>ID 101 - Plan de Trabajo del Sistema de Seguridad y Salud en el Trabajo ejecutado.</a:t>
          </a:r>
          <a:endParaRPr lang="es-ES" sz="1800" dirty="0"/>
        </a:p>
      </dgm:t>
    </dgm:pt>
    <dgm:pt modelId="{C43E926B-15EF-4823-813D-B09CB97327BE}" type="parTrans" cxnId="{CCF597F4-1F30-4376-88CC-620BB4CD3B66}">
      <dgm:prSet/>
      <dgm:spPr/>
      <dgm:t>
        <a:bodyPr/>
        <a:lstStyle/>
        <a:p>
          <a:pPr>
            <a:lnSpc>
              <a:spcPct val="100000"/>
            </a:lnSpc>
          </a:pPr>
          <a:endParaRPr lang="es-ES" sz="1800"/>
        </a:p>
      </dgm:t>
    </dgm:pt>
    <dgm:pt modelId="{15502A2C-7CB1-46CB-BBF6-A0502A3141BD}" type="sibTrans" cxnId="{CCF597F4-1F30-4376-88CC-620BB4CD3B66}">
      <dgm:prSet/>
      <dgm:spPr/>
      <dgm:t>
        <a:bodyPr/>
        <a:lstStyle/>
        <a:p>
          <a:pPr>
            <a:lnSpc>
              <a:spcPct val="100000"/>
            </a:lnSpc>
          </a:pPr>
          <a:endParaRPr lang="es-ES" sz="1800"/>
        </a:p>
      </dgm:t>
    </dgm:pt>
    <dgm:pt modelId="{E5618E74-26EE-4A83-AA85-7AC9840CB8CB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es-MX" sz="1800" dirty="0"/>
            <a:t>ID 124 - Gestión eficiente de pagos</a:t>
          </a:r>
          <a:endParaRPr lang="es-ES" sz="1800" dirty="0"/>
        </a:p>
      </dgm:t>
    </dgm:pt>
    <dgm:pt modelId="{8DE10DD2-19A5-47AA-9A58-70FD3F9DCBE4}" type="parTrans" cxnId="{180DCB7A-95AD-483D-94E6-431315AB1F6B}">
      <dgm:prSet/>
      <dgm:spPr/>
      <dgm:t>
        <a:bodyPr/>
        <a:lstStyle/>
        <a:p>
          <a:pPr>
            <a:lnSpc>
              <a:spcPct val="100000"/>
            </a:lnSpc>
          </a:pPr>
          <a:endParaRPr lang="es-ES" sz="1800"/>
        </a:p>
      </dgm:t>
    </dgm:pt>
    <dgm:pt modelId="{E7EED5FF-0145-4BB4-BEE1-121E8471F499}" type="sibTrans" cxnId="{180DCB7A-95AD-483D-94E6-431315AB1F6B}">
      <dgm:prSet/>
      <dgm:spPr/>
      <dgm:t>
        <a:bodyPr/>
        <a:lstStyle/>
        <a:p>
          <a:pPr>
            <a:lnSpc>
              <a:spcPct val="100000"/>
            </a:lnSpc>
          </a:pPr>
          <a:endParaRPr lang="es-ES" sz="1800"/>
        </a:p>
      </dgm:t>
    </dgm:pt>
    <dgm:pt modelId="{227259C7-6598-4742-9445-A2E04C8B2F20}" type="pres">
      <dgm:prSet presAssocID="{8E550711-684E-4ECD-8FB9-02C157BA67F5}" presName="vert0" presStyleCnt="0">
        <dgm:presLayoutVars>
          <dgm:dir/>
          <dgm:animOne val="branch"/>
          <dgm:animLvl val="lvl"/>
        </dgm:presLayoutVars>
      </dgm:prSet>
      <dgm:spPr/>
    </dgm:pt>
    <dgm:pt modelId="{DCE80371-9517-4BBA-BE66-9B39D0DD8C4C}" type="pres">
      <dgm:prSet presAssocID="{CC023B24-2EB7-4ED0-A1F1-5B0DF77257F8}" presName="thickLine" presStyleLbl="alignNode1" presStyleIdx="0" presStyleCnt="5"/>
      <dgm:spPr/>
    </dgm:pt>
    <dgm:pt modelId="{40D28BA6-39CC-4439-A6CE-E4C4C7A17714}" type="pres">
      <dgm:prSet presAssocID="{CC023B24-2EB7-4ED0-A1F1-5B0DF77257F8}" presName="horz1" presStyleCnt="0"/>
      <dgm:spPr/>
    </dgm:pt>
    <dgm:pt modelId="{D1E1AEFA-980D-4629-AEF9-7A15C1EA71F4}" type="pres">
      <dgm:prSet presAssocID="{CC023B24-2EB7-4ED0-A1F1-5B0DF77257F8}" presName="tx1" presStyleLbl="revTx" presStyleIdx="0" presStyleCnt="5" custScaleY="86649"/>
      <dgm:spPr/>
    </dgm:pt>
    <dgm:pt modelId="{05C57B27-4DBE-40B3-BE6D-F7EDA4869B12}" type="pres">
      <dgm:prSet presAssocID="{CC023B24-2EB7-4ED0-A1F1-5B0DF77257F8}" presName="vert1" presStyleCnt="0"/>
      <dgm:spPr/>
    </dgm:pt>
    <dgm:pt modelId="{9469EE23-5DCF-42AF-9174-1E1428CBA6AD}" type="pres">
      <dgm:prSet presAssocID="{82B9E525-4D1C-4363-BBF4-4F6737628CEE}" presName="thickLine" presStyleLbl="alignNode1" presStyleIdx="1" presStyleCnt="5"/>
      <dgm:spPr/>
    </dgm:pt>
    <dgm:pt modelId="{296B3CDD-808E-4DDF-A3EC-2A8103AC6CBB}" type="pres">
      <dgm:prSet presAssocID="{82B9E525-4D1C-4363-BBF4-4F6737628CEE}" presName="horz1" presStyleCnt="0"/>
      <dgm:spPr/>
    </dgm:pt>
    <dgm:pt modelId="{6F24702E-E08E-4CE4-86B2-A620768E69E1}" type="pres">
      <dgm:prSet presAssocID="{82B9E525-4D1C-4363-BBF4-4F6737628CEE}" presName="tx1" presStyleLbl="revTx" presStyleIdx="1" presStyleCnt="5"/>
      <dgm:spPr/>
    </dgm:pt>
    <dgm:pt modelId="{A1831CBD-945F-478A-8955-919E25D829B9}" type="pres">
      <dgm:prSet presAssocID="{82B9E525-4D1C-4363-BBF4-4F6737628CEE}" presName="vert1" presStyleCnt="0"/>
      <dgm:spPr/>
    </dgm:pt>
    <dgm:pt modelId="{6F1D1E03-3401-4390-B69B-4B59B9032440}" type="pres">
      <dgm:prSet presAssocID="{319E7DBA-2C23-471F-8E5A-A6C8E9E5821D}" presName="thickLine" presStyleLbl="alignNode1" presStyleIdx="2" presStyleCnt="5"/>
      <dgm:spPr/>
    </dgm:pt>
    <dgm:pt modelId="{90228C83-1A83-41D9-85DF-43F8AEC3CD2D}" type="pres">
      <dgm:prSet presAssocID="{319E7DBA-2C23-471F-8E5A-A6C8E9E5821D}" presName="horz1" presStyleCnt="0"/>
      <dgm:spPr/>
    </dgm:pt>
    <dgm:pt modelId="{0523EB5F-F5E2-4FCC-A795-8996B005BF51}" type="pres">
      <dgm:prSet presAssocID="{319E7DBA-2C23-471F-8E5A-A6C8E9E5821D}" presName="tx1" presStyleLbl="revTx" presStyleIdx="2" presStyleCnt="5"/>
      <dgm:spPr/>
    </dgm:pt>
    <dgm:pt modelId="{89A2BFA3-9F6D-4B1D-96CE-6DD694466AA2}" type="pres">
      <dgm:prSet presAssocID="{319E7DBA-2C23-471F-8E5A-A6C8E9E5821D}" presName="vert1" presStyleCnt="0"/>
      <dgm:spPr/>
    </dgm:pt>
    <dgm:pt modelId="{FEFCD83F-FD6C-41B7-AB0C-A62DD06EDF95}" type="pres">
      <dgm:prSet presAssocID="{45687BCC-E8A4-4317-8009-6FD9FCDD9D15}" presName="thickLine" presStyleLbl="alignNode1" presStyleIdx="3" presStyleCnt="5"/>
      <dgm:spPr/>
    </dgm:pt>
    <dgm:pt modelId="{51A40DD8-45FE-4470-BC03-54A4325600E3}" type="pres">
      <dgm:prSet presAssocID="{45687BCC-E8A4-4317-8009-6FD9FCDD9D15}" presName="horz1" presStyleCnt="0"/>
      <dgm:spPr/>
    </dgm:pt>
    <dgm:pt modelId="{52551C2B-18A5-408F-BB0A-DE087B8D0F5D}" type="pres">
      <dgm:prSet presAssocID="{45687BCC-E8A4-4317-8009-6FD9FCDD9D15}" presName="tx1" presStyleLbl="revTx" presStyleIdx="3" presStyleCnt="5"/>
      <dgm:spPr/>
    </dgm:pt>
    <dgm:pt modelId="{6F56412C-9D6C-49C0-B7CB-B2051FB34EC3}" type="pres">
      <dgm:prSet presAssocID="{45687BCC-E8A4-4317-8009-6FD9FCDD9D15}" presName="vert1" presStyleCnt="0"/>
      <dgm:spPr/>
    </dgm:pt>
    <dgm:pt modelId="{3640D81B-70CA-4F29-83C5-BC57C6FA3F95}" type="pres">
      <dgm:prSet presAssocID="{E5618E74-26EE-4A83-AA85-7AC9840CB8CB}" presName="thickLine" presStyleLbl="alignNode1" presStyleIdx="4" presStyleCnt="5"/>
      <dgm:spPr/>
    </dgm:pt>
    <dgm:pt modelId="{2F95DEF5-FDBF-4A0E-973A-A365EAFD5084}" type="pres">
      <dgm:prSet presAssocID="{E5618E74-26EE-4A83-AA85-7AC9840CB8CB}" presName="horz1" presStyleCnt="0"/>
      <dgm:spPr/>
    </dgm:pt>
    <dgm:pt modelId="{95F27C63-873C-4715-88C4-0025F123A6EF}" type="pres">
      <dgm:prSet presAssocID="{E5618E74-26EE-4A83-AA85-7AC9840CB8CB}" presName="tx1" presStyleLbl="revTx" presStyleIdx="4" presStyleCnt="5"/>
      <dgm:spPr/>
    </dgm:pt>
    <dgm:pt modelId="{5B7A4A7F-C425-4946-90BD-183EBB6B6093}" type="pres">
      <dgm:prSet presAssocID="{E5618E74-26EE-4A83-AA85-7AC9840CB8CB}" presName="vert1" presStyleCnt="0"/>
      <dgm:spPr/>
    </dgm:pt>
  </dgm:ptLst>
  <dgm:cxnLst>
    <dgm:cxn modelId="{AF0B771B-0FD2-4F01-82B8-C44E4E966FC9}" type="presOf" srcId="{319E7DBA-2C23-471F-8E5A-A6C8E9E5821D}" destId="{0523EB5F-F5E2-4FCC-A795-8996B005BF51}" srcOrd="0" destOrd="0" presId="urn:microsoft.com/office/officeart/2008/layout/LinedList"/>
    <dgm:cxn modelId="{3A2EE326-8C9F-4B86-8D67-D8EA4779975D}" srcId="{8E550711-684E-4ECD-8FB9-02C157BA67F5}" destId="{319E7DBA-2C23-471F-8E5A-A6C8E9E5821D}" srcOrd="2" destOrd="0" parTransId="{047FAA47-E7B1-4574-B419-3E079176C217}" sibTransId="{BE7DA9CD-C619-48E4-BCF5-704AB437F711}"/>
    <dgm:cxn modelId="{86EDD129-D808-4143-BB92-9FF2C558C6B2}" type="presOf" srcId="{8E550711-684E-4ECD-8FB9-02C157BA67F5}" destId="{227259C7-6598-4742-9445-A2E04C8B2F20}" srcOrd="0" destOrd="0" presId="urn:microsoft.com/office/officeart/2008/layout/LinedList"/>
    <dgm:cxn modelId="{2E435E2E-DAD1-4C44-804A-0B8318647858}" type="presOf" srcId="{E5618E74-26EE-4A83-AA85-7AC9840CB8CB}" destId="{95F27C63-873C-4715-88C4-0025F123A6EF}" srcOrd="0" destOrd="0" presId="urn:microsoft.com/office/officeart/2008/layout/LinedList"/>
    <dgm:cxn modelId="{F46F9E6E-B147-4383-BF77-8BE57A1AA917}" type="presOf" srcId="{82B9E525-4D1C-4363-BBF4-4F6737628CEE}" destId="{6F24702E-E08E-4CE4-86B2-A620768E69E1}" srcOrd="0" destOrd="0" presId="urn:microsoft.com/office/officeart/2008/layout/LinedList"/>
    <dgm:cxn modelId="{180DCB7A-95AD-483D-94E6-431315AB1F6B}" srcId="{8E550711-684E-4ECD-8FB9-02C157BA67F5}" destId="{E5618E74-26EE-4A83-AA85-7AC9840CB8CB}" srcOrd="4" destOrd="0" parTransId="{8DE10DD2-19A5-47AA-9A58-70FD3F9DCBE4}" sibTransId="{E7EED5FF-0145-4BB4-BEE1-121E8471F499}"/>
    <dgm:cxn modelId="{3FC30B9A-28CE-48B7-8E88-EB8077566667}" srcId="{8E550711-684E-4ECD-8FB9-02C157BA67F5}" destId="{CC023B24-2EB7-4ED0-A1F1-5B0DF77257F8}" srcOrd="0" destOrd="0" parTransId="{B327067A-D924-4546-9E4F-C0817B9EE6A0}" sibTransId="{2AE98868-9F68-4930-BCE1-B307FA687908}"/>
    <dgm:cxn modelId="{90383BB7-105B-4827-AD7A-117105039F4A}" type="presOf" srcId="{45687BCC-E8A4-4317-8009-6FD9FCDD9D15}" destId="{52551C2B-18A5-408F-BB0A-DE087B8D0F5D}" srcOrd="0" destOrd="0" presId="urn:microsoft.com/office/officeart/2008/layout/LinedList"/>
    <dgm:cxn modelId="{37F0BFE0-2B05-4200-951F-1BC13EB2FB7F}" srcId="{8E550711-684E-4ECD-8FB9-02C157BA67F5}" destId="{82B9E525-4D1C-4363-BBF4-4F6737628CEE}" srcOrd="1" destOrd="0" parTransId="{841AF84D-FEFB-48D4-83F2-678EFA7C5D6C}" sibTransId="{F9C42BE8-F400-44D5-AC54-50F91E3C3658}"/>
    <dgm:cxn modelId="{EAB935EC-52C3-435D-A284-C1C09B9FC5FA}" type="presOf" srcId="{CC023B24-2EB7-4ED0-A1F1-5B0DF77257F8}" destId="{D1E1AEFA-980D-4629-AEF9-7A15C1EA71F4}" srcOrd="0" destOrd="0" presId="urn:microsoft.com/office/officeart/2008/layout/LinedList"/>
    <dgm:cxn modelId="{CCF597F4-1F30-4376-88CC-620BB4CD3B66}" srcId="{8E550711-684E-4ECD-8FB9-02C157BA67F5}" destId="{45687BCC-E8A4-4317-8009-6FD9FCDD9D15}" srcOrd="3" destOrd="0" parTransId="{C43E926B-15EF-4823-813D-B09CB97327BE}" sibTransId="{15502A2C-7CB1-46CB-BBF6-A0502A3141BD}"/>
    <dgm:cxn modelId="{7A409725-DAA5-41C3-BFC7-8E909F74A6D8}" type="presParOf" srcId="{227259C7-6598-4742-9445-A2E04C8B2F20}" destId="{DCE80371-9517-4BBA-BE66-9B39D0DD8C4C}" srcOrd="0" destOrd="0" presId="urn:microsoft.com/office/officeart/2008/layout/LinedList"/>
    <dgm:cxn modelId="{C37E3AAC-7C98-4B65-80E3-3468C89D605A}" type="presParOf" srcId="{227259C7-6598-4742-9445-A2E04C8B2F20}" destId="{40D28BA6-39CC-4439-A6CE-E4C4C7A17714}" srcOrd="1" destOrd="0" presId="urn:microsoft.com/office/officeart/2008/layout/LinedList"/>
    <dgm:cxn modelId="{30517DAC-2150-4CD2-9288-5DC3549462C5}" type="presParOf" srcId="{40D28BA6-39CC-4439-A6CE-E4C4C7A17714}" destId="{D1E1AEFA-980D-4629-AEF9-7A15C1EA71F4}" srcOrd="0" destOrd="0" presId="urn:microsoft.com/office/officeart/2008/layout/LinedList"/>
    <dgm:cxn modelId="{50E33088-3849-4199-8695-7075AE707E7A}" type="presParOf" srcId="{40D28BA6-39CC-4439-A6CE-E4C4C7A17714}" destId="{05C57B27-4DBE-40B3-BE6D-F7EDA4869B12}" srcOrd="1" destOrd="0" presId="urn:microsoft.com/office/officeart/2008/layout/LinedList"/>
    <dgm:cxn modelId="{4A09F068-EE94-4A92-808A-894EF69B7283}" type="presParOf" srcId="{227259C7-6598-4742-9445-A2E04C8B2F20}" destId="{9469EE23-5DCF-42AF-9174-1E1428CBA6AD}" srcOrd="2" destOrd="0" presId="urn:microsoft.com/office/officeart/2008/layout/LinedList"/>
    <dgm:cxn modelId="{03897B23-55D3-4B26-9489-4414100DAAE6}" type="presParOf" srcId="{227259C7-6598-4742-9445-A2E04C8B2F20}" destId="{296B3CDD-808E-4DDF-A3EC-2A8103AC6CBB}" srcOrd="3" destOrd="0" presId="urn:microsoft.com/office/officeart/2008/layout/LinedList"/>
    <dgm:cxn modelId="{EFB14FC4-434E-47FC-8931-008EE374D12E}" type="presParOf" srcId="{296B3CDD-808E-4DDF-A3EC-2A8103AC6CBB}" destId="{6F24702E-E08E-4CE4-86B2-A620768E69E1}" srcOrd="0" destOrd="0" presId="urn:microsoft.com/office/officeart/2008/layout/LinedList"/>
    <dgm:cxn modelId="{4AD29323-2BE0-43F4-BB55-98E588886732}" type="presParOf" srcId="{296B3CDD-808E-4DDF-A3EC-2A8103AC6CBB}" destId="{A1831CBD-945F-478A-8955-919E25D829B9}" srcOrd="1" destOrd="0" presId="urn:microsoft.com/office/officeart/2008/layout/LinedList"/>
    <dgm:cxn modelId="{BF16DAD5-56EE-4E02-8010-520724AB3369}" type="presParOf" srcId="{227259C7-6598-4742-9445-A2E04C8B2F20}" destId="{6F1D1E03-3401-4390-B69B-4B59B9032440}" srcOrd="4" destOrd="0" presId="urn:microsoft.com/office/officeart/2008/layout/LinedList"/>
    <dgm:cxn modelId="{8DC5F88D-1E0E-409E-B74C-BB15703F9076}" type="presParOf" srcId="{227259C7-6598-4742-9445-A2E04C8B2F20}" destId="{90228C83-1A83-41D9-85DF-43F8AEC3CD2D}" srcOrd="5" destOrd="0" presId="urn:microsoft.com/office/officeart/2008/layout/LinedList"/>
    <dgm:cxn modelId="{A8814132-F389-4108-8E75-BC06EBE95A07}" type="presParOf" srcId="{90228C83-1A83-41D9-85DF-43F8AEC3CD2D}" destId="{0523EB5F-F5E2-4FCC-A795-8996B005BF51}" srcOrd="0" destOrd="0" presId="urn:microsoft.com/office/officeart/2008/layout/LinedList"/>
    <dgm:cxn modelId="{BE050740-E74E-4CB4-A7F4-2FF19981829A}" type="presParOf" srcId="{90228C83-1A83-41D9-85DF-43F8AEC3CD2D}" destId="{89A2BFA3-9F6D-4B1D-96CE-6DD694466AA2}" srcOrd="1" destOrd="0" presId="urn:microsoft.com/office/officeart/2008/layout/LinedList"/>
    <dgm:cxn modelId="{76BBD4CF-7D45-4E67-9499-2D508EB64670}" type="presParOf" srcId="{227259C7-6598-4742-9445-A2E04C8B2F20}" destId="{FEFCD83F-FD6C-41B7-AB0C-A62DD06EDF95}" srcOrd="6" destOrd="0" presId="urn:microsoft.com/office/officeart/2008/layout/LinedList"/>
    <dgm:cxn modelId="{B617D125-95AF-44A7-B9E0-AC69F1374A1C}" type="presParOf" srcId="{227259C7-6598-4742-9445-A2E04C8B2F20}" destId="{51A40DD8-45FE-4470-BC03-54A4325600E3}" srcOrd="7" destOrd="0" presId="urn:microsoft.com/office/officeart/2008/layout/LinedList"/>
    <dgm:cxn modelId="{3658127A-ECDD-472E-8867-1CD62094AB91}" type="presParOf" srcId="{51A40DD8-45FE-4470-BC03-54A4325600E3}" destId="{52551C2B-18A5-408F-BB0A-DE087B8D0F5D}" srcOrd="0" destOrd="0" presId="urn:microsoft.com/office/officeart/2008/layout/LinedList"/>
    <dgm:cxn modelId="{033F755F-4831-487C-B903-54FB074CF352}" type="presParOf" srcId="{51A40DD8-45FE-4470-BC03-54A4325600E3}" destId="{6F56412C-9D6C-49C0-B7CB-B2051FB34EC3}" srcOrd="1" destOrd="0" presId="urn:microsoft.com/office/officeart/2008/layout/LinedList"/>
    <dgm:cxn modelId="{A76C4228-474A-4CBC-BF6B-2DFA874A3CBE}" type="presParOf" srcId="{227259C7-6598-4742-9445-A2E04C8B2F20}" destId="{3640D81B-70CA-4F29-83C5-BC57C6FA3F95}" srcOrd="8" destOrd="0" presId="urn:microsoft.com/office/officeart/2008/layout/LinedList"/>
    <dgm:cxn modelId="{FC7704D9-D6E7-4879-96DB-09F12D44E515}" type="presParOf" srcId="{227259C7-6598-4742-9445-A2E04C8B2F20}" destId="{2F95DEF5-FDBF-4A0E-973A-A365EAFD5084}" srcOrd="9" destOrd="0" presId="urn:microsoft.com/office/officeart/2008/layout/LinedList"/>
    <dgm:cxn modelId="{C4D2023E-D56C-4FC4-B002-F71C5A7F7A34}" type="presParOf" srcId="{2F95DEF5-FDBF-4A0E-973A-A365EAFD5084}" destId="{95F27C63-873C-4715-88C4-0025F123A6EF}" srcOrd="0" destOrd="0" presId="urn:microsoft.com/office/officeart/2008/layout/LinedList"/>
    <dgm:cxn modelId="{47DE38CD-B99D-4761-9B19-88DA881572AA}" type="presParOf" srcId="{2F95DEF5-FDBF-4A0E-973A-A365EAFD5084}" destId="{5B7A4A7F-C425-4946-90BD-183EBB6B609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E550711-684E-4ECD-8FB9-02C157BA67F5}" type="doc">
      <dgm:prSet loTypeId="urn:microsoft.com/office/officeart/2008/layout/LinedList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CC023B24-2EB7-4ED0-A1F1-5B0DF77257F8}">
      <dgm:prSet phldrT="[Texto]" custT="1"/>
      <dgm:spPr/>
      <dgm:t>
        <a:bodyPr anchor="ctr"/>
        <a:lstStyle/>
        <a:p>
          <a:pPr algn="ctr">
            <a:lnSpc>
              <a:spcPct val="100000"/>
            </a:lnSpc>
          </a:pPr>
          <a:r>
            <a:rPr lang="es-ES" sz="3200" b="1" dirty="0">
              <a:solidFill>
                <a:srgbClr val="C00000"/>
              </a:solidFill>
            </a:rPr>
            <a:t>INDICADOR</a:t>
          </a:r>
        </a:p>
      </dgm:t>
    </dgm:pt>
    <dgm:pt modelId="{B327067A-D924-4546-9E4F-C0817B9EE6A0}" type="parTrans" cxnId="{3FC30B9A-28CE-48B7-8E88-EB8077566667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2AE98868-9F68-4930-BCE1-B307FA687908}" type="sibTrans" cxnId="{3FC30B9A-28CE-48B7-8E88-EB8077566667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82B9E525-4D1C-4363-BBF4-4F6737628CEE}">
      <dgm:prSet phldrT="[Texto]" custT="1"/>
      <dgm:spPr/>
      <dgm:t>
        <a:bodyPr anchor="ctr"/>
        <a:lstStyle/>
        <a:p>
          <a:pPr algn="just">
            <a:lnSpc>
              <a:spcPct val="100000"/>
            </a:lnSpc>
          </a:pPr>
          <a:r>
            <a:rPr lang="es-ES" sz="1800" dirty="0"/>
            <a:t>ID 134 - </a:t>
          </a:r>
          <a:r>
            <a:rPr lang="es-MX" sz="1800" dirty="0"/>
            <a:t>Auditorías Internas de Calidad ejecutadas</a:t>
          </a:r>
          <a:endParaRPr lang="es-ES" sz="1800" dirty="0"/>
        </a:p>
      </dgm:t>
    </dgm:pt>
    <dgm:pt modelId="{841AF84D-FEFB-48D4-83F2-678EFA7C5D6C}" type="parTrans" cxnId="{37F0BFE0-2B05-4200-951F-1BC13EB2FB7F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F9C42BE8-F400-44D5-AC54-50F91E3C3658}" type="sibTrans" cxnId="{37F0BFE0-2B05-4200-951F-1BC13EB2FB7F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319E7DBA-2C23-471F-8E5A-A6C8E9E5821D}">
      <dgm:prSet phldrT="[Texto]" custT="1"/>
      <dgm:spPr/>
      <dgm:t>
        <a:bodyPr anchor="ctr"/>
        <a:lstStyle/>
        <a:p>
          <a:pPr algn="just">
            <a:lnSpc>
              <a:spcPct val="100000"/>
            </a:lnSpc>
          </a:pPr>
          <a:r>
            <a:rPr lang="es-ES" sz="1800" dirty="0"/>
            <a:t>108C - Plan Estratégico de la Dirección de Talento Humano ejecutado</a:t>
          </a:r>
        </a:p>
      </dgm:t>
    </dgm:pt>
    <dgm:pt modelId="{047FAA47-E7B1-4574-B419-3E079176C217}" type="parTrans" cxnId="{3A2EE326-8C9F-4B86-8D67-D8EA4779975D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BE7DA9CD-C619-48E4-BCF5-704AB437F711}" type="sibTrans" cxnId="{3A2EE326-8C9F-4B86-8D67-D8EA4779975D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45687BCC-E8A4-4317-8009-6FD9FCDD9D15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es-ES" sz="1800" b="0" i="0" u="none" dirty="0"/>
            <a:t>160B - Expedientes gestionados dentro del término legal</a:t>
          </a:r>
          <a:endParaRPr lang="es-ES" sz="1800" dirty="0"/>
        </a:p>
      </dgm:t>
    </dgm:pt>
    <dgm:pt modelId="{C43E926B-15EF-4823-813D-B09CB97327BE}" type="parTrans" cxnId="{CCF597F4-1F30-4376-88CC-620BB4CD3B66}">
      <dgm:prSet/>
      <dgm:spPr/>
      <dgm:t>
        <a:bodyPr/>
        <a:lstStyle/>
        <a:p>
          <a:pPr>
            <a:lnSpc>
              <a:spcPct val="100000"/>
            </a:lnSpc>
          </a:pPr>
          <a:endParaRPr lang="es-ES" sz="1800"/>
        </a:p>
      </dgm:t>
    </dgm:pt>
    <dgm:pt modelId="{15502A2C-7CB1-46CB-BBF6-A0502A3141BD}" type="sibTrans" cxnId="{CCF597F4-1F30-4376-88CC-620BB4CD3B66}">
      <dgm:prSet/>
      <dgm:spPr/>
      <dgm:t>
        <a:bodyPr/>
        <a:lstStyle/>
        <a:p>
          <a:pPr>
            <a:lnSpc>
              <a:spcPct val="100000"/>
            </a:lnSpc>
          </a:pPr>
          <a:endParaRPr lang="es-ES" sz="1800"/>
        </a:p>
      </dgm:t>
    </dgm:pt>
    <dgm:pt modelId="{227259C7-6598-4742-9445-A2E04C8B2F20}" type="pres">
      <dgm:prSet presAssocID="{8E550711-684E-4ECD-8FB9-02C157BA67F5}" presName="vert0" presStyleCnt="0">
        <dgm:presLayoutVars>
          <dgm:dir/>
          <dgm:animOne val="branch"/>
          <dgm:animLvl val="lvl"/>
        </dgm:presLayoutVars>
      </dgm:prSet>
      <dgm:spPr/>
    </dgm:pt>
    <dgm:pt modelId="{DCE80371-9517-4BBA-BE66-9B39D0DD8C4C}" type="pres">
      <dgm:prSet presAssocID="{CC023B24-2EB7-4ED0-A1F1-5B0DF77257F8}" presName="thickLine" presStyleLbl="alignNode1" presStyleIdx="0" presStyleCnt="4"/>
      <dgm:spPr/>
    </dgm:pt>
    <dgm:pt modelId="{40D28BA6-39CC-4439-A6CE-E4C4C7A17714}" type="pres">
      <dgm:prSet presAssocID="{CC023B24-2EB7-4ED0-A1F1-5B0DF77257F8}" presName="horz1" presStyleCnt="0"/>
      <dgm:spPr/>
    </dgm:pt>
    <dgm:pt modelId="{D1E1AEFA-980D-4629-AEF9-7A15C1EA71F4}" type="pres">
      <dgm:prSet presAssocID="{CC023B24-2EB7-4ED0-A1F1-5B0DF77257F8}" presName="tx1" presStyleLbl="revTx" presStyleIdx="0" presStyleCnt="4" custScaleY="86649"/>
      <dgm:spPr/>
    </dgm:pt>
    <dgm:pt modelId="{05C57B27-4DBE-40B3-BE6D-F7EDA4869B12}" type="pres">
      <dgm:prSet presAssocID="{CC023B24-2EB7-4ED0-A1F1-5B0DF77257F8}" presName="vert1" presStyleCnt="0"/>
      <dgm:spPr/>
    </dgm:pt>
    <dgm:pt modelId="{9469EE23-5DCF-42AF-9174-1E1428CBA6AD}" type="pres">
      <dgm:prSet presAssocID="{82B9E525-4D1C-4363-BBF4-4F6737628CEE}" presName="thickLine" presStyleLbl="alignNode1" presStyleIdx="1" presStyleCnt="4"/>
      <dgm:spPr/>
    </dgm:pt>
    <dgm:pt modelId="{296B3CDD-808E-4DDF-A3EC-2A8103AC6CBB}" type="pres">
      <dgm:prSet presAssocID="{82B9E525-4D1C-4363-BBF4-4F6737628CEE}" presName="horz1" presStyleCnt="0"/>
      <dgm:spPr/>
    </dgm:pt>
    <dgm:pt modelId="{6F24702E-E08E-4CE4-86B2-A620768E69E1}" type="pres">
      <dgm:prSet presAssocID="{82B9E525-4D1C-4363-BBF4-4F6737628CEE}" presName="tx1" presStyleLbl="revTx" presStyleIdx="1" presStyleCnt="4"/>
      <dgm:spPr/>
    </dgm:pt>
    <dgm:pt modelId="{A1831CBD-945F-478A-8955-919E25D829B9}" type="pres">
      <dgm:prSet presAssocID="{82B9E525-4D1C-4363-BBF4-4F6737628CEE}" presName="vert1" presStyleCnt="0"/>
      <dgm:spPr/>
    </dgm:pt>
    <dgm:pt modelId="{6F1D1E03-3401-4390-B69B-4B59B9032440}" type="pres">
      <dgm:prSet presAssocID="{319E7DBA-2C23-471F-8E5A-A6C8E9E5821D}" presName="thickLine" presStyleLbl="alignNode1" presStyleIdx="2" presStyleCnt="4"/>
      <dgm:spPr/>
    </dgm:pt>
    <dgm:pt modelId="{90228C83-1A83-41D9-85DF-43F8AEC3CD2D}" type="pres">
      <dgm:prSet presAssocID="{319E7DBA-2C23-471F-8E5A-A6C8E9E5821D}" presName="horz1" presStyleCnt="0"/>
      <dgm:spPr/>
    </dgm:pt>
    <dgm:pt modelId="{0523EB5F-F5E2-4FCC-A795-8996B005BF51}" type="pres">
      <dgm:prSet presAssocID="{319E7DBA-2C23-471F-8E5A-A6C8E9E5821D}" presName="tx1" presStyleLbl="revTx" presStyleIdx="2" presStyleCnt="4"/>
      <dgm:spPr/>
    </dgm:pt>
    <dgm:pt modelId="{89A2BFA3-9F6D-4B1D-96CE-6DD694466AA2}" type="pres">
      <dgm:prSet presAssocID="{319E7DBA-2C23-471F-8E5A-A6C8E9E5821D}" presName="vert1" presStyleCnt="0"/>
      <dgm:spPr/>
    </dgm:pt>
    <dgm:pt modelId="{FEFCD83F-FD6C-41B7-AB0C-A62DD06EDF95}" type="pres">
      <dgm:prSet presAssocID="{45687BCC-E8A4-4317-8009-6FD9FCDD9D15}" presName="thickLine" presStyleLbl="alignNode1" presStyleIdx="3" presStyleCnt="4"/>
      <dgm:spPr/>
    </dgm:pt>
    <dgm:pt modelId="{51A40DD8-45FE-4470-BC03-54A4325600E3}" type="pres">
      <dgm:prSet presAssocID="{45687BCC-E8A4-4317-8009-6FD9FCDD9D15}" presName="horz1" presStyleCnt="0"/>
      <dgm:spPr/>
    </dgm:pt>
    <dgm:pt modelId="{52551C2B-18A5-408F-BB0A-DE087B8D0F5D}" type="pres">
      <dgm:prSet presAssocID="{45687BCC-E8A4-4317-8009-6FD9FCDD9D15}" presName="tx1" presStyleLbl="revTx" presStyleIdx="3" presStyleCnt="4"/>
      <dgm:spPr/>
    </dgm:pt>
    <dgm:pt modelId="{6F56412C-9D6C-49C0-B7CB-B2051FB34EC3}" type="pres">
      <dgm:prSet presAssocID="{45687BCC-E8A4-4317-8009-6FD9FCDD9D15}" presName="vert1" presStyleCnt="0"/>
      <dgm:spPr/>
    </dgm:pt>
  </dgm:ptLst>
  <dgm:cxnLst>
    <dgm:cxn modelId="{AF0B771B-0FD2-4F01-82B8-C44E4E966FC9}" type="presOf" srcId="{319E7DBA-2C23-471F-8E5A-A6C8E9E5821D}" destId="{0523EB5F-F5E2-4FCC-A795-8996B005BF51}" srcOrd="0" destOrd="0" presId="urn:microsoft.com/office/officeart/2008/layout/LinedList"/>
    <dgm:cxn modelId="{3A2EE326-8C9F-4B86-8D67-D8EA4779975D}" srcId="{8E550711-684E-4ECD-8FB9-02C157BA67F5}" destId="{319E7DBA-2C23-471F-8E5A-A6C8E9E5821D}" srcOrd="2" destOrd="0" parTransId="{047FAA47-E7B1-4574-B419-3E079176C217}" sibTransId="{BE7DA9CD-C619-48E4-BCF5-704AB437F711}"/>
    <dgm:cxn modelId="{86EDD129-D808-4143-BB92-9FF2C558C6B2}" type="presOf" srcId="{8E550711-684E-4ECD-8FB9-02C157BA67F5}" destId="{227259C7-6598-4742-9445-A2E04C8B2F20}" srcOrd="0" destOrd="0" presId="urn:microsoft.com/office/officeart/2008/layout/LinedList"/>
    <dgm:cxn modelId="{F46F9E6E-B147-4383-BF77-8BE57A1AA917}" type="presOf" srcId="{82B9E525-4D1C-4363-BBF4-4F6737628CEE}" destId="{6F24702E-E08E-4CE4-86B2-A620768E69E1}" srcOrd="0" destOrd="0" presId="urn:microsoft.com/office/officeart/2008/layout/LinedList"/>
    <dgm:cxn modelId="{3FC30B9A-28CE-48B7-8E88-EB8077566667}" srcId="{8E550711-684E-4ECD-8FB9-02C157BA67F5}" destId="{CC023B24-2EB7-4ED0-A1F1-5B0DF77257F8}" srcOrd="0" destOrd="0" parTransId="{B327067A-D924-4546-9E4F-C0817B9EE6A0}" sibTransId="{2AE98868-9F68-4930-BCE1-B307FA687908}"/>
    <dgm:cxn modelId="{90383BB7-105B-4827-AD7A-117105039F4A}" type="presOf" srcId="{45687BCC-E8A4-4317-8009-6FD9FCDD9D15}" destId="{52551C2B-18A5-408F-BB0A-DE087B8D0F5D}" srcOrd="0" destOrd="0" presId="urn:microsoft.com/office/officeart/2008/layout/LinedList"/>
    <dgm:cxn modelId="{37F0BFE0-2B05-4200-951F-1BC13EB2FB7F}" srcId="{8E550711-684E-4ECD-8FB9-02C157BA67F5}" destId="{82B9E525-4D1C-4363-BBF4-4F6737628CEE}" srcOrd="1" destOrd="0" parTransId="{841AF84D-FEFB-48D4-83F2-678EFA7C5D6C}" sibTransId="{F9C42BE8-F400-44D5-AC54-50F91E3C3658}"/>
    <dgm:cxn modelId="{EAB935EC-52C3-435D-A284-C1C09B9FC5FA}" type="presOf" srcId="{CC023B24-2EB7-4ED0-A1F1-5B0DF77257F8}" destId="{D1E1AEFA-980D-4629-AEF9-7A15C1EA71F4}" srcOrd="0" destOrd="0" presId="urn:microsoft.com/office/officeart/2008/layout/LinedList"/>
    <dgm:cxn modelId="{CCF597F4-1F30-4376-88CC-620BB4CD3B66}" srcId="{8E550711-684E-4ECD-8FB9-02C157BA67F5}" destId="{45687BCC-E8A4-4317-8009-6FD9FCDD9D15}" srcOrd="3" destOrd="0" parTransId="{C43E926B-15EF-4823-813D-B09CB97327BE}" sibTransId="{15502A2C-7CB1-46CB-BBF6-A0502A3141BD}"/>
    <dgm:cxn modelId="{7A409725-DAA5-41C3-BFC7-8E909F74A6D8}" type="presParOf" srcId="{227259C7-6598-4742-9445-A2E04C8B2F20}" destId="{DCE80371-9517-4BBA-BE66-9B39D0DD8C4C}" srcOrd="0" destOrd="0" presId="urn:microsoft.com/office/officeart/2008/layout/LinedList"/>
    <dgm:cxn modelId="{C37E3AAC-7C98-4B65-80E3-3468C89D605A}" type="presParOf" srcId="{227259C7-6598-4742-9445-A2E04C8B2F20}" destId="{40D28BA6-39CC-4439-A6CE-E4C4C7A17714}" srcOrd="1" destOrd="0" presId="urn:microsoft.com/office/officeart/2008/layout/LinedList"/>
    <dgm:cxn modelId="{30517DAC-2150-4CD2-9288-5DC3549462C5}" type="presParOf" srcId="{40D28BA6-39CC-4439-A6CE-E4C4C7A17714}" destId="{D1E1AEFA-980D-4629-AEF9-7A15C1EA71F4}" srcOrd="0" destOrd="0" presId="urn:microsoft.com/office/officeart/2008/layout/LinedList"/>
    <dgm:cxn modelId="{50E33088-3849-4199-8695-7075AE707E7A}" type="presParOf" srcId="{40D28BA6-39CC-4439-A6CE-E4C4C7A17714}" destId="{05C57B27-4DBE-40B3-BE6D-F7EDA4869B12}" srcOrd="1" destOrd="0" presId="urn:microsoft.com/office/officeart/2008/layout/LinedList"/>
    <dgm:cxn modelId="{4A09F068-EE94-4A92-808A-894EF69B7283}" type="presParOf" srcId="{227259C7-6598-4742-9445-A2E04C8B2F20}" destId="{9469EE23-5DCF-42AF-9174-1E1428CBA6AD}" srcOrd="2" destOrd="0" presId="urn:microsoft.com/office/officeart/2008/layout/LinedList"/>
    <dgm:cxn modelId="{03897B23-55D3-4B26-9489-4414100DAAE6}" type="presParOf" srcId="{227259C7-6598-4742-9445-A2E04C8B2F20}" destId="{296B3CDD-808E-4DDF-A3EC-2A8103AC6CBB}" srcOrd="3" destOrd="0" presId="urn:microsoft.com/office/officeart/2008/layout/LinedList"/>
    <dgm:cxn modelId="{EFB14FC4-434E-47FC-8931-008EE374D12E}" type="presParOf" srcId="{296B3CDD-808E-4DDF-A3EC-2A8103AC6CBB}" destId="{6F24702E-E08E-4CE4-86B2-A620768E69E1}" srcOrd="0" destOrd="0" presId="urn:microsoft.com/office/officeart/2008/layout/LinedList"/>
    <dgm:cxn modelId="{4AD29323-2BE0-43F4-BB55-98E588886732}" type="presParOf" srcId="{296B3CDD-808E-4DDF-A3EC-2A8103AC6CBB}" destId="{A1831CBD-945F-478A-8955-919E25D829B9}" srcOrd="1" destOrd="0" presId="urn:microsoft.com/office/officeart/2008/layout/LinedList"/>
    <dgm:cxn modelId="{BF16DAD5-56EE-4E02-8010-520724AB3369}" type="presParOf" srcId="{227259C7-6598-4742-9445-A2E04C8B2F20}" destId="{6F1D1E03-3401-4390-B69B-4B59B9032440}" srcOrd="4" destOrd="0" presId="urn:microsoft.com/office/officeart/2008/layout/LinedList"/>
    <dgm:cxn modelId="{8DC5F88D-1E0E-409E-B74C-BB15703F9076}" type="presParOf" srcId="{227259C7-6598-4742-9445-A2E04C8B2F20}" destId="{90228C83-1A83-41D9-85DF-43F8AEC3CD2D}" srcOrd="5" destOrd="0" presId="urn:microsoft.com/office/officeart/2008/layout/LinedList"/>
    <dgm:cxn modelId="{A8814132-F389-4108-8E75-BC06EBE95A07}" type="presParOf" srcId="{90228C83-1A83-41D9-85DF-43F8AEC3CD2D}" destId="{0523EB5F-F5E2-4FCC-A795-8996B005BF51}" srcOrd="0" destOrd="0" presId="urn:microsoft.com/office/officeart/2008/layout/LinedList"/>
    <dgm:cxn modelId="{BE050740-E74E-4CB4-A7F4-2FF19981829A}" type="presParOf" srcId="{90228C83-1A83-41D9-85DF-43F8AEC3CD2D}" destId="{89A2BFA3-9F6D-4B1D-96CE-6DD694466AA2}" srcOrd="1" destOrd="0" presId="urn:microsoft.com/office/officeart/2008/layout/LinedList"/>
    <dgm:cxn modelId="{76BBD4CF-7D45-4E67-9499-2D508EB64670}" type="presParOf" srcId="{227259C7-6598-4742-9445-A2E04C8B2F20}" destId="{FEFCD83F-FD6C-41B7-AB0C-A62DD06EDF95}" srcOrd="6" destOrd="0" presId="urn:microsoft.com/office/officeart/2008/layout/LinedList"/>
    <dgm:cxn modelId="{B617D125-95AF-44A7-B9E0-AC69F1374A1C}" type="presParOf" srcId="{227259C7-6598-4742-9445-A2E04C8B2F20}" destId="{51A40DD8-45FE-4470-BC03-54A4325600E3}" srcOrd="7" destOrd="0" presId="urn:microsoft.com/office/officeart/2008/layout/LinedList"/>
    <dgm:cxn modelId="{3658127A-ECDD-472E-8867-1CD62094AB91}" type="presParOf" srcId="{51A40DD8-45FE-4470-BC03-54A4325600E3}" destId="{52551C2B-18A5-408F-BB0A-DE087B8D0F5D}" srcOrd="0" destOrd="0" presId="urn:microsoft.com/office/officeart/2008/layout/LinedList"/>
    <dgm:cxn modelId="{033F755F-4831-487C-B903-54FB074CF352}" type="presParOf" srcId="{51A40DD8-45FE-4470-BC03-54A4325600E3}" destId="{6F56412C-9D6C-49C0-B7CB-B2051FB34EC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550711-684E-4ECD-8FB9-02C157BA67F5}" type="doc">
      <dgm:prSet loTypeId="urn:microsoft.com/office/officeart/2008/layout/LinedList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CC023B24-2EB7-4ED0-A1F1-5B0DF77257F8}">
      <dgm:prSet phldrT="[Texto]" custT="1"/>
      <dgm:spPr/>
      <dgm:t>
        <a:bodyPr anchor="ctr"/>
        <a:lstStyle/>
        <a:p>
          <a:pPr algn="ctr">
            <a:lnSpc>
              <a:spcPct val="100000"/>
            </a:lnSpc>
          </a:pPr>
          <a:r>
            <a:rPr lang="es-ES" sz="3200" b="1" dirty="0">
              <a:solidFill>
                <a:srgbClr val="C00000"/>
              </a:solidFill>
            </a:rPr>
            <a:t>METAS</a:t>
          </a:r>
        </a:p>
      </dgm:t>
    </dgm:pt>
    <dgm:pt modelId="{B327067A-D924-4546-9E4F-C0817B9EE6A0}" type="parTrans" cxnId="{3FC30B9A-28CE-48B7-8E88-EB8077566667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2AE98868-9F68-4930-BCE1-B307FA687908}" type="sibTrans" cxnId="{3FC30B9A-28CE-48B7-8E88-EB8077566667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82B9E525-4D1C-4363-BBF4-4F6737628CEE}">
      <dgm:prSet phldrT="[Texto]" custT="1"/>
      <dgm:spPr/>
      <dgm:t>
        <a:bodyPr anchor="ctr"/>
        <a:lstStyle/>
        <a:p>
          <a:pPr algn="just">
            <a:lnSpc>
              <a:spcPct val="100000"/>
            </a:lnSpc>
          </a:pPr>
          <a:r>
            <a:rPr lang="es-ES" sz="1800" dirty="0"/>
            <a:t>Aplicar A 80000 personas  planes integrados de atención (PIA) con seguimiento (PAS)  en el distrito capital</a:t>
          </a:r>
        </a:p>
      </dgm:t>
    </dgm:pt>
    <dgm:pt modelId="{841AF84D-FEFB-48D4-83F2-678EFA7C5D6C}" type="parTrans" cxnId="{37F0BFE0-2B05-4200-951F-1BC13EB2FB7F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F9C42BE8-F400-44D5-AC54-50F91E3C3658}" type="sibTrans" cxnId="{37F0BFE0-2B05-4200-951F-1BC13EB2FB7F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319E7DBA-2C23-471F-8E5A-A6C8E9E5821D}">
      <dgm:prSet phldrT="[Texto]" custT="1"/>
      <dgm:spPr/>
      <dgm:t>
        <a:bodyPr anchor="ctr"/>
        <a:lstStyle/>
        <a:p>
          <a:pPr algn="just">
            <a:lnSpc>
              <a:spcPct val="100000"/>
            </a:lnSpc>
          </a:pPr>
          <a:r>
            <a:rPr lang="es-ES" sz="1800" dirty="0"/>
            <a:t>Cumplir el 85 porciento de las metas del PAD por parte de la administración distrital</a:t>
          </a:r>
        </a:p>
      </dgm:t>
    </dgm:pt>
    <dgm:pt modelId="{047FAA47-E7B1-4574-B419-3E079176C217}" type="parTrans" cxnId="{3A2EE326-8C9F-4B86-8D67-D8EA4779975D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BE7DA9CD-C619-48E4-BCF5-704AB437F711}" type="sibTrans" cxnId="{3A2EE326-8C9F-4B86-8D67-D8EA4779975D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45687BCC-E8A4-4317-8009-6FD9FCDD9D15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es-ES" sz="1800" b="0" i="0" u="none" dirty="0"/>
            <a:t>Implementar 100 porciento de medidas de reparación integral que fueron acordadas con los sujetos en el distrito capital.</a:t>
          </a:r>
          <a:endParaRPr lang="es-ES" sz="1800" dirty="0"/>
        </a:p>
      </dgm:t>
    </dgm:pt>
    <dgm:pt modelId="{C43E926B-15EF-4823-813D-B09CB97327BE}" type="parTrans" cxnId="{CCF597F4-1F30-4376-88CC-620BB4CD3B66}">
      <dgm:prSet/>
      <dgm:spPr/>
      <dgm:t>
        <a:bodyPr/>
        <a:lstStyle/>
        <a:p>
          <a:pPr>
            <a:lnSpc>
              <a:spcPct val="100000"/>
            </a:lnSpc>
          </a:pPr>
          <a:endParaRPr lang="es-ES" sz="1800"/>
        </a:p>
      </dgm:t>
    </dgm:pt>
    <dgm:pt modelId="{15502A2C-7CB1-46CB-BBF6-A0502A3141BD}" type="sibTrans" cxnId="{CCF597F4-1F30-4376-88CC-620BB4CD3B66}">
      <dgm:prSet/>
      <dgm:spPr/>
      <dgm:t>
        <a:bodyPr/>
        <a:lstStyle/>
        <a:p>
          <a:pPr>
            <a:lnSpc>
              <a:spcPct val="100000"/>
            </a:lnSpc>
          </a:pPr>
          <a:endParaRPr lang="es-ES" sz="1800"/>
        </a:p>
      </dgm:t>
    </dgm:pt>
    <dgm:pt modelId="{E5618E74-26EE-4A83-AA85-7AC9840CB8CB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es-ES" sz="1800" b="0" i="0" u="none" dirty="0"/>
            <a:t>Implementar 100 porciento del protocolo de participación efectiva de las victimas del conflicto armado en el distrito capital.</a:t>
          </a:r>
          <a:endParaRPr lang="es-ES" sz="1800" dirty="0"/>
        </a:p>
      </dgm:t>
    </dgm:pt>
    <dgm:pt modelId="{8DE10DD2-19A5-47AA-9A58-70FD3F9DCBE4}" type="parTrans" cxnId="{180DCB7A-95AD-483D-94E6-431315AB1F6B}">
      <dgm:prSet/>
      <dgm:spPr/>
      <dgm:t>
        <a:bodyPr/>
        <a:lstStyle/>
        <a:p>
          <a:pPr>
            <a:lnSpc>
              <a:spcPct val="100000"/>
            </a:lnSpc>
          </a:pPr>
          <a:endParaRPr lang="es-ES" sz="1800"/>
        </a:p>
      </dgm:t>
    </dgm:pt>
    <dgm:pt modelId="{E7EED5FF-0145-4BB4-BEE1-121E8471F499}" type="sibTrans" cxnId="{180DCB7A-95AD-483D-94E6-431315AB1F6B}">
      <dgm:prSet/>
      <dgm:spPr/>
      <dgm:t>
        <a:bodyPr/>
        <a:lstStyle/>
        <a:p>
          <a:pPr>
            <a:lnSpc>
              <a:spcPct val="100000"/>
            </a:lnSpc>
          </a:pPr>
          <a:endParaRPr lang="es-ES" sz="1800"/>
        </a:p>
      </dgm:t>
    </dgm:pt>
    <dgm:pt modelId="{227259C7-6598-4742-9445-A2E04C8B2F20}" type="pres">
      <dgm:prSet presAssocID="{8E550711-684E-4ECD-8FB9-02C157BA67F5}" presName="vert0" presStyleCnt="0">
        <dgm:presLayoutVars>
          <dgm:dir/>
          <dgm:animOne val="branch"/>
          <dgm:animLvl val="lvl"/>
        </dgm:presLayoutVars>
      </dgm:prSet>
      <dgm:spPr/>
    </dgm:pt>
    <dgm:pt modelId="{DCE80371-9517-4BBA-BE66-9B39D0DD8C4C}" type="pres">
      <dgm:prSet presAssocID="{CC023B24-2EB7-4ED0-A1F1-5B0DF77257F8}" presName="thickLine" presStyleLbl="alignNode1" presStyleIdx="0" presStyleCnt="5"/>
      <dgm:spPr/>
    </dgm:pt>
    <dgm:pt modelId="{40D28BA6-39CC-4439-A6CE-E4C4C7A17714}" type="pres">
      <dgm:prSet presAssocID="{CC023B24-2EB7-4ED0-A1F1-5B0DF77257F8}" presName="horz1" presStyleCnt="0"/>
      <dgm:spPr/>
    </dgm:pt>
    <dgm:pt modelId="{D1E1AEFA-980D-4629-AEF9-7A15C1EA71F4}" type="pres">
      <dgm:prSet presAssocID="{CC023B24-2EB7-4ED0-A1F1-5B0DF77257F8}" presName="tx1" presStyleLbl="revTx" presStyleIdx="0" presStyleCnt="5" custScaleY="86649"/>
      <dgm:spPr/>
    </dgm:pt>
    <dgm:pt modelId="{05C57B27-4DBE-40B3-BE6D-F7EDA4869B12}" type="pres">
      <dgm:prSet presAssocID="{CC023B24-2EB7-4ED0-A1F1-5B0DF77257F8}" presName="vert1" presStyleCnt="0"/>
      <dgm:spPr/>
    </dgm:pt>
    <dgm:pt modelId="{9469EE23-5DCF-42AF-9174-1E1428CBA6AD}" type="pres">
      <dgm:prSet presAssocID="{82B9E525-4D1C-4363-BBF4-4F6737628CEE}" presName="thickLine" presStyleLbl="alignNode1" presStyleIdx="1" presStyleCnt="5"/>
      <dgm:spPr/>
    </dgm:pt>
    <dgm:pt modelId="{296B3CDD-808E-4DDF-A3EC-2A8103AC6CBB}" type="pres">
      <dgm:prSet presAssocID="{82B9E525-4D1C-4363-BBF4-4F6737628CEE}" presName="horz1" presStyleCnt="0"/>
      <dgm:spPr/>
    </dgm:pt>
    <dgm:pt modelId="{6F24702E-E08E-4CE4-86B2-A620768E69E1}" type="pres">
      <dgm:prSet presAssocID="{82B9E525-4D1C-4363-BBF4-4F6737628CEE}" presName="tx1" presStyleLbl="revTx" presStyleIdx="1" presStyleCnt="5"/>
      <dgm:spPr/>
    </dgm:pt>
    <dgm:pt modelId="{A1831CBD-945F-478A-8955-919E25D829B9}" type="pres">
      <dgm:prSet presAssocID="{82B9E525-4D1C-4363-BBF4-4F6737628CEE}" presName="vert1" presStyleCnt="0"/>
      <dgm:spPr/>
    </dgm:pt>
    <dgm:pt modelId="{6F1D1E03-3401-4390-B69B-4B59B9032440}" type="pres">
      <dgm:prSet presAssocID="{319E7DBA-2C23-471F-8E5A-A6C8E9E5821D}" presName="thickLine" presStyleLbl="alignNode1" presStyleIdx="2" presStyleCnt="5"/>
      <dgm:spPr/>
    </dgm:pt>
    <dgm:pt modelId="{90228C83-1A83-41D9-85DF-43F8AEC3CD2D}" type="pres">
      <dgm:prSet presAssocID="{319E7DBA-2C23-471F-8E5A-A6C8E9E5821D}" presName="horz1" presStyleCnt="0"/>
      <dgm:spPr/>
    </dgm:pt>
    <dgm:pt modelId="{0523EB5F-F5E2-4FCC-A795-8996B005BF51}" type="pres">
      <dgm:prSet presAssocID="{319E7DBA-2C23-471F-8E5A-A6C8E9E5821D}" presName="tx1" presStyleLbl="revTx" presStyleIdx="2" presStyleCnt="5"/>
      <dgm:spPr/>
    </dgm:pt>
    <dgm:pt modelId="{89A2BFA3-9F6D-4B1D-96CE-6DD694466AA2}" type="pres">
      <dgm:prSet presAssocID="{319E7DBA-2C23-471F-8E5A-A6C8E9E5821D}" presName="vert1" presStyleCnt="0"/>
      <dgm:spPr/>
    </dgm:pt>
    <dgm:pt modelId="{FEFCD83F-FD6C-41B7-AB0C-A62DD06EDF95}" type="pres">
      <dgm:prSet presAssocID="{45687BCC-E8A4-4317-8009-6FD9FCDD9D15}" presName="thickLine" presStyleLbl="alignNode1" presStyleIdx="3" presStyleCnt="5"/>
      <dgm:spPr/>
    </dgm:pt>
    <dgm:pt modelId="{51A40DD8-45FE-4470-BC03-54A4325600E3}" type="pres">
      <dgm:prSet presAssocID="{45687BCC-E8A4-4317-8009-6FD9FCDD9D15}" presName="horz1" presStyleCnt="0"/>
      <dgm:spPr/>
    </dgm:pt>
    <dgm:pt modelId="{52551C2B-18A5-408F-BB0A-DE087B8D0F5D}" type="pres">
      <dgm:prSet presAssocID="{45687BCC-E8A4-4317-8009-6FD9FCDD9D15}" presName="tx1" presStyleLbl="revTx" presStyleIdx="3" presStyleCnt="5"/>
      <dgm:spPr/>
    </dgm:pt>
    <dgm:pt modelId="{6F56412C-9D6C-49C0-B7CB-B2051FB34EC3}" type="pres">
      <dgm:prSet presAssocID="{45687BCC-E8A4-4317-8009-6FD9FCDD9D15}" presName="vert1" presStyleCnt="0"/>
      <dgm:spPr/>
    </dgm:pt>
    <dgm:pt modelId="{3640D81B-70CA-4F29-83C5-BC57C6FA3F95}" type="pres">
      <dgm:prSet presAssocID="{E5618E74-26EE-4A83-AA85-7AC9840CB8CB}" presName="thickLine" presStyleLbl="alignNode1" presStyleIdx="4" presStyleCnt="5"/>
      <dgm:spPr/>
    </dgm:pt>
    <dgm:pt modelId="{2F95DEF5-FDBF-4A0E-973A-A365EAFD5084}" type="pres">
      <dgm:prSet presAssocID="{E5618E74-26EE-4A83-AA85-7AC9840CB8CB}" presName="horz1" presStyleCnt="0"/>
      <dgm:spPr/>
    </dgm:pt>
    <dgm:pt modelId="{95F27C63-873C-4715-88C4-0025F123A6EF}" type="pres">
      <dgm:prSet presAssocID="{E5618E74-26EE-4A83-AA85-7AC9840CB8CB}" presName="tx1" presStyleLbl="revTx" presStyleIdx="4" presStyleCnt="5"/>
      <dgm:spPr/>
    </dgm:pt>
    <dgm:pt modelId="{5B7A4A7F-C425-4946-90BD-183EBB6B6093}" type="pres">
      <dgm:prSet presAssocID="{E5618E74-26EE-4A83-AA85-7AC9840CB8CB}" presName="vert1" presStyleCnt="0"/>
      <dgm:spPr/>
    </dgm:pt>
  </dgm:ptLst>
  <dgm:cxnLst>
    <dgm:cxn modelId="{AF0B771B-0FD2-4F01-82B8-C44E4E966FC9}" type="presOf" srcId="{319E7DBA-2C23-471F-8E5A-A6C8E9E5821D}" destId="{0523EB5F-F5E2-4FCC-A795-8996B005BF51}" srcOrd="0" destOrd="0" presId="urn:microsoft.com/office/officeart/2008/layout/LinedList"/>
    <dgm:cxn modelId="{3A2EE326-8C9F-4B86-8D67-D8EA4779975D}" srcId="{8E550711-684E-4ECD-8FB9-02C157BA67F5}" destId="{319E7DBA-2C23-471F-8E5A-A6C8E9E5821D}" srcOrd="2" destOrd="0" parTransId="{047FAA47-E7B1-4574-B419-3E079176C217}" sibTransId="{BE7DA9CD-C619-48E4-BCF5-704AB437F711}"/>
    <dgm:cxn modelId="{86EDD129-D808-4143-BB92-9FF2C558C6B2}" type="presOf" srcId="{8E550711-684E-4ECD-8FB9-02C157BA67F5}" destId="{227259C7-6598-4742-9445-A2E04C8B2F20}" srcOrd="0" destOrd="0" presId="urn:microsoft.com/office/officeart/2008/layout/LinedList"/>
    <dgm:cxn modelId="{2E435E2E-DAD1-4C44-804A-0B8318647858}" type="presOf" srcId="{E5618E74-26EE-4A83-AA85-7AC9840CB8CB}" destId="{95F27C63-873C-4715-88C4-0025F123A6EF}" srcOrd="0" destOrd="0" presId="urn:microsoft.com/office/officeart/2008/layout/LinedList"/>
    <dgm:cxn modelId="{F46F9E6E-B147-4383-BF77-8BE57A1AA917}" type="presOf" srcId="{82B9E525-4D1C-4363-BBF4-4F6737628CEE}" destId="{6F24702E-E08E-4CE4-86B2-A620768E69E1}" srcOrd="0" destOrd="0" presId="urn:microsoft.com/office/officeart/2008/layout/LinedList"/>
    <dgm:cxn modelId="{180DCB7A-95AD-483D-94E6-431315AB1F6B}" srcId="{8E550711-684E-4ECD-8FB9-02C157BA67F5}" destId="{E5618E74-26EE-4A83-AA85-7AC9840CB8CB}" srcOrd="4" destOrd="0" parTransId="{8DE10DD2-19A5-47AA-9A58-70FD3F9DCBE4}" sibTransId="{E7EED5FF-0145-4BB4-BEE1-121E8471F499}"/>
    <dgm:cxn modelId="{3FC30B9A-28CE-48B7-8E88-EB8077566667}" srcId="{8E550711-684E-4ECD-8FB9-02C157BA67F5}" destId="{CC023B24-2EB7-4ED0-A1F1-5B0DF77257F8}" srcOrd="0" destOrd="0" parTransId="{B327067A-D924-4546-9E4F-C0817B9EE6A0}" sibTransId="{2AE98868-9F68-4930-BCE1-B307FA687908}"/>
    <dgm:cxn modelId="{90383BB7-105B-4827-AD7A-117105039F4A}" type="presOf" srcId="{45687BCC-E8A4-4317-8009-6FD9FCDD9D15}" destId="{52551C2B-18A5-408F-BB0A-DE087B8D0F5D}" srcOrd="0" destOrd="0" presId="urn:microsoft.com/office/officeart/2008/layout/LinedList"/>
    <dgm:cxn modelId="{37F0BFE0-2B05-4200-951F-1BC13EB2FB7F}" srcId="{8E550711-684E-4ECD-8FB9-02C157BA67F5}" destId="{82B9E525-4D1C-4363-BBF4-4F6737628CEE}" srcOrd="1" destOrd="0" parTransId="{841AF84D-FEFB-48D4-83F2-678EFA7C5D6C}" sibTransId="{F9C42BE8-F400-44D5-AC54-50F91E3C3658}"/>
    <dgm:cxn modelId="{EAB935EC-52C3-435D-A284-C1C09B9FC5FA}" type="presOf" srcId="{CC023B24-2EB7-4ED0-A1F1-5B0DF77257F8}" destId="{D1E1AEFA-980D-4629-AEF9-7A15C1EA71F4}" srcOrd="0" destOrd="0" presId="urn:microsoft.com/office/officeart/2008/layout/LinedList"/>
    <dgm:cxn modelId="{CCF597F4-1F30-4376-88CC-620BB4CD3B66}" srcId="{8E550711-684E-4ECD-8FB9-02C157BA67F5}" destId="{45687BCC-E8A4-4317-8009-6FD9FCDD9D15}" srcOrd="3" destOrd="0" parTransId="{C43E926B-15EF-4823-813D-B09CB97327BE}" sibTransId="{15502A2C-7CB1-46CB-BBF6-A0502A3141BD}"/>
    <dgm:cxn modelId="{7A409725-DAA5-41C3-BFC7-8E909F74A6D8}" type="presParOf" srcId="{227259C7-6598-4742-9445-A2E04C8B2F20}" destId="{DCE80371-9517-4BBA-BE66-9B39D0DD8C4C}" srcOrd="0" destOrd="0" presId="urn:microsoft.com/office/officeart/2008/layout/LinedList"/>
    <dgm:cxn modelId="{C37E3AAC-7C98-4B65-80E3-3468C89D605A}" type="presParOf" srcId="{227259C7-6598-4742-9445-A2E04C8B2F20}" destId="{40D28BA6-39CC-4439-A6CE-E4C4C7A17714}" srcOrd="1" destOrd="0" presId="urn:microsoft.com/office/officeart/2008/layout/LinedList"/>
    <dgm:cxn modelId="{30517DAC-2150-4CD2-9288-5DC3549462C5}" type="presParOf" srcId="{40D28BA6-39CC-4439-A6CE-E4C4C7A17714}" destId="{D1E1AEFA-980D-4629-AEF9-7A15C1EA71F4}" srcOrd="0" destOrd="0" presId="urn:microsoft.com/office/officeart/2008/layout/LinedList"/>
    <dgm:cxn modelId="{50E33088-3849-4199-8695-7075AE707E7A}" type="presParOf" srcId="{40D28BA6-39CC-4439-A6CE-E4C4C7A17714}" destId="{05C57B27-4DBE-40B3-BE6D-F7EDA4869B12}" srcOrd="1" destOrd="0" presId="urn:microsoft.com/office/officeart/2008/layout/LinedList"/>
    <dgm:cxn modelId="{4A09F068-EE94-4A92-808A-894EF69B7283}" type="presParOf" srcId="{227259C7-6598-4742-9445-A2E04C8B2F20}" destId="{9469EE23-5DCF-42AF-9174-1E1428CBA6AD}" srcOrd="2" destOrd="0" presId="urn:microsoft.com/office/officeart/2008/layout/LinedList"/>
    <dgm:cxn modelId="{03897B23-55D3-4B26-9489-4414100DAAE6}" type="presParOf" srcId="{227259C7-6598-4742-9445-A2E04C8B2F20}" destId="{296B3CDD-808E-4DDF-A3EC-2A8103AC6CBB}" srcOrd="3" destOrd="0" presId="urn:microsoft.com/office/officeart/2008/layout/LinedList"/>
    <dgm:cxn modelId="{EFB14FC4-434E-47FC-8931-008EE374D12E}" type="presParOf" srcId="{296B3CDD-808E-4DDF-A3EC-2A8103AC6CBB}" destId="{6F24702E-E08E-4CE4-86B2-A620768E69E1}" srcOrd="0" destOrd="0" presId="urn:microsoft.com/office/officeart/2008/layout/LinedList"/>
    <dgm:cxn modelId="{4AD29323-2BE0-43F4-BB55-98E588886732}" type="presParOf" srcId="{296B3CDD-808E-4DDF-A3EC-2A8103AC6CBB}" destId="{A1831CBD-945F-478A-8955-919E25D829B9}" srcOrd="1" destOrd="0" presId="urn:microsoft.com/office/officeart/2008/layout/LinedList"/>
    <dgm:cxn modelId="{BF16DAD5-56EE-4E02-8010-520724AB3369}" type="presParOf" srcId="{227259C7-6598-4742-9445-A2E04C8B2F20}" destId="{6F1D1E03-3401-4390-B69B-4B59B9032440}" srcOrd="4" destOrd="0" presId="urn:microsoft.com/office/officeart/2008/layout/LinedList"/>
    <dgm:cxn modelId="{8DC5F88D-1E0E-409E-B74C-BB15703F9076}" type="presParOf" srcId="{227259C7-6598-4742-9445-A2E04C8B2F20}" destId="{90228C83-1A83-41D9-85DF-43F8AEC3CD2D}" srcOrd="5" destOrd="0" presId="urn:microsoft.com/office/officeart/2008/layout/LinedList"/>
    <dgm:cxn modelId="{A8814132-F389-4108-8E75-BC06EBE95A07}" type="presParOf" srcId="{90228C83-1A83-41D9-85DF-43F8AEC3CD2D}" destId="{0523EB5F-F5E2-4FCC-A795-8996B005BF51}" srcOrd="0" destOrd="0" presId="urn:microsoft.com/office/officeart/2008/layout/LinedList"/>
    <dgm:cxn modelId="{BE050740-E74E-4CB4-A7F4-2FF19981829A}" type="presParOf" srcId="{90228C83-1A83-41D9-85DF-43F8AEC3CD2D}" destId="{89A2BFA3-9F6D-4B1D-96CE-6DD694466AA2}" srcOrd="1" destOrd="0" presId="urn:microsoft.com/office/officeart/2008/layout/LinedList"/>
    <dgm:cxn modelId="{76BBD4CF-7D45-4E67-9499-2D508EB64670}" type="presParOf" srcId="{227259C7-6598-4742-9445-A2E04C8B2F20}" destId="{FEFCD83F-FD6C-41B7-AB0C-A62DD06EDF95}" srcOrd="6" destOrd="0" presId="urn:microsoft.com/office/officeart/2008/layout/LinedList"/>
    <dgm:cxn modelId="{B617D125-95AF-44A7-B9E0-AC69F1374A1C}" type="presParOf" srcId="{227259C7-6598-4742-9445-A2E04C8B2F20}" destId="{51A40DD8-45FE-4470-BC03-54A4325600E3}" srcOrd="7" destOrd="0" presId="urn:microsoft.com/office/officeart/2008/layout/LinedList"/>
    <dgm:cxn modelId="{3658127A-ECDD-472E-8867-1CD62094AB91}" type="presParOf" srcId="{51A40DD8-45FE-4470-BC03-54A4325600E3}" destId="{52551C2B-18A5-408F-BB0A-DE087B8D0F5D}" srcOrd="0" destOrd="0" presId="urn:microsoft.com/office/officeart/2008/layout/LinedList"/>
    <dgm:cxn modelId="{033F755F-4831-487C-B903-54FB074CF352}" type="presParOf" srcId="{51A40DD8-45FE-4470-BC03-54A4325600E3}" destId="{6F56412C-9D6C-49C0-B7CB-B2051FB34EC3}" srcOrd="1" destOrd="0" presId="urn:microsoft.com/office/officeart/2008/layout/LinedList"/>
    <dgm:cxn modelId="{A76C4228-474A-4CBC-BF6B-2DFA874A3CBE}" type="presParOf" srcId="{227259C7-6598-4742-9445-A2E04C8B2F20}" destId="{3640D81B-70CA-4F29-83C5-BC57C6FA3F95}" srcOrd="8" destOrd="0" presId="urn:microsoft.com/office/officeart/2008/layout/LinedList"/>
    <dgm:cxn modelId="{FC7704D9-D6E7-4879-96DB-09F12D44E515}" type="presParOf" srcId="{227259C7-6598-4742-9445-A2E04C8B2F20}" destId="{2F95DEF5-FDBF-4A0E-973A-A365EAFD5084}" srcOrd="9" destOrd="0" presId="urn:microsoft.com/office/officeart/2008/layout/LinedList"/>
    <dgm:cxn modelId="{C4D2023E-D56C-4FC4-B002-F71C5A7F7A34}" type="presParOf" srcId="{2F95DEF5-FDBF-4A0E-973A-A365EAFD5084}" destId="{95F27C63-873C-4715-88C4-0025F123A6EF}" srcOrd="0" destOrd="0" presId="urn:microsoft.com/office/officeart/2008/layout/LinedList"/>
    <dgm:cxn modelId="{47DE38CD-B99D-4761-9B19-88DA881572AA}" type="presParOf" srcId="{2F95DEF5-FDBF-4A0E-973A-A365EAFD5084}" destId="{5B7A4A7F-C425-4946-90BD-183EBB6B609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550711-684E-4ECD-8FB9-02C157BA67F5}" type="doc">
      <dgm:prSet loTypeId="urn:microsoft.com/office/officeart/2008/layout/LinedList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CC023B24-2EB7-4ED0-A1F1-5B0DF77257F8}">
      <dgm:prSet phldrT="[Texto]" custT="1"/>
      <dgm:spPr/>
      <dgm:t>
        <a:bodyPr anchor="ctr"/>
        <a:lstStyle/>
        <a:p>
          <a:pPr algn="ctr">
            <a:lnSpc>
              <a:spcPct val="100000"/>
            </a:lnSpc>
          </a:pPr>
          <a:r>
            <a:rPr lang="es-ES" sz="3200" b="1" dirty="0">
              <a:solidFill>
                <a:srgbClr val="C00000"/>
              </a:solidFill>
            </a:rPr>
            <a:t>METAS</a:t>
          </a:r>
        </a:p>
      </dgm:t>
    </dgm:pt>
    <dgm:pt modelId="{B327067A-D924-4546-9E4F-C0817B9EE6A0}" type="parTrans" cxnId="{3FC30B9A-28CE-48B7-8E88-EB8077566667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2AE98868-9F68-4930-BCE1-B307FA687908}" type="sibTrans" cxnId="{3FC30B9A-28CE-48B7-8E88-EB8077566667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6DB879D7-9AAF-42C3-AA51-1B726DD9653C}">
      <dgm:prSet custT="1"/>
      <dgm:spPr/>
      <dgm:t>
        <a:bodyPr anchor="ctr"/>
        <a:lstStyle/>
        <a:p>
          <a:pPr algn="just">
            <a:lnSpc>
              <a:spcPct val="100000"/>
            </a:lnSpc>
          </a:pPr>
          <a:r>
            <a:rPr lang="es-ES" sz="1800" b="0" i="0" u="none" dirty="0"/>
            <a:t>Otorgar el 100 porciento de medidas de ayuda humanitaria en el distrito capital.</a:t>
          </a:r>
          <a:endParaRPr lang="es-ES" sz="1800" dirty="0"/>
        </a:p>
      </dgm:t>
    </dgm:pt>
    <dgm:pt modelId="{9F2F0CC7-B377-424B-91CC-159697D3435C}" type="parTrans" cxnId="{61406D08-F97C-45AE-8AA5-9E0B28E5DC90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2F38DC65-7A0F-44DB-B4C7-48CBE81B5823}" type="sibTrans" cxnId="{61406D08-F97C-45AE-8AA5-9E0B28E5DC90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54FCF1F9-F1BD-407B-B84B-457028290972}">
      <dgm:prSet custT="1"/>
      <dgm:spPr/>
      <dgm:t>
        <a:bodyPr anchor="ctr"/>
        <a:lstStyle/>
        <a:p>
          <a:pPr algn="just">
            <a:lnSpc>
              <a:spcPct val="100000"/>
            </a:lnSpc>
          </a:pPr>
          <a:r>
            <a:rPr lang="es-ES" sz="1800" b="0" i="0" u="none" dirty="0">
              <a:solidFill>
                <a:srgbClr val="FF0000"/>
              </a:solidFill>
            </a:rPr>
            <a:t>Realizar 3 comités distritales de justicia transicional anualmente, para la coordinación del sistema distrital de atención y reparación integral a las victimas SDARIV</a:t>
          </a:r>
          <a:endParaRPr lang="es-ES" sz="1800" dirty="0">
            <a:solidFill>
              <a:srgbClr val="FF0000"/>
            </a:solidFill>
          </a:endParaRPr>
        </a:p>
      </dgm:t>
    </dgm:pt>
    <dgm:pt modelId="{F95FE53F-A516-48C0-B21D-806FCED979DD}" type="parTrans" cxnId="{42E54CB2-7312-4A83-ABD8-98FFB9510A35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FD68F06A-8373-43AA-9A0A-36D4C6125A47}" type="sibTrans" cxnId="{42E54CB2-7312-4A83-ABD8-98FFB9510A35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5BF3CCF2-A73D-433A-8CF3-B0441D269AFC}">
      <dgm:prSet custT="1"/>
      <dgm:spPr/>
      <dgm:t>
        <a:bodyPr anchor="ctr"/>
        <a:lstStyle/>
        <a:p>
          <a:pPr algn="just">
            <a:lnSpc>
              <a:spcPct val="100000"/>
            </a:lnSpc>
          </a:pPr>
          <a:r>
            <a:rPr lang="es-ES" sz="1800" dirty="0"/>
            <a:t>Realizar 4 programaciones con seguimiento al Plan de Acción Distrital para la Atención y Reparación Integral a las Víctimas del conflicto armado residentes en Bogotá, D.C.</a:t>
          </a:r>
        </a:p>
      </dgm:t>
    </dgm:pt>
    <dgm:pt modelId="{71A70457-606D-457C-BC11-A40703378D2D}" type="parTrans" cxnId="{0C2CD985-E341-4747-84B0-C496F1347004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32A5C911-7B61-4AEB-8967-6B919E3FC7C7}" type="sibTrans" cxnId="{0C2CD985-E341-4747-84B0-C496F1347004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800"/>
        </a:p>
      </dgm:t>
    </dgm:pt>
    <dgm:pt modelId="{227259C7-6598-4742-9445-A2E04C8B2F20}" type="pres">
      <dgm:prSet presAssocID="{8E550711-684E-4ECD-8FB9-02C157BA67F5}" presName="vert0" presStyleCnt="0">
        <dgm:presLayoutVars>
          <dgm:dir/>
          <dgm:animOne val="branch"/>
          <dgm:animLvl val="lvl"/>
        </dgm:presLayoutVars>
      </dgm:prSet>
      <dgm:spPr/>
    </dgm:pt>
    <dgm:pt modelId="{DCE80371-9517-4BBA-BE66-9B39D0DD8C4C}" type="pres">
      <dgm:prSet presAssocID="{CC023B24-2EB7-4ED0-A1F1-5B0DF77257F8}" presName="thickLine" presStyleLbl="alignNode1" presStyleIdx="0" presStyleCnt="4"/>
      <dgm:spPr/>
    </dgm:pt>
    <dgm:pt modelId="{40D28BA6-39CC-4439-A6CE-E4C4C7A17714}" type="pres">
      <dgm:prSet presAssocID="{CC023B24-2EB7-4ED0-A1F1-5B0DF77257F8}" presName="horz1" presStyleCnt="0"/>
      <dgm:spPr/>
    </dgm:pt>
    <dgm:pt modelId="{D1E1AEFA-980D-4629-AEF9-7A15C1EA71F4}" type="pres">
      <dgm:prSet presAssocID="{CC023B24-2EB7-4ED0-A1F1-5B0DF77257F8}" presName="tx1" presStyleLbl="revTx" presStyleIdx="0" presStyleCnt="4" custScaleY="55328"/>
      <dgm:spPr/>
    </dgm:pt>
    <dgm:pt modelId="{05C57B27-4DBE-40B3-BE6D-F7EDA4869B12}" type="pres">
      <dgm:prSet presAssocID="{CC023B24-2EB7-4ED0-A1F1-5B0DF77257F8}" presName="vert1" presStyleCnt="0"/>
      <dgm:spPr/>
    </dgm:pt>
    <dgm:pt modelId="{26420736-C370-46B5-B7F6-7C912FA6FDF0}" type="pres">
      <dgm:prSet presAssocID="{6DB879D7-9AAF-42C3-AA51-1B726DD9653C}" presName="thickLine" presStyleLbl="alignNode1" presStyleIdx="1" presStyleCnt="4"/>
      <dgm:spPr/>
    </dgm:pt>
    <dgm:pt modelId="{5E84FF9D-1B9B-4514-A399-93DC930B012B}" type="pres">
      <dgm:prSet presAssocID="{6DB879D7-9AAF-42C3-AA51-1B726DD9653C}" presName="horz1" presStyleCnt="0"/>
      <dgm:spPr/>
    </dgm:pt>
    <dgm:pt modelId="{42D2A03E-21CA-44D6-A7CB-AEBC31755672}" type="pres">
      <dgm:prSet presAssocID="{6DB879D7-9AAF-42C3-AA51-1B726DD9653C}" presName="tx1" presStyleLbl="revTx" presStyleIdx="1" presStyleCnt="4" custScaleY="66963"/>
      <dgm:spPr/>
    </dgm:pt>
    <dgm:pt modelId="{1209DB88-5D0D-414A-A319-FC967C5522DB}" type="pres">
      <dgm:prSet presAssocID="{6DB879D7-9AAF-42C3-AA51-1B726DD9653C}" presName="vert1" presStyleCnt="0"/>
      <dgm:spPr/>
    </dgm:pt>
    <dgm:pt modelId="{169ADDEF-601D-45DD-8997-9EA54A46E9DD}" type="pres">
      <dgm:prSet presAssocID="{54FCF1F9-F1BD-407B-B84B-457028290972}" presName="thickLine" presStyleLbl="alignNode1" presStyleIdx="2" presStyleCnt="4"/>
      <dgm:spPr/>
    </dgm:pt>
    <dgm:pt modelId="{1AF42F8B-021B-4F0F-8B51-C5D862A2DEFE}" type="pres">
      <dgm:prSet presAssocID="{54FCF1F9-F1BD-407B-B84B-457028290972}" presName="horz1" presStyleCnt="0"/>
      <dgm:spPr/>
    </dgm:pt>
    <dgm:pt modelId="{BFE5E36A-7177-4833-914E-D3F6FA23AFAF}" type="pres">
      <dgm:prSet presAssocID="{54FCF1F9-F1BD-407B-B84B-457028290972}" presName="tx1" presStyleLbl="revTx" presStyleIdx="2" presStyleCnt="4"/>
      <dgm:spPr/>
    </dgm:pt>
    <dgm:pt modelId="{8364DBFA-EB61-46EF-9C3A-1E1F73A6BC3A}" type="pres">
      <dgm:prSet presAssocID="{54FCF1F9-F1BD-407B-B84B-457028290972}" presName="vert1" presStyleCnt="0"/>
      <dgm:spPr/>
    </dgm:pt>
    <dgm:pt modelId="{CD401BF9-BE9C-42E2-B0FF-13489DD43353}" type="pres">
      <dgm:prSet presAssocID="{5BF3CCF2-A73D-433A-8CF3-B0441D269AFC}" presName="thickLine" presStyleLbl="alignNode1" presStyleIdx="3" presStyleCnt="4"/>
      <dgm:spPr/>
    </dgm:pt>
    <dgm:pt modelId="{92F59AE2-CBF7-44BD-BE43-7A157A5F0473}" type="pres">
      <dgm:prSet presAssocID="{5BF3CCF2-A73D-433A-8CF3-B0441D269AFC}" presName="horz1" presStyleCnt="0"/>
      <dgm:spPr/>
    </dgm:pt>
    <dgm:pt modelId="{E865A569-C859-4A1E-B708-4F4268ECD9CE}" type="pres">
      <dgm:prSet presAssocID="{5BF3CCF2-A73D-433A-8CF3-B0441D269AFC}" presName="tx1" presStyleLbl="revTx" presStyleIdx="3" presStyleCnt="4" custScaleY="63781"/>
      <dgm:spPr/>
    </dgm:pt>
    <dgm:pt modelId="{1AE2A324-7218-46E5-91E7-B65CDA7CDC5D}" type="pres">
      <dgm:prSet presAssocID="{5BF3CCF2-A73D-433A-8CF3-B0441D269AFC}" presName="vert1" presStyleCnt="0"/>
      <dgm:spPr/>
    </dgm:pt>
  </dgm:ptLst>
  <dgm:cxnLst>
    <dgm:cxn modelId="{61406D08-F97C-45AE-8AA5-9E0B28E5DC90}" srcId="{8E550711-684E-4ECD-8FB9-02C157BA67F5}" destId="{6DB879D7-9AAF-42C3-AA51-1B726DD9653C}" srcOrd="1" destOrd="0" parTransId="{9F2F0CC7-B377-424B-91CC-159697D3435C}" sibTransId="{2F38DC65-7A0F-44DB-B4C7-48CBE81B5823}"/>
    <dgm:cxn modelId="{86EDD129-D808-4143-BB92-9FF2C558C6B2}" type="presOf" srcId="{8E550711-684E-4ECD-8FB9-02C157BA67F5}" destId="{227259C7-6598-4742-9445-A2E04C8B2F20}" srcOrd="0" destOrd="0" presId="urn:microsoft.com/office/officeart/2008/layout/LinedList"/>
    <dgm:cxn modelId="{CBB6EC63-062E-4280-B172-9BA86D9DE261}" type="presOf" srcId="{54FCF1F9-F1BD-407B-B84B-457028290972}" destId="{BFE5E36A-7177-4833-914E-D3F6FA23AFAF}" srcOrd="0" destOrd="0" presId="urn:microsoft.com/office/officeart/2008/layout/LinedList"/>
    <dgm:cxn modelId="{751FFB77-CF02-4EFB-A154-0759E700AEB7}" type="presOf" srcId="{5BF3CCF2-A73D-433A-8CF3-B0441D269AFC}" destId="{E865A569-C859-4A1E-B708-4F4268ECD9CE}" srcOrd="0" destOrd="0" presId="urn:microsoft.com/office/officeart/2008/layout/LinedList"/>
    <dgm:cxn modelId="{0C2CD985-E341-4747-84B0-C496F1347004}" srcId="{8E550711-684E-4ECD-8FB9-02C157BA67F5}" destId="{5BF3CCF2-A73D-433A-8CF3-B0441D269AFC}" srcOrd="3" destOrd="0" parTransId="{71A70457-606D-457C-BC11-A40703378D2D}" sibTransId="{32A5C911-7B61-4AEB-8967-6B919E3FC7C7}"/>
    <dgm:cxn modelId="{DEABE18E-2133-42F9-817F-60A9B0B5B05D}" type="presOf" srcId="{6DB879D7-9AAF-42C3-AA51-1B726DD9653C}" destId="{42D2A03E-21CA-44D6-A7CB-AEBC31755672}" srcOrd="0" destOrd="0" presId="urn:microsoft.com/office/officeart/2008/layout/LinedList"/>
    <dgm:cxn modelId="{3FC30B9A-28CE-48B7-8E88-EB8077566667}" srcId="{8E550711-684E-4ECD-8FB9-02C157BA67F5}" destId="{CC023B24-2EB7-4ED0-A1F1-5B0DF77257F8}" srcOrd="0" destOrd="0" parTransId="{B327067A-D924-4546-9E4F-C0817B9EE6A0}" sibTransId="{2AE98868-9F68-4930-BCE1-B307FA687908}"/>
    <dgm:cxn modelId="{42E54CB2-7312-4A83-ABD8-98FFB9510A35}" srcId="{8E550711-684E-4ECD-8FB9-02C157BA67F5}" destId="{54FCF1F9-F1BD-407B-B84B-457028290972}" srcOrd="2" destOrd="0" parTransId="{F95FE53F-A516-48C0-B21D-806FCED979DD}" sibTransId="{FD68F06A-8373-43AA-9A0A-36D4C6125A47}"/>
    <dgm:cxn modelId="{EAB935EC-52C3-435D-A284-C1C09B9FC5FA}" type="presOf" srcId="{CC023B24-2EB7-4ED0-A1F1-5B0DF77257F8}" destId="{D1E1AEFA-980D-4629-AEF9-7A15C1EA71F4}" srcOrd="0" destOrd="0" presId="urn:microsoft.com/office/officeart/2008/layout/LinedList"/>
    <dgm:cxn modelId="{7A409725-DAA5-41C3-BFC7-8E909F74A6D8}" type="presParOf" srcId="{227259C7-6598-4742-9445-A2E04C8B2F20}" destId="{DCE80371-9517-4BBA-BE66-9B39D0DD8C4C}" srcOrd="0" destOrd="0" presId="urn:microsoft.com/office/officeart/2008/layout/LinedList"/>
    <dgm:cxn modelId="{C37E3AAC-7C98-4B65-80E3-3468C89D605A}" type="presParOf" srcId="{227259C7-6598-4742-9445-A2E04C8B2F20}" destId="{40D28BA6-39CC-4439-A6CE-E4C4C7A17714}" srcOrd="1" destOrd="0" presId="urn:microsoft.com/office/officeart/2008/layout/LinedList"/>
    <dgm:cxn modelId="{30517DAC-2150-4CD2-9288-5DC3549462C5}" type="presParOf" srcId="{40D28BA6-39CC-4439-A6CE-E4C4C7A17714}" destId="{D1E1AEFA-980D-4629-AEF9-7A15C1EA71F4}" srcOrd="0" destOrd="0" presId="urn:microsoft.com/office/officeart/2008/layout/LinedList"/>
    <dgm:cxn modelId="{50E33088-3849-4199-8695-7075AE707E7A}" type="presParOf" srcId="{40D28BA6-39CC-4439-A6CE-E4C4C7A17714}" destId="{05C57B27-4DBE-40B3-BE6D-F7EDA4869B12}" srcOrd="1" destOrd="0" presId="urn:microsoft.com/office/officeart/2008/layout/LinedList"/>
    <dgm:cxn modelId="{4E2AC79B-2BE3-4CB6-984A-C7E9ADA170AB}" type="presParOf" srcId="{227259C7-6598-4742-9445-A2E04C8B2F20}" destId="{26420736-C370-46B5-B7F6-7C912FA6FDF0}" srcOrd="2" destOrd="0" presId="urn:microsoft.com/office/officeart/2008/layout/LinedList"/>
    <dgm:cxn modelId="{DFB5191B-BEEE-4E24-8A20-56CC4519D958}" type="presParOf" srcId="{227259C7-6598-4742-9445-A2E04C8B2F20}" destId="{5E84FF9D-1B9B-4514-A399-93DC930B012B}" srcOrd="3" destOrd="0" presId="urn:microsoft.com/office/officeart/2008/layout/LinedList"/>
    <dgm:cxn modelId="{61B948BE-FDA8-46C8-8A88-C81A7CE425A0}" type="presParOf" srcId="{5E84FF9D-1B9B-4514-A399-93DC930B012B}" destId="{42D2A03E-21CA-44D6-A7CB-AEBC31755672}" srcOrd="0" destOrd="0" presId="urn:microsoft.com/office/officeart/2008/layout/LinedList"/>
    <dgm:cxn modelId="{C969C7C8-3719-44B4-BAA2-441285914CA4}" type="presParOf" srcId="{5E84FF9D-1B9B-4514-A399-93DC930B012B}" destId="{1209DB88-5D0D-414A-A319-FC967C5522DB}" srcOrd="1" destOrd="0" presId="urn:microsoft.com/office/officeart/2008/layout/LinedList"/>
    <dgm:cxn modelId="{2BBA25A1-E2EF-4D76-9402-C14090C7F13F}" type="presParOf" srcId="{227259C7-6598-4742-9445-A2E04C8B2F20}" destId="{169ADDEF-601D-45DD-8997-9EA54A46E9DD}" srcOrd="4" destOrd="0" presId="urn:microsoft.com/office/officeart/2008/layout/LinedList"/>
    <dgm:cxn modelId="{62B0743D-BE0D-4F60-AF1A-6261946C1744}" type="presParOf" srcId="{227259C7-6598-4742-9445-A2E04C8B2F20}" destId="{1AF42F8B-021B-4F0F-8B51-C5D862A2DEFE}" srcOrd="5" destOrd="0" presId="urn:microsoft.com/office/officeart/2008/layout/LinedList"/>
    <dgm:cxn modelId="{F9E03E8C-75EF-4545-9652-BA859D94F071}" type="presParOf" srcId="{1AF42F8B-021B-4F0F-8B51-C5D862A2DEFE}" destId="{BFE5E36A-7177-4833-914E-D3F6FA23AFAF}" srcOrd="0" destOrd="0" presId="urn:microsoft.com/office/officeart/2008/layout/LinedList"/>
    <dgm:cxn modelId="{EFBB9974-89BF-4F18-94EB-282C5FFFD113}" type="presParOf" srcId="{1AF42F8B-021B-4F0F-8B51-C5D862A2DEFE}" destId="{8364DBFA-EB61-46EF-9C3A-1E1F73A6BC3A}" srcOrd="1" destOrd="0" presId="urn:microsoft.com/office/officeart/2008/layout/LinedList"/>
    <dgm:cxn modelId="{C6DCCAE3-4557-446E-A8F0-9D8CE8EA5C68}" type="presParOf" srcId="{227259C7-6598-4742-9445-A2E04C8B2F20}" destId="{CD401BF9-BE9C-42E2-B0FF-13489DD43353}" srcOrd="6" destOrd="0" presId="urn:microsoft.com/office/officeart/2008/layout/LinedList"/>
    <dgm:cxn modelId="{8DFCBE7F-1566-4D64-A6F5-0C545D80937B}" type="presParOf" srcId="{227259C7-6598-4742-9445-A2E04C8B2F20}" destId="{92F59AE2-CBF7-44BD-BE43-7A157A5F0473}" srcOrd="7" destOrd="0" presId="urn:microsoft.com/office/officeart/2008/layout/LinedList"/>
    <dgm:cxn modelId="{95437D52-48DB-4408-A09E-F24D519759C2}" type="presParOf" srcId="{92F59AE2-CBF7-44BD-BE43-7A157A5F0473}" destId="{E865A569-C859-4A1E-B708-4F4268ECD9CE}" srcOrd="0" destOrd="0" presId="urn:microsoft.com/office/officeart/2008/layout/LinedList"/>
    <dgm:cxn modelId="{89248EB6-F34B-478F-991A-08D06BF65D19}" type="presParOf" srcId="{92F59AE2-CBF7-44BD-BE43-7A157A5F0473}" destId="{1AE2A324-7218-46E5-91E7-B65CDA7CDC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550711-684E-4ECD-8FB9-02C157BA67F5}" type="doc">
      <dgm:prSet loTypeId="urn:microsoft.com/office/officeart/2008/layout/LinedList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CC023B24-2EB7-4ED0-A1F1-5B0DF77257F8}">
      <dgm:prSet phldrT="[Texto]" custT="1"/>
      <dgm:spPr/>
      <dgm:t>
        <a:bodyPr anchor="ctr"/>
        <a:lstStyle/>
        <a:p>
          <a:pPr algn="ctr">
            <a:lnSpc>
              <a:spcPct val="100000"/>
            </a:lnSpc>
          </a:pPr>
          <a:r>
            <a:rPr lang="es-ES" sz="2400" b="1" dirty="0">
              <a:solidFill>
                <a:srgbClr val="C00000"/>
              </a:solidFill>
            </a:rPr>
            <a:t>METAS</a:t>
          </a:r>
        </a:p>
      </dgm:t>
    </dgm:pt>
    <dgm:pt modelId="{B327067A-D924-4546-9E4F-C0817B9EE6A0}" type="parTrans" cxnId="{3FC30B9A-28CE-48B7-8E88-EB8077566667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600"/>
        </a:p>
      </dgm:t>
    </dgm:pt>
    <dgm:pt modelId="{2AE98868-9F68-4930-BCE1-B307FA687908}" type="sibTrans" cxnId="{3FC30B9A-28CE-48B7-8E88-EB8077566667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600"/>
        </a:p>
      </dgm:t>
    </dgm:pt>
    <dgm:pt modelId="{38859AF2-9E87-49FF-81AF-7FA915E48162}">
      <dgm:prSet custT="1"/>
      <dgm:spPr/>
      <dgm:t>
        <a:bodyPr anchor="ctr"/>
        <a:lstStyle/>
        <a:p>
          <a:pPr algn="just">
            <a:lnSpc>
              <a:spcPct val="100000"/>
            </a:lnSpc>
          </a:pPr>
          <a:r>
            <a:rPr lang="es-ES" sz="1600" b="0" i="0" u="none" dirty="0"/>
            <a:t>Asesorar al 100 porciento de las entidades del distrito en la implementación del SGDEA</a:t>
          </a:r>
          <a:endParaRPr lang="es-ES" sz="1600" dirty="0"/>
        </a:p>
      </dgm:t>
    </dgm:pt>
    <dgm:pt modelId="{FC1EDDBB-6E18-418E-917F-0BAC404F7EA9}" type="sibTrans" cxnId="{C3A87AA8-CFA4-40DD-B2C7-3437DE13F337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600"/>
        </a:p>
      </dgm:t>
    </dgm:pt>
    <dgm:pt modelId="{D49BAA9A-FD50-4387-8F41-02441B1BF140}" type="parTrans" cxnId="{C3A87AA8-CFA4-40DD-B2C7-3437DE13F337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600"/>
        </a:p>
      </dgm:t>
    </dgm:pt>
    <dgm:pt modelId="{05B3BC58-E66C-4036-9B96-6DC9DC4B1B61}">
      <dgm:prSet custT="1"/>
      <dgm:spPr/>
      <dgm:t>
        <a:bodyPr anchor="ctr"/>
        <a:lstStyle/>
        <a:p>
          <a:pPr algn="just">
            <a:lnSpc>
              <a:spcPct val="100000"/>
            </a:lnSpc>
          </a:pPr>
          <a:r>
            <a:rPr lang="es-ES" sz="1600" b="0" i="0" u="none" dirty="0"/>
            <a:t>Consolidar 1 unidad de gerencia estratégica para los temas prioritarios de la administración distrital.</a:t>
          </a:r>
          <a:endParaRPr lang="es-ES" sz="1600" dirty="0"/>
        </a:p>
      </dgm:t>
    </dgm:pt>
    <dgm:pt modelId="{BBB0BDC8-B711-434B-B66F-19F8FF72D245}" type="sibTrans" cxnId="{99ED826F-6A2D-43BB-91BB-7FEAA6CBC1C3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600"/>
        </a:p>
      </dgm:t>
    </dgm:pt>
    <dgm:pt modelId="{F20F4CB9-04F7-4891-BD5F-CF61DAE119CA}" type="parTrans" cxnId="{99ED826F-6A2D-43BB-91BB-7FEAA6CBC1C3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600"/>
        </a:p>
      </dgm:t>
    </dgm:pt>
    <dgm:pt modelId="{16F3227C-EE8B-4C27-91F2-561586318F7D}">
      <dgm:prSet custT="1"/>
      <dgm:spPr/>
      <dgm:t>
        <a:bodyPr anchor="ctr"/>
        <a:lstStyle/>
        <a:p>
          <a:pPr algn="just">
            <a:lnSpc>
              <a:spcPct val="100000"/>
            </a:lnSpc>
          </a:pPr>
          <a:r>
            <a:rPr lang="es-ES" sz="1600" b="0" i="0" u="none" dirty="0"/>
            <a:t>Cumplir al 100 % el plan de implementación Y fortalecimiento de MIPG en la entidad</a:t>
          </a:r>
          <a:endParaRPr lang="es-ES" sz="1600" dirty="0"/>
        </a:p>
      </dgm:t>
    </dgm:pt>
    <dgm:pt modelId="{A42126DD-71BA-41EE-83B3-37BE2D89DA1A}" type="parTrans" cxnId="{BCDC62E9-9501-4FB4-8786-348D692B05DB}">
      <dgm:prSet/>
      <dgm:spPr/>
      <dgm:t>
        <a:bodyPr/>
        <a:lstStyle/>
        <a:p>
          <a:endParaRPr lang="es-ES"/>
        </a:p>
      </dgm:t>
    </dgm:pt>
    <dgm:pt modelId="{C5FEC2E4-CA61-4222-878B-A78E11759C00}" type="sibTrans" cxnId="{BCDC62E9-9501-4FB4-8786-348D692B05DB}">
      <dgm:prSet/>
      <dgm:spPr/>
      <dgm:t>
        <a:bodyPr/>
        <a:lstStyle/>
        <a:p>
          <a:endParaRPr lang="es-ES"/>
        </a:p>
      </dgm:t>
    </dgm:pt>
    <dgm:pt modelId="{227259C7-6598-4742-9445-A2E04C8B2F20}" type="pres">
      <dgm:prSet presAssocID="{8E550711-684E-4ECD-8FB9-02C157BA67F5}" presName="vert0" presStyleCnt="0">
        <dgm:presLayoutVars>
          <dgm:dir/>
          <dgm:animOne val="branch"/>
          <dgm:animLvl val="lvl"/>
        </dgm:presLayoutVars>
      </dgm:prSet>
      <dgm:spPr/>
    </dgm:pt>
    <dgm:pt modelId="{DCE80371-9517-4BBA-BE66-9B39D0DD8C4C}" type="pres">
      <dgm:prSet presAssocID="{CC023B24-2EB7-4ED0-A1F1-5B0DF77257F8}" presName="thickLine" presStyleLbl="alignNode1" presStyleIdx="0" presStyleCnt="4"/>
      <dgm:spPr/>
    </dgm:pt>
    <dgm:pt modelId="{40D28BA6-39CC-4439-A6CE-E4C4C7A17714}" type="pres">
      <dgm:prSet presAssocID="{CC023B24-2EB7-4ED0-A1F1-5B0DF77257F8}" presName="horz1" presStyleCnt="0"/>
      <dgm:spPr/>
    </dgm:pt>
    <dgm:pt modelId="{D1E1AEFA-980D-4629-AEF9-7A15C1EA71F4}" type="pres">
      <dgm:prSet presAssocID="{CC023B24-2EB7-4ED0-A1F1-5B0DF77257F8}" presName="tx1" presStyleLbl="revTx" presStyleIdx="0" presStyleCnt="4" custScaleY="107793"/>
      <dgm:spPr/>
    </dgm:pt>
    <dgm:pt modelId="{05C57B27-4DBE-40B3-BE6D-F7EDA4869B12}" type="pres">
      <dgm:prSet presAssocID="{CC023B24-2EB7-4ED0-A1F1-5B0DF77257F8}" presName="vert1" presStyleCnt="0"/>
      <dgm:spPr/>
    </dgm:pt>
    <dgm:pt modelId="{89666C80-1D42-43B7-8420-CB1E803C2268}" type="pres">
      <dgm:prSet presAssocID="{38859AF2-9E87-49FF-81AF-7FA915E48162}" presName="thickLine" presStyleLbl="alignNode1" presStyleIdx="1" presStyleCnt="4"/>
      <dgm:spPr/>
    </dgm:pt>
    <dgm:pt modelId="{B6AC9707-66EE-495E-8D7C-CE7070C52FCF}" type="pres">
      <dgm:prSet presAssocID="{38859AF2-9E87-49FF-81AF-7FA915E48162}" presName="horz1" presStyleCnt="0"/>
      <dgm:spPr/>
    </dgm:pt>
    <dgm:pt modelId="{147392ED-3DB6-4B54-B526-B76EA5625BC7}" type="pres">
      <dgm:prSet presAssocID="{38859AF2-9E87-49FF-81AF-7FA915E48162}" presName="tx1" presStyleLbl="revTx" presStyleIdx="1" presStyleCnt="4"/>
      <dgm:spPr/>
    </dgm:pt>
    <dgm:pt modelId="{CCB7DF21-4A7D-4431-8733-A78FCCB7C307}" type="pres">
      <dgm:prSet presAssocID="{38859AF2-9E87-49FF-81AF-7FA915E48162}" presName="vert1" presStyleCnt="0"/>
      <dgm:spPr/>
    </dgm:pt>
    <dgm:pt modelId="{94CE6FD6-F372-45BB-B3E5-405738B55DAC}" type="pres">
      <dgm:prSet presAssocID="{05B3BC58-E66C-4036-9B96-6DC9DC4B1B61}" presName="thickLine" presStyleLbl="alignNode1" presStyleIdx="2" presStyleCnt="4"/>
      <dgm:spPr/>
    </dgm:pt>
    <dgm:pt modelId="{55D948EC-BFEC-4DEB-A5E4-8DD16CC19157}" type="pres">
      <dgm:prSet presAssocID="{05B3BC58-E66C-4036-9B96-6DC9DC4B1B61}" presName="horz1" presStyleCnt="0"/>
      <dgm:spPr/>
    </dgm:pt>
    <dgm:pt modelId="{0A9C094B-E604-458D-8857-EA3D3176431B}" type="pres">
      <dgm:prSet presAssocID="{05B3BC58-E66C-4036-9B96-6DC9DC4B1B61}" presName="tx1" presStyleLbl="revTx" presStyleIdx="2" presStyleCnt="4"/>
      <dgm:spPr/>
    </dgm:pt>
    <dgm:pt modelId="{67AE9607-484C-4AB0-A774-D11C42B8CC3F}" type="pres">
      <dgm:prSet presAssocID="{05B3BC58-E66C-4036-9B96-6DC9DC4B1B61}" presName="vert1" presStyleCnt="0"/>
      <dgm:spPr/>
    </dgm:pt>
    <dgm:pt modelId="{B2F35402-1F9B-4DA8-A346-1BB09B6836AE}" type="pres">
      <dgm:prSet presAssocID="{16F3227C-EE8B-4C27-91F2-561586318F7D}" presName="thickLine" presStyleLbl="alignNode1" presStyleIdx="3" presStyleCnt="4"/>
      <dgm:spPr/>
    </dgm:pt>
    <dgm:pt modelId="{30E21BD3-17AC-41ED-A5A0-B6705DE29898}" type="pres">
      <dgm:prSet presAssocID="{16F3227C-EE8B-4C27-91F2-561586318F7D}" presName="horz1" presStyleCnt="0"/>
      <dgm:spPr/>
    </dgm:pt>
    <dgm:pt modelId="{5CDB14BB-86B4-4A4B-ADAF-3CABB44A56DE}" type="pres">
      <dgm:prSet presAssocID="{16F3227C-EE8B-4C27-91F2-561586318F7D}" presName="tx1" presStyleLbl="revTx" presStyleIdx="3" presStyleCnt="4" custScaleY="119254"/>
      <dgm:spPr/>
    </dgm:pt>
    <dgm:pt modelId="{77504470-6AAE-476F-9E43-1AB8B2653240}" type="pres">
      <dgm:prSet presAssocID="{16F3227C-EE8B-4C27-91F2-561586318F7D}" presName="vert1" presStyleCnt="0"/>
      <dgm:spPr/>
    </dgm:pt>
  </dgm:ptLst>
  <dgm:cxnLst>
    <dgm:cxn modelId="{10179F1A-9516-4759-8078-D6F4E4844114}" type="presOf" srcId="{05B3BC58-E66C-4036-9B96-6DC9DC4B1B61}" destId="{0A9C094B-E604-458D-8857-EA3D3176431B}" srcOrd="0" destOrd="0" presId="urn:microsoft.com/office/officeart/2008/layout/LinedList"/>
    <dgm:cxn modelId="{86EDD129-D808-4143-BB92-9FF2C558C6B2}" type="presOf" srcId="{8E550711-684E-4ECD-8FB9-02C157BA67F5}" destId="{227259C7-6598-4742-9445-A2E04C8B2F20}" srcOrd="0" destOrd="0" presId="urn:microsoft.com/office/officeart/2008/layout/LinedList"/>
    <dgm:cxn modelId="{860FB345-8709-444B-BD83-BC1EB360FC44}" type="presOf" srcId="{16F3227C-EE8B-4C27-91F2-561586318F7D}" destId="{5CDB14BB-86B4-4A4B-ADAF-3CABB44A56DE}" srcOrd="0" destOrd="0" presId="urn:microsoft.com/office/officeart/2008/layout/LinedList"/>
    <dgm:cxn modelId="{99ED826F-6A2D-43BB-91BB-7FEAA6CBC1C3}" srcId="{8E550711-684E-4ECD-8FB9-02C157BA67F5}" destId="{05B3BC58-E66C-4036-9B96-6DC9DC4B1B61}" srcOrd="2" destOrd="0" parTransId="{F20F4CB9-04F7-4891-BD5F-CF61DAE119CA}" sibTransId="{BBB0BDC8-B711-434B-B66F-19F8FF72D245}"/>
    <dgm:cxn modelId="{3FC30B9A-28CE-48B7-8E88-EB8077566667}" srcId="{8E550711-684E-4ECD-8FB9-02C157BA67F5}" destId="{CC023B24-2EB7-4ED0-A1F1-5B0DF77257F8}" srcOrd="0" destOrd="0" parTransId="{B327067A-D924-4546-9E4F-C0817B9EE6A0}" sibTransId="{2AE98868-9F68-4930-BCE1-B307FA687908}"/>
    <dgm:cxn modelId="{C3A87AA8-CFA4-40DD-B2C7-3437DE13F337}" srcId="{8E550711-684E-4ECD-8FB9-02C157BA67F5}" destId="{38859AF2-9E87-49FF-81AF-7FA915E48162}" srcOrd="1" destOrd="0" parTransId="{D49BAA9A-FD50-4387-8F41-02441B1BF140}" sibTransId="{FC1EDDBB-6E18-418E-917F-0BAC404F7EA9}"/>
    <dgm:cxn modelId="{BCDC62E9-9501-4FB4-8786-348D692B05DB}" srcId="{8E550711-684E-4ECD-8FB9-02C157BA67F5}" destId="{16F3227C-EE8B-4C27-91F2-561586318F7D}" srcOrd="3" destOrd="0" parTransId="{A42126DD-71BA-41EE-83B3-37BE2D89DA1A}" sibTransId="{C5FEC2E4-CA61-4222-878B-A78E11759C00}"/>
    <dgm:cxn modelId="{B898C5EB-19E0-4CF8-8C1C-3025F0EC8C81}" type="presOf" srcId="{38859AF2-9E87-49FF-81AF-7FA915E48162}" destId="{147392ED-3DB6-4B54-B526-B76EA5625BC7}" srcOrd="0" destOrd="0" presId="urn:microsoft.com/office/officeart/2008/layout/LinedList"/>
    <dgm:cxn modelId="{EAB935EC-52C3-435D-A284-C1C09B9FC5FA}" type="presOf" srcId="{CC023B24-2EB7-4ED0-A1F1-5B0DF77257F8}" destId="{D1E1AEFA-980D-4629-AEF9-7A15C1EA71F4}" srcOrd="0" destOrd="0" presId="urn:microsoft.com/office/officeart/2008/layout/LinedList"/>
    <dgm:cxn modelId="{7A409725-DAA5-41C3-BFC7-8E909F74A6D8}" type="presParOf" srcId="{227259C7-6598-4742-9445-A2E04C8B2F20}" destId="{DCE80371-9517-4BBA-BE66-9B39D0DD8C4C}" srcOrd="0" destOrd="0" presId="urn:microsoft.com/office/officeart/2008/layout/LinedList"/>
    <dgm:cxn modelId="{C37E3AAC-7C98-4B65-80E3-3468C89D605A}" type="presParOf" srcId="{227259C7-6598-4742-9445-A2E04C8B2F20}" destId="{40D28BA6-39CC-4439-A6CE-E4C4C7A17714}" srcOrd="1" destOrd="0" presId="urn:microsoft.com/office/officeart/2008/layout/LinedList"/>
    <dgm:cxn modelId="{30517DAC-2150-4CD2-9288-5DC3549462C5}" type="presParOf" srcId="{40D28BA6-39CC-4439-A6CE-E4C4C7A17714}" destId="{D1E1AEFA-980D-4629-AEF9-7A15C1EA71F4}" srcOrd="0" destOrd="0" presId="urn:microsoft.com/office/officeart/2008/layout/LinedList"/>
    <dgm:cxn modelId="{50E33088-3849-4199-8695-7075AE707E7A}" type="presParOf" srcId="{40D28BA6-39CC-4439-A6CE-E4C4C7A17714}" destId="{05C57B27-4DBE-40B3-BE6D-F7EDA4869B12}" srcOrd="1" destOrd="0" presId="urn:microsoft.com/office/officeart/2008/layout/LinedList"/>
    <dgm:cxn modelId="{2DD592DE-E730-4ACF-BEE4-9886819A7D29}" type="presParOf" srcId="{227259C7-6598-4742-9445-A2E04C8B2F20}" destId="{89666C80-1D42-43B7-8420-CB1E803C2268}" srcOrd="2" destOrd="0" presId="urn:microsoft.com/office/officeart/2008/layout/LinedList"/>
    <dgm:cxn modelId="{A21E26F4-7472-4BD1-BD22-325DFCCA83F7}" type="presParOf" srcId="{227259C7-6598-4742-9445-A2E04C8B2F20}" destId="{B6AC9707-66EE-495E-8D7C-CE7070C52FCF}" srcOrd="3" destOrd="0" presId="urn:microsoft.com/office/officeart/2008/layout/LinedList"/>
    <dgm:cxn modelId="{852591CD-6561-402C-AE19-35BE08420DC2}" type="presParOf" srcId="{B6AC9707-66EE-495E-8D7C-CE7070C52FCF}" destId="{147392ED-3DB6-4B54-B526-B76EA5625BC7}" srcOrd="0" destOrd="0" presId="urn:microsoft.com/office/officeart/2008/layout/LinedList"/>
    <dgm:cxn modelId="{3607424D-7D98-4622-B6B1-F827F5BF3A45}" type="presParOf" srcId="{B6AC9707-66EE-495E-8D7C-CE7070C52FCF}" destId="{CCB7DF21-4A7D-4431-8733-A78FCCB7C307}" srcOrd="1" destOrd="0" presId="urn:microsoft.com/office/officeart/2008/layout/LinedList"/>
    <dgm:cxn modelId="{81E608F1-4459-43A3-A5B3-3BA7611B419E}" type="presParOf" srcId="{227259C7-6598-4742-9445-A2E04C8B2F20}" destId="{94CE6FD6-F372-45BB-B3E5-405738B55DAC}" srcOrd="4" destOrd="0" presId="urn:microsoft.com/office/officeart/2008/layout/LinedList"/>
    <dgm:cxn modelId="{0EA5576B-CFB6-4C9D-97F8-5455BC6C9FF1}" type="presParOf" srcId="{227259C7-6598-4742-9445-A2E04C8B2F20}" destId="{55D948EC-BFEC-4DEB-A5E4-8DD16CC19157}" srcOrd="5" destOrd="0" presId="urn:microsoft.com/office/officeart/2008/layout/LinedList"/>
    <dgm:cxn modelId="{9C52E285-6F96-4039-AC5F-F07E8BD776C7}" type="presParOf" srcId="{55D948EC-BFEC-4DEB-A5E4-8DD16CC19157}" destId="{0A9C094B-E604-458D-8857-EA3D3176431B}" srcOrd="0" destOrd="0" presId="urn:microsoft.com/office/officeart/2008/layout/LinedList"/>
    <dgm:cxn modelId="{43521AE0-A282-4D95-B55A-C33976FC595C}" type="presParOf" srcId="{55D948EC-BFEC-4DEB-A5E4-8DD16CC19157}" destId="{67AE9607-484C-4AB0-A774-D11C42B8CC3F}" srcOrd="1" destOrd="0" presId="urn:microsoft.com/office/officeart/2008/layout/LinedList"/>
    <dgm:cxn modelId="{8003F2F2-49E3-4523-B165-0E3FD1E1E521}" type="presParOf" srcId="{227259C7-6598-4742-9445-A2E04C8B2F20}" destId="{B2F35402-1F9B-4DA8-A346-1BB09B6836AE}" srcOrd="6" destOrd="0" presId="urn:microsoft.com/office/officeart/2008/layout/LinedList"/>
    <dgm:cxn modelId="{AB07D3F0-FE4B-4697-ACD7-F25BFCC519C3}" type="presParOf" srcId="{227259C7-6598-4742-9445-A2E04C8B2F20}" destId="{30E21BD3-17AC-41ED-A5A0-B6705DE29898}" srcOrd="7" destOrd="0" presId="urn:microsoft.com/office/officeart/2008/layout/LinedList"/>
    <dgm:cxn modelId="{89B3F18F-8899-43C9-B9BA-8967A99B67F3}" type="presParOf" srcId="{30E21BD3-17AC-41ED-A5A0-B6705DE29898}" destId="{5CDB14BB-86B4-4A4B-ADAF-3CABB44A56DE}" srcOrd="0" destOrd="0" presId="urn:microsoft.com/office/officeart/2008/layout/LinedList"/>
    <dgm:cxn modelId="{3C4E50E5-26C1-469C-8B77-80DADD3402A3}" type="presParOf" srcId="{30E21BD3-17AC-41ED-A5A0-B6705DE29898}" destId="{77504470-6AAE-476F-9E43-1AB8B26532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550711-684E-4ECD-8FB9-02C157BA67F5}" type="doc">
      <dgm:prSet loTypeId="urn:microsoft.com/office/officeart/2008/layout/LinedList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CC023B24-2EB7-4ED0-A1F1-5B0DF77257F8}">
      <dgm:prSet phldrT="[Texto]" custT="1"/>
      <dgm:spPr/>
      <dgm:t>
        <a:bodyPr anchor="ctr"/>
        <a:lstStyle/>
        <a:p>
          <a:pPr algn="ctr">
            <a:lnSpc>
              <a:spcPct val="100000"/>
            </a:lnSpc>
          </a:pPr>
          <a:r>
            <a:rPr lang="es-ES" sz="2400" b="1" dirty="0">
              <a:solidFill>
                <a:srgbClr val="C00000"/>
              </a:solidFill>
            </a:rPr>
            <a:t>METAS</a:t>
          </a:r>
        </a:p>
      </dgm:t>
    </dgm:pt>
    <dgm:pt modelId="{B327067A-D924-4546-9E4F-C0817B9EE6A0}" type="parTrans" cxnId="{3FC30B9A-28CE-48B7-8E88-EB8077566667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550"/>
        </a:p>
      </dgm:t>
    </dgm:pt>
    <dgm:pt modelId="{2AE98868-9F68-4930-BCE1-B307FA687908}" type="sibTrans" cxnId="{3FC30B9A-28CE-48B7-8E88-EB8077566667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550"/>
        </a:p>
      </dgm:t>
    </dgm:pt>
    <dgm:pt modelId="{A87D4F1C-3803-4ABF-B426-A67D479A0023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s-ES" sz="1550" b="0" i="0" u="none" dirty="0"/>
            <a:t>Ejecutar el 100 porciento de las solicitudes gráficas del distrito, de acuerdo con el tipo de productos que se pueden elaborar con las máquinas existentes</a:t>
          </a:r>
          <a:endParaRPr lang="es-ES" sz="1550" dirty="0"/>
        </a:p>
      </dgm:t>
    </dgm:pt>
    <dgm:pt modelId="{F5B23F03-F570-4C89-B2EA-74583C912422}" type="parTrans" cxnId="{595D1893-7B27-4CCC-B8BD-F59222AD944B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550"/>
        </a:p>
      </dgm:t>
    </dgm:pt>
    <dgm:pt modelId="{439DB823-9611-4799-9AD7-AC8F7F35D158}" type="sibTrans" cxnId="{595D1893-7B27-4CCC-B8BD-F59222AD944B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550"/>
        </a:p>
      </dgm:t>
    </dgm:pt>
    <dgm:pt modelId="{89DF5FFC-A252-4AF0-8118-2CAE5700861A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s-ES" sz="1550" b="0" i="0" u="none" dirty="0"/>
            <a:t>Implementar 4 estrategias de asesoría Y seguimiento frente A la implementación de los lineamientos dados en materia de gestión, ética, transparencia, planes anticorrupción Y procesos de alto riesgo</a:t>
          </a:r>
          <a:endParaRPr lang="es-ES" sz="1550" dirty="0"/>
        </a:p>
      </dgm:t>
    </dgm:pt>
    <dgm:pt modelId="{44E0CB88-D16C-424B-B710-523B1E3869A6}" type="parTrans" cxnId="{41C463FA-DE8C-43B2-9686-7F5725DCA07D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550"/>
        </a:p>
      </dgm:t>
    </dgm:pt>
    <dgm:pt modelId="{3327A367-2F72-4281-B2FA-6D452C0D73E5}" type="sibTrans" cxnId="{41C463FA-DE8C-43B2-9686-7F5725DCA07D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550"/>
        </a:p>
      </dgm:t>
    </dgm:pt>
    <dgm:pt modelId="{E83EDE87-47E2-415A-B4B4-AA13F24CFADE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s-ES" sz="1550" b="0" i="0" u="none" dirty="0"/>
            <a:t>Llevar a un 100% la implementación de las leyes 1712 de 2014 (ley de transparencia y del derecho de acceso a la información pública) y 1474 de 2011 (por la cual se dictan normas orientadas a fortalecer los mecanismos de prevención, investigación y sanción de actos de corrupción y la efectividad del control de la gestión pública)</a:t>
          </a:r>
          <a:endParaRPr lang="es-ES" sz="1550" dirty="0"/>
        </a:p>
      </dgm:t>
    </dgm:pt>
    <dgm:pt modelId="{BD39283A-D0EC-41DD-A210-46E4F86009DC}" type="parTrans" cxnId="{4CEE66EC-EC99-461A-B941-D93C4ECDD515}">
      <dgm:prSet/>
      <dgm:spPr/>
      <dgm:t>
        <a:bodyPr/>
        <a:lstStyle/>
        <a:p>
          <a:endParaRPr lang="es-ES" sz="1550"/>
        </a:p>
      </dgm:t>
    </dgm:pt>
    <dgm:pt modelId="{09C49983-ACF1-4C85-A10C-309CF4A837FB}" type="sibTrans" cxnId="{4CEE66EC-EC99-461A-B941-D93C4ECDD515}">
      <dgm:prSet/>
      <dgm:spPr/>
      <dgm:t>
        <a:bodyPr/>
        <a:lstStyle/>
        <a:p>
          <a:endParaRPr lang="es-ES" sz="1550"/>
        </a:p>
      </dgm:t>
    </dgm:pt>
    <dgm:pt modelId="{796CC453-63A5-4944-8C8B-C7ED75BDF55D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s-ES" sz="1550" b="0" i="0" u="none" dirty="0"/>
            <a:t>Elaborar e implementar en un 100 porciento el programa de gestión documental física Y electrónica en la secretaria general</a:t>
          </a:r>
          <a:endParaRPr lang="es-ES" sz="1550" dirty="0"/>
        </a:p>
      </dgm:t>
    </dgm:pt>
    <dgm:pt modelId="{DB1CA13A-F67A-4A4A-A27F-8FC2C3ABEC2A}" type="sibTrans" cxnId="{47FFA75F-4789-4880-988A-A5D48551FC21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550"/>
        </a:p>
      </dgm:t>
    </dgm:pt>
    <dgm:pt modelId="{D5C8CC1D-AA05-41AA-B6A2-4CA7C47F08FC}" type="parTrans" cxnId="{47FFA75F-4789-4880-988A-A5D48551FC21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sz="1550"/>
        </a:p>
      </dgm:t>
    </dgm:pt>
    <dgm:pt modelId="{227259C7-6598-4742-9445-A2E04C8B2F20}" type="pres">
      <dgm:prSet presAssocID="{8E550711-684E-4ECD-8FB9-02C157BA67F5}" presName="vert0" presStyleCnt="0">
        <dgm:presLayoutVars>
          <dgm:dir/>
          <dgm:animOne val="branch"/>
          <dgm:animLvl val="lvl"/>
        </dgm:presLayoutVars>
      </dgm:prSet>
      <dgm:spPr/>
    </dgm:pt>
    <dgm:pt modelId="{DCE80371-9517-4BBA-BE66-9B39D0DD8C4C}" type="pres">
      <dgm:prSet presAssocID="{CC023B24-2EB7-4ED0-A1F1-5B0DF77257F8}" presName="thickLine" presStyleLbl="alignNode1" presStyleIdx="0" presStyleCnt="5"/>
      <dgm:spPr/>
    </dgm:pt>
    <dgm:pt modelId="{40D28BA6-39CC-4439-A6CE-E4C4C7A17714}" type="pres">
      <dgm:prSet presAssocID="{CC023B24-2EB7-4ED0-A1F1-5B0DF77257F8}" presName="horz1" presStyleCnt="0"/>
      <dgm:spPr/>
    </dgm:pt>
    <dgm:pt modelId="{D1E1AEFA-980D-4629-AEF9-7A15C1EA71F4}" type="pres">
      <dgm:prSet presAssocID="{CC023B24-2EB7-4ED0-A1F1-5B0DF77257F8}" presName="tx1" presStyleLbl="revTx" presStyleIdx="0" presStyleCnt="5" custScaleY="64605"/>
      <dgm:spPr/>
    </dgm:pt>
    <dgm:pt modelId="{05C57B27-4DBE-40B3-BE6D-F7EDA4869B12}" type="pres">
      <dgm:prSet presAssocID="{CC023B24-2EB7-4ED0-A1F1-5B0DF77257F8}" presName="vert1" presStyleCnt="0"/>
      <dgm:spPr/>
    </dgm:pt>
    <dgm:pt modelId="{2BEE00B2-A927-4F38-97F9-16BB252CEB90}" type="pres">
      <dgm:prSet presAssocID="{A87D4F1C-3803-4ABF-B426-A67D479A0023}" presName="thickLine" presStyleLbl="alignNode1" presStyleIdx="1" presStyleCnt="5"/>
      <dgm:spPr/>
    </dgm:pt>
    <dgm:pt modelId="{33072FF4-D390-45F4-A2AA-35AD1E257DF8}" type="pres">
      <dgm:prSet presAssocID="{A87D4F1C-3803-4ABF-B426-A67D479A0023}" presName="horz1" presStyleCnt="0"/>
      <dgm:spPr/>
    </dgm:pt>
    <dgm:pt modelId="{44CEC577-8819-4C46-8247-DDE0CFC41709}" type="pres">
      <dgm:prSet presAssocID="{A87D4F1C-3803-4ABF-B426-A67D479A0023}" presName="tx1" presStyleLbl="revTx" presStyleIdx="1" presStyleCnt="5" custScaleY="64243"/>
      <dgm:spPr/>
    </dgm:pt>
    <dgm:pt modelId="{49E8D6F4-12AF-4B27-99EA-F0BB97DDF93D}" type="pres">
      <dgm:prSet presAssocID="{A87D4F1C-3803-4ABF-B426-A67D479A0023}" presName="vert1" presStyleCnt="0"/>
      <dgm:spPr/>
    </dgm:pt>
    <dgm:pt modelId="{BE4767AE-2C2E-43C2-96F8-19D1A303C38F}" type="pres">
      <dgm:prSet presAssocID="{796CC453-63A5-4944-8C8B-C7ED75BDF55D}" presName="thickLine" presStyleLbl="alignNode1" presStyleIdx="2" presStyleCnt="5"/>
      <dgm:spPr/>
    </dgm:pt>
    <dgm:pt modelId="{6E070E4B-32C6-42C8-9B6D-B65DC0967BD4}" type="pres">
      <dgm:prSet presAssocID="{796CC453-63A5-4944-8C8B-C7ED75BDF55D}" presName="horz1" presStyleCnt="0"/>
      <dgm:spPr/>
    </dgm:pt>
    <dgm:pt modelId="{4432EE0B-5E61-4E41-8CFE-5365874AAB1B}" type="pres">
      <dgm:prSet presAssocID="{796CC453-63A5-4944-8C8B-C7ED75BDF55D}" presName="tx1" presStyleLbl="revTx" presStyleIdx="2" presStyleCnt="5" custScaleY="41795"/>
      <dgm:spPr/>
    </dgm:pt>
    <dgm:pt modelId="{06DD7E42-B323-47B6-B362-FA8F1FD5E223}" type="pres">
      <dgm:prSet presAssocID="{796CC453-63A5-4944-8C8B-C7ED75BDF55D}" presName="vert1" presStyleCnt="0"/>
      <dgm:spPr/>
    </dgm:pt>
    <dgm:pt modelId="{B178D39B-9376-416C-8C5D-B20C5CAF9469}" type="pres">
      <dgm:prSet presAssocID="{89DF5FFC-A252-4AF0-8118-2CAE5700861A}" presName="thickLine" presStyleLbl="alignNode1" presStyleIdx="3" presStyleCnt="5"/>
      <dgm:spPr/>
    </dgm:pt>
    <dgm:pt modelId="{DAD6FF5E-264D-4378-8DBA-ECBFA08B3FCB}" type="pres">
      <dgm:prSet presAssocID="{89DF5FFC-A252-4AF0-8118-2CAE5700861A}" presName="horz1" presStyleCnt="0"/>
      <dgm:spPr/>
    </dgm:pt>
    <dgm:pt modelId="{0622AFE0-820B-4586-BE44-76BA6711586A}" type="pres">
      <dgm:prSet presAssocID="{89DF5FFC-A252-4AF0-8118-2CAE5700861A}" presName="tx1" presStyleLbl="revTx" presStyleIdx="3" presStyleCnt="5" custScaleY="59863"/>
      <dgm:spPr/>
    </dgm:pt>
    <dgm:pt modelId="{755C2ECE-8512-4A52-B48E-E1E546036AB7}" type="pres">
      <dgm:prSet presAssocID="{89DF5FFC-A252-4AF0-8118-2CAE5700861A}" presName="vert1" presStyleCnt="0"/>
      <dgm:spPr/>
    </dgm:pt>
    <dgm:pt modelId="{1939DF5D-55F2-43DF-BF85-6B40E3AA235B}" type="pres">
      <dgm:prSet presAssocID="{E83EDE87-47E2-415A-B4B4-AA13F24CFADE}" presName="thickLine" presStyleLbl="alignNode1" presStyleIdx="4" presStyleCnt="5"/>
      <dgm:spPr/>
    </dgm:pt>
    <dgm:pt modelId="{8636D4AA-0F99-4C22-B96C-03BD54631A08}" type="pres">
      <dgm:prSet presAssocID="{E83EDE87-47E2-415A-B4B4-AA13F24CFADE}" presName="horz1" presStyleCnt="0"/>
      <dgm:spPr/>
    </dgm:pt>
    <dgm:pt modelId="{005F316C-B6DA-48ED-9351-308A8404D82C}" type="pres">
      <dgm:prSet presAssocID="{E83EDE87-47E2-415A-B4B4-AA13F24CFADE}" presName="tx1" presStyleLbl="revTx" presStyleIdx="4" presStyleCnt="5"/>
      <dgm:spPr/>
    </dgm:pt>
    <dgm:pt modelId="{5EBABEE5-FD46-4119-B089-C07D09E87144}" type="pres">
      <dgm:prSet presAssocID="{E83EDE87-47E2-415A-B4B4-AA13F24CFADE}" presName="vert1" presStyleCnt="0"/>
      <dgm:spPr/>
    </dgm:pt>
  </dgm:ptLst>
  <dgm:cxnLst>
    <dgm:cxn modelId="{86EDD129-D808-4143-BB92-9FF2C558C6B2}" type="presOf" srcId="{8E550711-684E-4ECD-8FB9-02C157BA67F5}" destId="{227259C7-6598-4742-9445-A2E04C8B2F20}" srcOrd="0" destOrd="0" presId="urn:microsoft.com/office/officeart/2008/layout/LinedList"/>
    <dgm:cxn modelId="{47FFA75F-4789-4880-988A-A5D48551FC21}" srcId="{8E550711-684E-4ECD-8FB9-02C157BA67F5}" destId="{796CC453-63A5-4944-8C8B-C7ED75BDF55D}" srcOrd="2" destOrd="0" parTransId="{D5C8CC1D-AA05-41AA-B6A2-4CA7C47F08FC}" sibTransId="{DB1CA13A-F67A-4A4A-A27F-8FC2C3ABEC2A}"/>
    <dgm:cxn modelId="{002A7070-2D14-4CA6-B4B0-873994C2EACE}" type="presOf" srcId="{A87D4F1C-3803-4ABF-B426-A67D479A0023}" destId="{44CEC577-8819-4C46-8247-DDE0CFC41709}" srcOrd="0" destOrd="0" presId="urn:microsoft.com/office/officeart/2008/layout/LinedList"/>
    <dgm:cxn modelId="{9CEC8783-1705-42FF-923B-DD31222E2B2C}" type="presOf" srcId="{89DF5FFC-A252-4AF0-8118-2CAE5700861A}" destId="{0622AFE0-820B-4586-BE44-76BA6711586A}" srcOrd="0" destOrd="0" presId="urn:microsoft.com/office/officeart/2008/layout/LinedList"/>
    <dgm:cxn modelId="{595D1893-7B27-4CCC-B8BD-F59222AD944B}" srcId="{8E550711-684E-4ECD-8FB9-02C157BA67F5}" destId="{A87D4F1C-3803-4ABF-B426-A67D479A0023}" srcOrd="1" destOrd="0" parTransId="{F5B23F03-F570-4C89-B2EA-74583C912422}" sibTransId="{439DB823-9611-4799-9AD7-AC8F7F35D158}"/>
    <dgm:cxn modelId="{3FC30B9A-28CE-48B7-8E88-EB8077566667}" srcId="{8E550711-684E-4ECD-8FB9-02C157BA67F5}" destId="{CC023B24-2EB7-4ED0-A1F1-5B0DF77257F8}" srcOrd="0" destOrd="0" parTransId="{B327067A-D924-4546-9E4F-C0817B9EE6A0}" sibTransId="{2AE98868-9F68-4930-BCE1-B307FA687908}"/>
    <dgm:cxn modelId="{CFB23BD0-57E3-4146-BB99-9DA85665D389}" type="presOf" srcId="{E83EDE87-47E2-415A-B4B4-AA13F24CFADE}" destId="{005F316C-B6DA-48ED-9351-308A8404D82C}" srcOrd="0" destOrd="0" presId="urn:microsoft.com/office/officeart/2008/layout/LinedList"/>
    <dgm:cxn modelId="{EAB935EC-52C3-435D-A284-C1C09B9FC5FA}" type="presOf" srcId="{CC023B24-2EB7-4ED0-A1F1-5B0DF77257F8}" destId="{D1E1AEFA-980D-4629-AEF9-7A15C1EA71F4}" srcOrd="0" destOrd="0" presId="urn:microsoft.com/office/officeart/2008/layout/LinedList"/>
    <dgm:cxn modelId="{4CEE66EC-EC99-461A-B941-D93C4ECDD515}" srcId="{8E550711-684E-4ECD-8FB9-02C157BA67F5}" destId="{E83EDE87-47E2-415A-B4B4-AA13F24CFADE}" srcOrd="4" destOrd="0" parTransId="{BD39283A-D0EC-41DD-A210-46E4F86009DC}" sibTransId="{09C49983-ACF1-4C85-A10C-309CF4A837FB}"/>
    <dgm:cxn modelId="{9DFFCFF4-958E-40B7-9056-20750713F20D}" type="presOf" srcId="{796CC453-63A5-4944-8C8B-C7ED75BDF55D}" destId="{4432EE0B-5E61-4E41-8CFE-5365874AAB1B}" srcOrd="0" destOrd="0" presId="urn:microsoft.com/office/officeart/2008/layout/LinedList"/>
    <dgm:cxn modelId="{41C463FA-DE8C-43B2-9686-7F5725DCA07D}" srcId="{8E550711-684E-4ECD-8FB9-02C157BA67F5}" destId="{89DF5FFC-A252-4AF0-8118-2CAE5700861A}" srcOrd="3" destOrd="0" parTransId="{44E0CB88-D16C-424B-B710-523B1E3869A6}" sibTransId="{3327A367-2F72-4281-B2FA-6D452C0D73E5}"/>
    <dgm:cxn modelId="{7A409725-DAA5-41C3-BFC7-8E909F74A6D8}" type="presParOf" srcId="{227259C7-6598-4742-9445-A2E04C8B2F20}" destId="{DCE80371-9517-4BBA-BE66-9B39D0DD8C4C}" srcOrd="0" destOrd="0" presId="urn:microsoft.com/office/officeart/2008/layout/LinedList"/>
    <dgm:cxn modelId="{C37E3AAC-7C98-4B65-80E3-3468C89D605A}" type="presParOf" srcId="{227259C7-6598-4742-9445-A2E04C8B2F20}" destId="{40D28BA6-39CC-4439-A6CE-E4C4C7A17714}" srcOrd="1" destOrd="0" presId="urn:microsoft.com/office/officeart/2008/layout/LinedList"/>
    <dgm:cxn modelId="{30517DAC-2150-4CD2-9288-5DC3549462C5}" type="presParOf" srcId="{40D28BA6-39CC-4439-A6CE-E4C4C7A17714}" destId="{D1E1AEFA-980D-4629-AEF9-7A15C1EA71F4}" srcOrd="0" destOrd="0" presId="urn:microsoft.com/office/officeart/2008/layout/LinedList"/>
    <dgm:cxn modelId="{50E33088-3849-4199-8695-7075AE707E7A}" type="presParOf" srcId="{40D28BA6-39CC-4439-A6CE-E4C4C7A17714}" destId="{05C57B27-4DBE-40B3-BE6D-F7EDA4869B12}" srcOrd="1" destOrd="0" presId="urn:microsoft.com/office/officeart/2008/layout/LinedList"/>
    <dgm:cxn modelId="{5CA32B4B-D25B-4118-B152-B2CC13E3CB2C}" type="presParOf" srcId="{227259C7-6598-4742-9445-A2E04C8B2F20}" destId="{2BEE00B2-A927-4F38-97F9-16BB252CEB90}" srcOrd="2" destOrd="0" presId="urn:microsoft.com/office/officeart/2008/layout/LinedList"/>
    <dgm:cxn modelId="{A0ABD51A-BED9-4044-B59C-75201C0480C6}" type="presParOf" srcId="{227259C7-6598-4742-9445-A2E04C8B2F20}" destId="{33072FF4-D390-45F4-A2AA-35AD1E257DF8}" srcOrd="3" destOrd="0" presId="urn:microsoft.com/office/officeart/2008/layout/LinedList"/>
    <dgm:cxn modelId="{B3FDDCA5-1008-4497-90A0-C7E43D3FDDAD}" type="presParOf" srcId="{33072FF4-D390-45F4-A2AA-35AD1E257DF8}" destId="{44CEC577-8819-4C46-8247-DDE0CFC41709}" srcOrd="0" destOrd="0" presId="urn:microsoft.com/office/officeart/2008/layout/LinedList"/>
    <dgm:cxn modelId="{932853B4-3E49-49AB-9803-D9F0F27CE6CF}" type="presParOf" srcId="{33072FF4-D390-45F4-A2AA-35AD1E257DF8}" destId="{49E8D6F4-12AF-4B27-99EA-F0BB97DDF93D}" srcOrd="1" destOrd="0" presId="urn:microsoft.com/office/officeart/2008/layout/LinedList"/>
    <dgm:cxn modelId="{6FA7AECE-A0DE-47D6-BF4C-E1A7E85F6755}" type="presParOf" srcId="{227259C7-6598-4742-9445-A2E04C8B2F20}" destId="{BE4767AE-2C2E-43C2-96F8-19D1A303C38F}" srcOrd="4" destOrd="0" presId="urn:microsoft.com/office/officeart/2008/layout/LinedList"/>
    <dgm:cxn modelId="{4AD4FB02-E285-4AE2-9EB6-86E01772E658}" type="presParOf" srcId="{227259C7-6598-4742-9445-A2E04C8B2F20}" destId="{6E070E4B-32C6-42C8-9B6D-B65DC0967BD4}" srcOrd="5" destOrd="0" presId="urn:microsoft.com/office/officeart/2008/layout/LinedList"/>
    <dgm:cxn modelId="{DFD44241-99DA-4A71-BC62-92710573F05E}" type="presParOf" srcId="{6E070E4B-32C6-42C8-9B6D-B65DC0967BD4}" destId="{4432EE0B-5E61-4E41-8CFE-5365874AAB1B}" srcOrd="0" destOrd="0" presId="urn:microsoft.com/office/officeart/2008/layout/LinedList"/>
    <dgm:cxn modelId="{77CDBC12-B06F-4C44-9681-B90474ED7D9D}" type="presParOf" srcId="{6E070E4B-32C6-42C8-9B6D-B65DC0967BD4}" destId="{06DD7E42-B323-47B6-B362-FA8F1FD5E223}" srcOrd="1" destOrd="0" presId="urn:microsoft.com/office/officeart/2008/layout/LinedList"/>
    <dgm:cxn modelId="{B8E7F1C4-0C11-4309-A1C3-9F09B16C9F2C}" type="presParOf" srcId="{227259C7-6598-4742-9445-A2E04C8B2F20}" destId="{B178D39B-9376-416C-8C5D-B20C5CAF9469}" srcOrd="6" destOrd="0" presId="urn:microsoft.com/office/officeart/2008/layout/LinedList"/>
    <dgm:cxn modelId="{F416EC29-1B5C-47C1-9BDD-7A5A56D16803}" type="presParOf" srcId="{227259C7-6598-4742-9445-A2E04C8B2F20}" destId="{DAD6FF5E-264D-4378-8DBA-ECBFA08B3FCB}" srcOrd="7" destOrd="0" presId="urn:microsoft.com/office/officeart/2008/layout/LinedList"/>
    <dgm:cxn modelId="{3B72A9A7-7895-4334-AA99-A2C7FDC7771D}" type="presParOf" srcId="{DAD6FF5E-264D-4378-8DBA-ECBFA08B3FCB}" destId="{0622AFE0-820B-4586-BE44-76BA6711586A}" srcOrd="0" destOrd="0" presId="urn:microsoft.com/office/officeart/2008/layout/LinedList"/>
    <dgm:cxn modelId="{B62DE250-D145-47B5-9E4A-8B348F88ADF7}" type="presParOf" srcId="{DAD6FF5E-264D-4378-8DBA-ECBFA08B3FCB}" destId="{755C2ECE-8512-4A52-B48E-E1E546036AB7}" srcOrd="1" destOrd="0" presId="urn:microsoft.com/office/officeart/2008/layout/LinedList"/>
    <dgm:cxn modelId="{20AC25D8-8323-49AC-8984-A4BE7D32F7D8}" type="presParOf" srcId="{227259C7-6598-4742-9445-A2E04C8B2F20}" destId="{1939DF5D-55F2-43DF-BF85-6B40E3AA235B}" srcOrd="8" destOrd="0" presId="urn:microsoft.com/office/officeart/2008/layout/LinedList"/>
    <dgm:cxn modelId="{D8353E09-54EA-4200-9163-A65BA8CFB37A}" type="presParOf" srcId="{227259C7-6598-4742-9445-A2E04C8B2F20}" destId="{8636D4AA-0F99-4C22-B96C-03BD54631A08}" srcOrd="9" destOrd="0" presId="urn:microsoft.com/office/officeart/2008/layout/LinedList"/>
    <dgm:cxn modelId="{A17A1A60-CF19-4BB3-AE5F-AF395BDC1332}" type="presParOf" srcId="{8636D4AA-0F99-4C22-B96C-03BD54631A08}" destId="{005F316C-B6DA-48ED-9351-308A8404D82C}" srcOrd="0" destOrd="0" presId="urn:microsoft.com/office/officeart/2008/layout/LinedList"/>
    <dgm:cxn modelId="{DAE62B9A-7901-4C46-B68D-2FD6ABB736F5}" type="presParOf" srcId="{8636D4AA-0F99-4C22-B96C-03BD54631A08}" destId="{5EBABEE5-FD46-4119-B089-C07D09E8714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550711-684E-4ECD-8FB9-02C157BA67F5}" type="doc">
      <dgm:prSet loTypeId="urn:microsoft.com/office/officeart/2008/layout/LinedList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CC023B24-2EB7-4ED0-A1F1-5B0DF77257F8}">
      <dgm:prSet phldrT="[Texto]" custT="1"/>
      <dgm:spPr/>
      <dgm:t>
        <a:bodyPr anchor="ctr"/>
        <a:lstStyle/>
        <a:p>
          <a:pPr algn="ctr">
            <a:lnSpc>
              <a:spcPct val="150000"/>
            </a:lnSpc>
          </a:pPr>
          <a:r>
            <a:rPr lang="es-ES" sz="2400" b="1" dirty="0">
              <a:solidFill>
                <a:srgbClr val="C00000"/>
              </a:solidFill>
            </a:rPr>
            <a:t>METAS</a:t>
          </a:r>
        </a:p>
      </dgm:t>
    </dgm:pt>
    <dgm:pt modelId="{B327067A-D924-4546-9E4F-C0817B9EE6A0}" type="parTrans" cxnId="{3FC30B9A-28CE-48B7-8E88-EB8077566667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600"/>
        </a:p>
      </dgm:t>
    </dgm:pt>
    <dgm:pt modelId="{2AE98868-9F68-4930-BCE1-B307FA687908}" type="sibTrans" cxnId="{3FC30B9A-28CE-48B7-8E88-EB8077566667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600"/>
        </a:p>
      </dgm:t>
    </dgm:pt>
    <dgm:pt modelId="{2C119178-6518-4BB2-9A86-B1C91BC50F94}">
      <dgm:prSet custT="1"/>
      <dgm:spPr/>
      <dgm:t>
        <a:bodyPr anchor="ctr"/>
        <a:lstStyle/>
        <a:p>
          <a:pPr algn="just"/>
          <a:r>
            <a:rPr lang="es-CO" sz="1600" b="0" i="0" u="none" dirty="0"/>
            <a:t>Mantener 1 agenda gubernamental articulada en el distrito capital</a:t>
          </a:r>
          <a:endParaRPr lang="es-CO" sz="1600" dirty="0"/>
        </a:p>
      </dgm:t>
    </dgm:pt>
    <dgm:pt modelId="{89412657-AC01-4929-96BC-42B8BE13B55B}" type="parTrans" cxnId="{74B5646A-60A0-4181-9F85-48EF085172F4}">
      <dgm:prSet/>
      <dgm:spPr/>
      <dgm:t>
        <a:bodyPr/>
        <a:lstStyle/>
        <a:p>
          <a:pPr algn="just"/>
          <a:endParaRPr lang="es-ES" sz="1600"/>
        </a:p>
      </dgm:t>
    </dgm:pt>
    <dgm:pt modelId="{658DE3BC-7016-414D-9D99-241AF5F3F2F9}" type="sibTrans" cxnId="{74B5646A-60A0-4181-9F85-48EF085172F4}">
      <dgm:prSet/>
      <dgm:spPr/>
      <dgm:t>
        <a:bodyPr/>
        <a:lstStyle/>
        <a:p>
          <a:pPr algn="just"/>
          <a:endParaRPr lang="es-ES" sz="1600"/>
        </a:p>
      </dgm:t>
    </dgm:pt>
    <dgm:pt modelId="{9B9C0BE6-2CC6-4191-A710-D04CD6773EB5}">
      <dgm:prSet custT="1"/>
      <dgm:spPr/>
      <dgm:t>
        <a:bodyPr anchor="ctr"/>
        <a:lstStyle/>
        <a:p>
          <a:pPr algn="just"/>
          <a:r>
            <a:rPr lang="es-ES" sz="1600" b="0" i="0" u="none" dirty="0"/>
            <a:t>Mantener en 100 porciento el índice de ajuste de los documentos precontractuales correspondientes A los procesos de contratación de la secretaría general, en coordinación con las dependencias, teniendo en cuenta que el tiempo promedio establecido es de 15 días hábiles</a:t>
          </a:r>
          <a:endParaRPr lang="es-ES" sz="1600" dirty="0"/>
        </a:p>
      </dgm:t>
    </dgm:pt>
    <dgm:pt modelId="{73317075-572C-40E0-A68A-177BD1F02458}" type="parTrans" cxnId="{42190C68-9D38-4D3C-B716-2E94EA968F14}">
      <dgm:prSet/>
      <dgm:spPr/>
      <dgm:t>
        <a:bodyPr/>
        <a:lstStyle/>
        <a:p>
          <a:pPr algn="just"/>
          <a:endParaRPr lang="es-ES" sz="1600"/>
        </a:p>
      </dgm:t>
    </dgm:pt>
    <dgm:pt modelId="{01238B9D-EBA0-422E-A7CD-F2525C867BB9}" type="sibTrans" cxnId="{42190C68-9D38-4D3C-B716-2E94EA968F14}">
      <dgm:prSet/>
      <dgm:spPr/>
      <dgm:t>
        <a:bodyPr/>
        <a:lstStyle/>
        <a:p>
          <a:pPr algn="just"/>
          <a:endParaRPr lang="es-ES" sz="1600"/>
        </a:p>
      </dgm:t>
    </dgm:pt>
    <dgm:pt modelId="{F4B6E853-5AD4-462E-88F7-864EF7F3BD0C}">
      <dgm:prSet custT="1"/>
      <dgm:spPr/>
      <dgm:t>
        <a:bodyPr anchor="ctr"/>
        <a:lstStyle/>
        <a:p>
          <a:pPr algn="just"/>
          <a:r>
            <a:rPr lang="es-ES" sz="1600" b="0" i="0" u="none" dirty="0"/>
            <a:t>Poner 380187 unidades documentales al servicio de la administración Y la ciudadanía</a:t>
          </a:r>
          <a:endParaRPr lang="es-ES" sz="1600" dirty="0"/>
        </a:p>
      </dgm:t>
    </dgm:pt>
    <dgm:pt modelId="{CAAF1F80-CA39-408F-8DA6-4A32B839ACCA}" type="parTrans" cxnId="{1598DE76-E333-4355-A91C-4D0AC69B33EA}">
      <dgm:prSet/>
      <dgm:spPr/>
      <dgm:t>
        <a:bodyPr/>
        <a:lstStyle/>
        <a:p>
          <a:pPr algn="just"/>
          <a:endParaRPr lang="es-ES" sz="1600"/>
        </a:p>
      </dgm:t>
    </dgm:pt>
    <dgm:pt modelId="{743CAD40-8AF4-4B1E-A314-A9208DCF820A}" type="sibTrans" cxnId="{1598DE76-E333-4355-A91C-4D0AC69B33EA}">
      <dgm:prSet/>
      <dgm:spPr/>
      <dgm:t>
        <a:bodyPr/>
        <a:lstStyle/>
        <a:p>
          <a:pPr algn="just"/>
          <a:endParaRPr lang="es-ES" sz="1600"/>
        </a:p>
      </dgm:t>
    </dgm:pt>
    <dgm:pt modelId="{AA40343D-47B8-45CF-8A9E-994B3A8E9B9B}">
      <dgm:prSet custT="1"/>
      <dgm:spPr/>
      <dgm:t>
        <a:bodyPr anchor="ctr"/>
        <a:lstStyle/>
        <a:p>
          <a:pPr algn="just"/>
          <a:r>
            <a:rPr lang="es-ES" sz="1600" b="0" i="0" u="none" dirty="0"/>
            <a:t>Sostener  la implementación de las 3 estrategias que conduzcan A la modernización y eficiente gestión documental en la administración distrital</a:t>
          </a:r>
          <a:endParaRPr lang="es-ES" sz="1600" dirty="0"/>
        </a:p>
      </dgm:t>
    </dgm:pt>
    <dgm:pt modelId="{8D848B59-4C63-4D1F-9F7B-392E5EF9F26A}" type="parTrans" cxnId="{37BE8DFE-3FAA-4DE1-B4B3-69DFF788A029}">
      <dgm:prSet/>
      <dgm:spPr/>
      <dgm:t>
        <a:bodyPr/>
        <a:lstStyle/>
        <a:p>
          <a:pPr algn="just"/>
          <a:endParaRPr lang="es-ES" sz="1600"/>
        </a:p>
      </dgm:t>
    </dgm:pt>
    <dgm:pt modelId="{53A76D56-8D10-4B69-8A5A-AC6406FEBED7}" type="sibTrans" cxnId="{37BE8DFE-3FAA-4DE1-B4B3-69DFF788A029}">
      <dgm:prSet/>
      <dgm:spPr/>
      <dgm:t>
        <a:bodyPr/>
        <a:lstStyle/>
        <a:p>
          <a:pPr algn="just"/>
          <a:endParaRPr lang="es-ES" sz="1600"/>
        </a:p>
      </dgm:t>
    </dgm:pt>
    <dgm:pt modelId="{227259C7-6598-4742-9445-A2E04C8B2F20}" type="pres">
      <dgm:prSet presAssocID="{8E550711-684E-4ECD-8FB9-02C157BA67F5}" presName="vert0" presStyleCnt="0">
        <dgm:presLayoutVars>
          <dgm:dir/>
          <dgm:animOne val="branch"/>
          <dgm:animLvl val="lvl"/>
        </dgm:presLayoutVars>
      </dgm:prSet>
      <dgm:spPr/>
    </dgm:pt>
    <dgm:pt modelId="{DCE80371-9517-4BBA-BE66-9B39D0DD8C4C}" type="pres">
      <dgm:prSet presAssocID="{CC023B24-2EB7-4ED0-A1F1-5B0DF77257F8}" presName="thickLine" presStyleLbl="alignNode1" presStyleIdx="0" presStyleCnt="5"/>
      <dgm:spPr/>
    </dgm:pt>
    <dgm:pt modelId="{40D28BA6-39CC-4439-A6CE-E4C4C7A17714}" type="pres">
      <dgm:prSet presAssocID="{CC023B24-2EB7-4ED0-A1F1-5B0DF77257F8}" presName="horz1" presStyleCnt="0"/>
      <dgm:spPr/>
    </dgm:pt>
    <dgm:pt modelId="{D1E1AEFA-980D-4629-AEF9-7A15C1EA71F4}" type="pres">
      <dgm:prSet presAssocID="{CC023B24-2EB7-4ED0-A1F1-5B0DF77257F8}" presName="tx1" presStyleLbl="revTx" presStyleIdx="0" presStyleCnt="5" custScaleY="80118"/>
      <dgm:spPr/>
    </dgm:pt>
    <dgm:pt modelId="{05C57B27-4DBE-40B3-BE6D-F7EDA4869B12}" type="pres">
      <dgm:prSet presAssocID="{CC023B24-2EB7-4ED0-A1F1-5B0DF77257F8}" presName="vert1" presStyleCnt="0"/>
      <dgm:spPr/>
    </dgm:pt>
    <dgm:pt modelId="{2B5ED3AA-14F8-4ED5-BCB0-7DDC14728ABC}" type="pres">
      <dgm:prSet presAssocID="{2C119178-6518-4BB2-9A86-B1C91BC50F94}" presName="thickLine" presStyleLbl="alignNode1" presStyleIdx="1" presStyleCnt="5" custLinFactNeighborX="-199"/>
      <dgm:spPr/>
    </dgm:pt>
    <dgm:pt modelId="{2B95AAF1-CBE6-4851-9753-8FB54ACE51DD}" type="pres">
      <dgm:prSet presAssocID="{2C119178-6518-4BB2-9A86-B1C91BC50F94}" presName="horz1" presStyleCnt="0"/>
      <dgm:spPr/>
    </dgm:pt>
    <dgm:pt modelId="{E1316862-0F22-4964-AABC-F717CE1B50D4}" type="pres">
      <dgm:prSet presAssocID="{2C119178-6518-4BB2-9A86-B1C91BC50F94}" presName="tx1" presStyleLbl="revTx" presStyleIdx="1" presStyleCnt="5" custScaleY="57234"/>
      <dgm:spPr/>
    </dgm:pt>
    <dgm:pt modelId="{3866391F-BD72-4D49-944D-38755AA45B4B}" type="pres">
      <dgm:prSet presAssocID="{2C119178-6518-4BB2-9A86-B1C91BC50F94}" presName="vert1" presStyleCnt="0"/>
      <dgm:spPr/>
    </dgm:pt>
    <dgm:pt modelId="{EF947745-4384-4C21-A863-7BEC65801DA5}" type="pres">
      <dgm:prSet presAssocID="{9B9C0BE6-2CC6-4191-A710-D04CD6773EB5}" presName="thickLine" presStyleLbl="alignNode1" presStyleIdx="2" presStyleCnt="5"/>
      <dgm:spPr/>
    </dgm:pt>
    <dgm:pt modelId="{8A150D89-9A99-451A-8BA5-CD3A65319B16}" type="pres">
      <dgm:prSet presAssocID="{9B9C0BE6-2CC6-4191-A710-D04CD6773EB5}" presName="horz1" presStyleCnt="0"/>
      <dgm:spPr/>
    </dgm:pt>
    <dgm:pt modelId="{A333699C-A6AB-4728-9211-242F8087EFB6}" type="pres">
      <dgm:prSet presAssocID="{9B9C0BE6-2CC6-4191-A710-D04CD6773EB5}" presName="tx1" presStyleLbl="revTx" presStyleIdx="2" presStyleCnt="5" custScaleY="123335"/>
      <dgm:spPr/>
    </dgm:pt>
    <dgm:pt modelId="{5E45C33C-EE3B-42BA-8706-44D05C29C4A4}" type="pres">
      <dgm:prSet presAssocID="{9B9C0BE6-2CC6-4191-A710-D04CD6773EB5}" presName="vert1" presStyleCnt="0"/>
      <dgm:spPr/>
    </dgm:pt>
    <dgm:pt modelId="{2F6152D1-8886-4FEA-819B-7A8C84E0B418}" type="pres">
      <dgm:prSet presAssocID="{F4B6E853-5AD4-462E-88F7-864EF7F3BD0C}" presName="thickLine" presStyleLbl="alignNode1" presStyleIdx="3" presStyleCnt="5"/>
      <dgm:spPr/>
    </dgm:pt>
    <dgm:pt modelId="{7A482FCD-CD70-48AC-BCCB-E69D5204D625}" type="pres">
      <dgm:prSet presAssocID="{F4B6E853-5AD4-462E-88F7-864EF7F3BD0C}" presName="horz1" presStyleCnt="0"/>
      <dgm:spPr/>
    </dgm:pt>
    <dgm:pt modelId="{364D0051-F777-4A11-B7FF-ACF6E8A400F9}" type="pres">
      <dgm:prSet presAssocID="{F4B6E853-5AD4-462E-88F7-864EF7F3BD0C}" presName="tx1" presStyleLbl="revTx" presStyleIdx="3" presStyleCnt="5" custScaleY="57290"/>
      <dgm:spPr/>
    </dgm:pt>
    <dgm:pt modelId="{D5E7AB58-56D5-4AFB-82F2-E159056EE737}" type="pres">
      <dgm:prSet presAssocID="{F4B6E853-5AD4-462E-88F7-864EF7F3BD0C}" presName="vert1" presStyleCnt="0"/>
      <dgm:spPr/>
    </dgm:pt>
    <dgm:pt modelId="{7604E4AE-BF47-473C-A7DA-70E2FF2CA48F}" type="pres">
      <dgm:prSet presAssocID="{AA40343D-47B8-45CF-8A9E-994B3A8E9B9B}" presName="thickLine" presStyleLbl="alignNode1" presStyleIdx="4" presStyleCnt="5"/>
      <dgm:spPr/>
    </dgm:pt>
    <dgm:pt modelId="{1AFCABE2-262D-48D6-B78A-CD1E0111C599}" type="pres">
      <dgm:prSet presAssocID="{AA40343D-47B8-45CF-8A9E-994B3A8E9B9B}" presName="horz1" presStyleCnt="0"/>
      <dgm:spPr/>
    </dgm:pt>
    <dgm:pt modelId="{78B662C2-8F11-4CCA-85C2-253BDE6989AF}" type="pres">
      <dgm:prSet presAssocID="{AA40343D-47B8-45CF-8A9E-994B3A8E9B9B}" presName="tx1" presStyleLbl="revTx" presStyleIdx="4" presStyleCnt="5"/>
      <dgm:spPr/>
    </dgm:pt>
    <dgm:pt modelId="{8F66F044-A1E1-4D7A-AFFE-50F025293A0C}" type="pres">
      <dgm:prSet presAssocID="{AA40343D-47B8-45CF-8A9E-994B3A8E9B9B}" presName="vert1" presStyleCnt="0"/>
      <dgm:spPr/>
    </dgm:pt>
  </dgm:ptLst>
  <dgm:cxnLst>
    <dgm:cxn modelId="{86EDD129-D808-4143-BB92-9FF2C558C6B2}" type="presOf" srcId="{8E550711-684E-4ECD-8FB9-02C157BA67F5}" destId="{227259C7-6598-4742-9445-A2E04C8B2F20}" srcOrd="0" destOrd="0" presId="urn:microsoft.com/office/officeart/2008/layout/LinedList"/>
    <dgm:cxn modelId="{42190C68-9D38-4D3C-B716-2E94EA968F14}" srcId="{8E550711-684E-4ECD-8FB9-02C157BA67F5}" destId="{9B9C0BE6-2CC6-4191-A710-D04CD6773EB5}" srcOrd="2" destOrd="0" parTransId="{73317075-572C-40E0-A68A-177BD1F02458}" sibTransId="{01238B9D-EBA0-422E-A7CD-F2525C867BB9}"/>
    <dgm:cxn modelId="{74B5646A-60A0-4181-9F85-48EF085172F4}" srcId="{8E550711-684E-4ECD-8FB9-02C157BA67F5}" destId="{2C119178-6518-4BB2-9A86-B1C91BC50F94}" srcOrd="1" destOrd="0" parTransId="{89412657-AC01-4929-96BC-42B8BE13B55B}" sibTransId="{658DE3BC-7016-414D-9D99-241AF5F3F2F9}"/>
    <dgm:cxn modelId="{1598DE76-E333-4355-A91C-4D0AC69B33EA}" srcId="{8E550711-684E-4ECD-8FB9-02C157BA67F5}" destId="{F4B6E853-5AD4-462E-88F7-864EF7F3BD0C}" srcOrd="3" destOrd="0" parTransId="{CAAF1F80-CA39-408F-8DA6-4A32B839ACCA}" sibTransId="{743CAD40-8AF4-4B1E-A314-A9208DCF820A}"/>
    <dgm:cxn modelId="{2DCA648F-0EA2-4DE9-ADBB-1727CF00685C}" type="presOf" srcId="{AA40343D-47B8-45CF-8A9E-994B3A8E9B9B}" destId="{78B662C2-8F11-4CCA-85C2-253BDE6989AF}" srcOrd="0" destOrd="0" presId="urn:microsoft.com/office/officeart/2008/layout/LinedList"/>
    <dgm:cxn modelId="{48634494-6D46-4107-B533-4D89B128D263}" type="presOf" srcId="{F4B6E853-5AD4-462E-88F7-864EF7F3BD0C}" destId="{364D0051-F777-4A11-B7FF-ACF6E8A400F9}" srcOrd="0" destOrd="0" presId="urn:microsoft.com/office/officeart/2008/layout/LinedList"/>
    <dgm:cxn modelId="{3FC30B9A-28CE-48B7-8E88-EB8077566667}" srcId="{8E550711-684E-4ECD-8FB9-02C157BA67F5}" destId="{CC023B24-2EB7-4ED0-A1F1-5B0DF77257F8}" srcOrd="0" destOrd="0" parTransId="{B327067A-D924-4546-9E4F-C0817B9EE6A0}" sibTransId="{2AE98868-9F68-4930-BCE1-B307FA687908}"/>
    <dgm:cxn modelId="{FDEB78BC-1ED0-43C7-90E8-D31E8CDB077D}" type="presOf" srcId="{2C119178-6518-4BB2-9A86-B1C91BC50F94}" destId="{E1316862-0F22-4964-AABC-F717CE1B50D4}" srcOrd="0" destOrd="0" presId="urn:microsoft.com/office/officeart/2008/layout/LinedList"/>
    <dgm:cxn modelId="{9CB524CE-98E6-460D-A3E0-FB3E09741B9E}" type="presOf" srcId="{9B9C0BE6-2CC6-4191-A710-D04CD6773EB5}" destId="{A333699C-A6AB-4728-9211-242F8087EFB6}" srcOrd="0" destOrd="0" presId="urn:microsoft.com/office/officeart/2008/layout/LinedList"/>
    <dgm:cxn modelId="{EAB935EC-52C3-435D-A284-C1C09B9FC5FA}" type="presOf" srcId="{CC023B24-2EB7-4ED0-A1F1-5B0DF77257F8}" destId="{D1E1AEFA-980D-4629-AEF9-7A15C1EA71F4}" srcOrd="0" destOrd="0" presId="urn:microsoft.com/office/officeart/2008/layout/LinedList"/>
    <dgm:cxn modelId="{37BE8DFE-3FAA-4DE1-B4B3-69DFF788A029}" srcId="{8E550711-684E-4ECD-8FB9-02C157BA67F5}" destId="{AA40343D-47B8-45CF-8A9E-994B3A8E9B9B}" srcOrd="4" destOrd="0" parTransId="{8D848B59-4C63-4D1F-9F7B-392E5EF9F26A}" sibTransId="{53A76D56-8D10-4B69-8A5A-AC6406FEBED7}"/>
    <dgm:cxn modelId="{7A409725-DAA5-41C3-BFC7-8E909F74A6D8}" type="presParOf" srcId="{227259C7-6598-4742-9445-A2E04C8B2F20}" destId="{DCE80371-9517-4BBA-BE66-9B39D0DD8C4C}" srcOrd="0" destOrd="0" presId="urn:microsoft.com/office/officeart/2008/layout/LinedList"/>
    <dgm:cxn modelId="{C37E3AAC-7C98-4B65-80E3-3468C89D605A}" type="presParOf" srcId="{227259C7-6598-4742-9445-A2E04C8B2F20}" destId="{40D28BA6-39CC-4439-A6CE-E4C4C7A17714}" srcOrd="1" destOrd="0" presId="urn:microsoft.com/office/officeart/2008/layout/LinedList"/>
    <dgm:cxn modelId="{30517DAC-2150-4CD2-9288-5DC3549462C5}" type="presParOf" srcId="{40D28BA6-39CC-4439-A6CE-E4C4C7A17714}" destId="{D1E1AEFA-980D-4629-AEF9-7A15C1EA71F4}" srcOrd="0" destOrd="0" presId="urn:microsoft.com/office/officeart/2008/layout/LinedList"/>
    <dgm:cxn modelId="{50E33088-3849-4199-8695-7075AE707E7A}" type="presParOf" srcId="{40D28BA6-39CC-4439-A6CE-E4C4C7A17714}" destId="{05C57B27-4DBE-40B3-BE6D-F7EDA4869B12}" srcOrd="1" destOrd="0" presId="urn:microsoft.com/office/officeart/2008/layout/LinedList"/>
    <dgm:cxn modelId="{4F03D1F7-6A93-4503-84B6-88468D756142}" type="presParOf" srcId="{227259C7-6598-4742-9445-A2E04C8B2F20}" destId="{2B5ED3AA-14F8-4ED5-BCB0-7DDC14728ABC}" srcOrd="2" destOrd="0" presId="urn:microsoft.com/office/officeart/2008/layout/LinedList"/>
    <dgm:cxn modelId="{E860D417-30A5-4686-AA10-10007996480E}" type="presParOf" srcId="{227259C7-6598-4742-9445-A2E04C8B2F20}" destId="{2B95AAF1-CBE6-4851-9753-8FB54ACE51DD}" srcOrd="3" destOrd="0" presId="urn:microsoft.com/office/officeart/2008/layout/LinedList"/>
    <dgm:cxn modelId="{3216B2EC-3BCD-4A2F-A765-F6D90B2B07BE}" type="presParOf" srcId="{2B95AAF1-CBE6-4851-9753-8FB54ACE51DD}" destId="{E1316862-0F22-4964-AABC-F717CE1B50D4}" srcOrd="0" destOrd="0" presId="urn:microsoft.com/office/officeart/2008/layout/LinedList"/>
    <dgm:cxn modelId="{228ECFBF-D7E1-46DD-9647-6136288B96AD}" type="presParOf" srcId="{2B95AAF1-CBE6-4851-9753-8FB54ACE51DD}" destId="{3866391F-BD72-4D49-944D-38755AA45B4B}" srcOrd="1" destOrd="0" presId="urn:microsoft.com/office/officeart/2008/layout/LinedList"/>
    <dgm:cxn modelId="{48D7096A-9432-4FA5-A39F-646963A96203}" type="presParOf" srcId="{227259C7-6598-4742-9445-A2E04C8B2F20}" destId="{EF947745-4384-4C21-A863-7BEC65801DA5}" srcOrd="4" destOrd="0" presId="urn:microsoft.com/office/officeart/2008/layout/LinedList"/>
    <dgm:cxn modelId="{DB111EAE-19A0-428B-991D-F9BAB996E148}" type="presParOf" srcId="{227259C7-6598-4742-9445-A2E04C8B2F20}" destId="{8A150D89-9A99-451A-8BA5-CD3A65319B16}" srcOrd="5" destOrd="0" presId="urn:microsoft.com/office/officeart/2008/layout/LinedList"/>
    <dgm:cxn modelId="{713E68B1-D711-46F7-9C7D-D027410D4DC8}" type="presParOf" srcId="{8A150D89-9A99-451A-8BA5-CD3A65319B16}" destId="{A333699C-A6AB-4728-9211-242F8087EFB6}" srcOrd="0" destOrd="0" presId="urn:microsoft.com/office/officeart/2008/layout/LinedList"/>
    <dgm:cxn modelId="{D1A6895F-5106-4D68-A72D-D78D75341055}" type="presParOf" srcId="{8A150D89-9A99-451A-8BA5-CD3A65319B16}" destId="{5E45C33C-EE3B-42BA-8706-44D05C29C4A4}" srcOrd="1" destOrd="0" presId="urn:microsoft.com/office/officeart/2008/layout/LinedList"/>
    <dgm:cxn modelId="{2F502865-8F7B-4F83-B687-A024FA16A120}" type="presParOf" srcId="{227259C7-6598-4742-9445-A2E04C8B2F20}" destId="{2F6152D1-8886-4FEA-819B-7A8C84E0B418}" srcOrd="6" destOrd="0" presId="urn:microsoft.com/office/officeart/2008/layout/LinedList"/>
    <dgm:cxn modelId="{CFB0028C-7858-49A7-8B0F-05E93505A5EF}" type="presParOf" srcId="{227259C7-6598-4742-9445-A2E04C8B2F20}" destId="{7A482FCD-CD70-48AC-BCCB-E69D5204D625}" srcOrd="7" destOrd="0" presId="urn:microsoft.com/office/officeart/2008/layout/LinedList"/>
    <dgm:cxn modelId="{A3E859CE-53E3-486F-8242-50C8D5FA4F3C}" type="presParOf" srcId="{7A482FCD-CD70-48AC-BCCB-E69D5204D625}" destId="{364D0051-F777-4A11-B7FF-ACF6E8A400F9}" srcOrd="0" destOrd="0" presId="urn:microsoft.com/office/officeart/2008/layout/LinedList"/>
    <dgm:cxn modelId="{AE939B71-95BD-4AFA-90C9-B458391A19D0}" type="presParOf" srcId="{7A482FCD-CD70-48AC-BCCB-E69D5204D625}" destId="{D5E7AB58-56D5-4AFB-82F2-E159056EE737}" srcOrd="1" destOrd="0" presId="urn:microsoft.com/office/officeart/2008/layout/LinedList"/>
    <dgm:cxn modelId="{E0EE750E-E0A7-4838-AEF5-4896F1645C02}" type="presParOf" srcId="{227259C7-6598-4742-9445-A2E04C8B2F20}" destId="{7604E4AE-BF47-473C-A7DA-70E2FF2CA48F}" srcOrd="8" destOrd="0" presId="urn:microsoft.com/office/officeart/2008/layout/LinedList"/>
    <dgm:cxn modelId="{66CB533B-1516-492A-B446-18BC163341E4}" type="presParOf" srcId="{227259C7-6598-4742-9445-A2E04C8B2F20}" destId="{1AFCABE2-262D-48D6-B78A-CD1E0111C599}" srcOrd="9" destOrd="0" presId="urn:microsoft.com/office/officeart/2008/layout/LinedList"/>
    <dgm:cxn modelId="{E86CE2EF-6484-4889-B2E3-632E66962552}" type="presParOf" srcId="{1AFCABE2-262D-48D6-B78A-CD1E0111C599}" destId="{78B662C2-8F11-4CCA-85C2-253BDE6989AF}" srcOrd="0" destOrd="0" presId="urn:microsoft.com/office/officeart/2008/layout/LinedList"/>
    <dgm:cxn modelId="{7D80147F-F5D6-4E70-8F5A-5ABFC55184CE}" type="presParOf" srcId="{1AFCABE2-262D-48D6-B78A-CD1E0111C599}" destId="{8F66F044-A1E1-4D7A-AFFE-50F025293A0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550711-684E-4ECD-8FB9-02C157BA67F5}" type="doc">
      <dgm:prSet loTypeId="urn:microsoft.com/office/officeart/2008/layout/LinedList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CC023B24-2EB7-4ED0-A1F1-5B0DF77257F8}">
      <dgm:prSet phldrT="[Texto]" custT="1"/>
      <dgm:spPr/>
      <dgm:t>
        <a:bodyPr anchor="ctr"/>
        <a:lstStyle/>
        <a:p>
          <a:pPr algn="ctr">
            <a:lnSpc>
              <a:spcPct val="150000"/>
            </a:lnSpc>
          </a:pPr>
          <a:r>
            <a:rPr lang="es-ES" sz="2800" b="1" dirty="0">
              <a:solidFill>
                <a:srgbClr val="C00000"/>
              </a:solidFill>
            </a:rPr>
            <a:t>METAS</a:t>
          </a:r>
        </a:p>
      </dgm:t>
    </dgm:pt>
    <dgm:pt modelId="{B327067A-D924-4546-9E4F-C0817B9EE6A0}" type="parTrans" cxnId="{3FC30B9A-28CE-48B7-8E88-EB8077566667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2AE98868-9F68-4930-BCE1-B307FA687908}" type="sibTrans" cxnId="{3FC30B9A-28CE-48B7-8E88-EB8077566667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31B20767-4F49-4692-9224-391AD76266DD}">
      <dgm:prSet phldrT="[Texto]" custT="1"/>
      <dgm:spPr/>
      <dgm:t>
        <a:bodyPr anchor="ctr"/>
        <a:lstStyle/>
        <a:p>
          <a:pPr algn="just">
            <a:lnSpc>
              <a:spcPct val="150000"/>
            </a:lnSpc>
          </a:pPr>
          <a:r>
            <a:rPr lang="es-ES" sz="1800" b="0" i="0" u="none" dirty="0"/>
            <a:t>Conservar y adecuar 4  espacios de la secretaría general</a:t>
          </a:r>
          <a:endParaRPr lang="es-ES" sz="1800" b="1" dirty="0">
            <a:solidFill>
              <a:srgbClr val="C00000"/>
            </a:solidFill>
          </a:endParaRPr>
        </a:p>
      </dgm:t>
    </dgm:pt>
    <dgm:pt modelId="{427037FA-3457-4825-B114-8917A08A94A6}" type="parTrans" cxnId="{D65F8909-7B12-4C44-B866-C374CD030256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1969E2E1-AC59-41B9-8F1F-1A62B4407E53}" type="sibTrans" cxnId="{D65F8909-7B12-4C44-B866-C374CD030256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706300D5-7912-40C8-BE05-AA92C2024179}">
      <dgm:prSet custT="1"/>
      <dgm:spPr/>
      <dgm:t>
        <a:bodyPr anchor="ctr"/>
        <a:lstStyle/>
        <a:p>
          <a:pPr algn="just">
            <a:lnSpc>
              <a:spcPct val="150000"/>
            </a:lnSpc>
          </a:pPr>
          <a:r>
            <a:rPr lang="es-ES" sz="1800" b="0" i="0" u="none" dirty="0"/>
            <a:t>Dotar 80 porciento de espacios de la secretaría general de acuerdo A las solicitudes</a:t>
          </a:r>
          <a:endParaRPr lang="es-ES" sz="1800" dirty="0"/>
        </a:p>
      </dgm:t>
    </dgm:pt>
    <dgm:pt modelId="{62AAB3FD-D7A1-4D9D-8C05-538EF4A401B8}" type="parTrans" cxnId="{C92525B2-1940-4492-86DF-506735E03609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D2A51750-0533-44DD-9348-CB7CAF6CFB70}" type="sibTrans" cxnId="{C92525B2-1940-4492-86DF-506735E03609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3519BAA4-270E-4CD9-A378-0E0ABAFCA271}">
      <dgm:prSet custT="1"/>
      <dgm:spPr/>
      <dgm:t>
        <a:bodyPr anchor="ctr"/>
        <a:lstStyle/>
        <a:p>
          <a:pPr algn="just">
            <a:lnSpc>
              <a:spcPct val="150000"/>
            </a:lnSpc>
          </a:pPr>
          <a:r>
            <a:rPr lang="es-ES" sz="1800" b="0" i="0" u="none" dirty="0">
              <a:solidFill>
                <a:schemeClr val="accent6">
                  <a:lumMod val="50000"/>
                </a:schemeClr>
              </a:solidFill>
            </a:rPr>
            <a:t>Realizar 100 por ciento de los mantenimientos preventivos de la secretaria general.</a:t>
          </a:r>
          <a:endParaRPr lang="es-ES" sz="1800" dirty="0">
            <a:solidFill>
              <a:schemeClr val="accent6">
                <a:lumMod val="50000"/>
              </a:schemeClr>
            </a:solidFill>
          </a:endParaRPr>
        </a:p>
      </dgm:t>
    </dgm:pt>
    <dgm:pt modelId="{43C5854D-BC70-4688-8BAD-36F7020AB104}" type="parTrans" cxnId="{A3C63F70-98CC-45C3-8B9E-4019F18DEF92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CC8E3F17-BDC1-445B-8FCA-62DED859F636}" type="sibTrans" cxnId="{A3C63F70-98CC-45C3-8B9E-4019F18DEF92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227259C7-6598-4742-9445-A2E04C8B2F20}" type="pres">
      <dgm:prSet presAssocID="{8E550711-684E-4ECD-8FB9-02C157BA67F5}" presName="vert0" presStyleCnt="0">
        <dgm:presLayoutVars>
          <dgm:dir/>
          <dgm:animOne val="branch"/>
          <dgm:animLvl val="lvl"/>
        </dgm:presLayoutVars>
      </dgm:prSet>
      <dgm:spPr/>
    </dgm:pt>
    <dgm:pt modelId="{DCE80371-9517-4BBA-BE66-9B39D0DD8C4C}" type="pres">
      <dgm:prSet presAssocID="{CC023B24-2EB7-4ED0-A1F1-5B0DF77257F8}" presName="thickLine" presStyleLbl="alignNode1" presStyleIdx="0" presStyleCnt="4"/>
      <dgm:spPr/>
    </dgm:pt>
    <dgm:pt modelId="{40D28BA6-39CC-4439-A6CE-E4C4C7A17714}" type="pres">
      <dgm:prSet presAssocID="{CC023B24-2EB7-4ED0-A1F1-5B0DF77257F8}" presName="horz1" presStyleCnt="0"/>
      <dgm:spPr/>
    </dgm:pt>
    <dgm:pt modelId="{D1E1AEFA-980D-4629-AEF9-7A15C1EA71F4}" type="pres">
      <dgm:prSet presAssocID="{CC023B24-2EB7-4ED0-A1F1-5B0DF77257F8}" presName="tx1" presStyleLbl="revTx" presStyleIdx="0" presStyleCnt="4" custScaleY="80118"/>
      <dgm:spPr/>
    </dgm:pt>
    <dgm:pt modelId="{05C57B27-4DBE-40B3-BE6D-F7EDA4869B12}" type="pres">
      <dgm:prSet presAssocID="{CC023B24-2EB7-4ED0-A1F1-5B0DF77257F8}" presName="vert1" presStyleCnt="0"/>
      <dgm:spPr/>
    </dgm:pt>
    <dgm:pt modelId="{9565233C-59AC-48B3-965E-2239E614C3B3}" type="pres">
      <dgm:prSet presAssocID="{31B20767-4F49-4692-9224-391AD76266DD}" presName="thickLine" presStyleLbl="alignNode1" presStyleIdx="1" presStyleCnt="4"/>
      <dgm:spPr/>
    </dgm:pt>
    <dgm:pt modelId="{6B953F24-79B8-494B-801E-6E56428E9CEB}" type="pres">
      <dgm:prSet presAssocID="{31B20767-4F49-4692-9224-391AD76266DD}" presName="horz1" presStyleCnt="0"/>
      <dgm:spPr/>
    </dgm:pt>
    <dgm:pt modelId="{5821D9D3-6A45-49A2-BE15-427DBCE40ABF}" type="pres">
      <dgm:prSet presAssocID="{31B20767-4F49-4692-9224-391AD76266DD}" presName="tx1" presStyleLbl="revTx" presStyleIdx="1" presStyleCnt="4" custScaleY="64812" custLinFactNeighborY="-599"/>
      <dgm:spPr/>
    </dgm:pt>
    <dgm:pt modelId="{FDEB83CC-651A-48F8-9EA0-85A7850425D3}" type="pres">
      <dgm:prSet presAssocID="{31B20767-4F49-4692-9224-391AD76266DD}" presName="vert1" presStyleCnt="0"/>
      <dgm:spPr/>
    </dgm:pt>
    <dgm:pt modelId="{DB3BA170-BB87-49A8-B78A-2E1965B961A8}" type="pres">
      <dgm:prSet presAssocID="{706300D5-7912-40C8-BE05-AA92C2024179}" presName="thickLine" presStyleLbl="alignNode1" presStyleIdx="2" presStyleCnt="4"/>
      <dgm:spPr/>
    </dgm:pt>
    <dgm:pt modelId="{00760208-C28F-42C5-AE07-46AD6B08DB0D}" type="pres">
      <dgm:prSet presAssocID="{706300D5-7912-40C8-BE05-AA92C2024179}" presName="horz1" presStyleCnt="0"/>
      <dgm:spPr/>
    </dgm:pt>
    <dgm:pt modelId="{C8082C7B-8A84-461E-A958-89D7C54C8BBC}" type="pres">
      <dgm:prSet presAssocID="{706300D5-7912-40C8-BE05-AA92C2024179}" presName="tx1" presStyleLbl="revTx" presStyleIdx="2" presStyleCnt="4"/>
      <dgm:spPr/>
    </dgm:pt>
    <dgm:pt modelId="{3C5692F9-3F85-4B1F-ABC1-B5D9A12F3D84}" type="pres">
      <dgm:prSet presAssocID="{706300D5-7912-40C8-BE05-AA92C2024179}" presName="vert1" presStyleCnt="0"/>
      <dgm:spPr/>
    </dgm:pt>
    <dgm:pt modelId="{661AA2D2-1375-4316-8C7A-42FCB49EFAAE}" type="pres">
      <dgm:prSet presAssocID="{3519BAA4-270E-4CD9-A378-0E0ABAFCA271}" presName="thickLine" presStyleLbl="alignNode1" presStyleIdx="3" presStyleCnt="4"/>
      <dgm:spPr/>
    </dgm:pt>
    <dgm:pt modelId="{DAEEC39D-585D-466B-966A-4B02C83A8BD7}" type="pres">
      <dgm:prSet presAssocID="{3519BAA4-270E-4CD9-A378-0E0ABAFCA271}" presName="horz1" presStyleCnt="0"/>
      <dgm:spPr/>
    </dgm:pt>
    <dgm:pt modelId="{ED8D9E6E-EE61-4766-8ED6-8B05851E585E}" type="pres">
      <dgm:prSet presAssocID="{3519BAA4-270E-4CD9-A378-0E0ABAFCA271}" presName="tx1" presStyleLbl="revTx" presStyleIdx="3" presStyleCnt="4"/>
      <dgm:spPr/>
    </dgm:pt>
    <dgm:pt modelId="{5B0D2E87-D107-4D9D-808E-50AAFDC0F400}" type="pres">
      <dgm:prSet presAssocID="{3519BAA4-270E-4CD9-A378-0E0ABAFCA271}" presName="vert1" presStyleCnt="0"/>
      <dgm:spPr/>
    </dgm:pt>
  </dgm:ptLst>
  <dgm:cxnLst>
    <dgm:cxn modelId="{D65F8909-7B12-4C44-B866-C374CD030256}" srcId="{8E550711-684E-4ECD-8FB9-02C157BA67F5}" destId="{31B20767-4F49-4692-9224-391AD76266DD}" srcOrd="1" destOrd="0" parTransId="{427037FA-3457-4825-B114-8917A08A94A6}" sibTransId="{1969E2E1-AC59-41B9-8F1F-1A62B4407E53}"/>
    <dgm:cxn modelId="{86EDD129-D808-4143-BB92-9FF2C558C6B2}" type="presOf" srcId="{8E550711-684E-4ECD-8FB9-02C157BA67F5}" destId="{227259C7-6598-4742-9445-A2E04C8B2F20}" srcOrd="0" destOrd="0" presId="urn:microsoft.com/office/officeart/2008/layout/LinedList"/>
    <dgm:cxn modelId="{C6EF9B3A-A34A-4784-8F9B-5673DDB6E3DE}" type="presOf" srcId="{31B20767-4F49-4692-9224-391AD76266DD}" destId="{5821D9D3-6A45-49A2-BE15-427DBCE40ABF}" srcOrd="0" destOrd="0" presId="urn:microsoft.com/office/officeart/2008/layout/LinedList"/>
    <dgm:cxn modelId="{A3C63F70-98CC-45C3-8B9E-4019F18DEF92}" srcId="{8E550711-684E-4ECD-8FB9-02C157BA67F5}" destId="{3519BAA4-270E-4CD9-A378-0E0ABAFCA271}" srcOrd="3" destOrd="0" parTransId="{43C5854D-BC70-4688-8BAD-36F7020AB104}" sibTransId="{CC8E3F17-BDC1-445B-8FCA-62DED859F636}"/>
    <dgm:cxn modelId="{5BB60D73-D77F-40E3-BD23-A0D18DCBDA32}" type="presOf" srcId="{3519BAA4-270E-4CD9-A378-0E0ABAFCA271}" destId="{ED8D9E6E-EE61-4766-8ED6-8B05851E585E}" srcOrd="0" destOrd="0" presId="urn:microsoft.com/office/officeart/2008/layout/LinedList"/>
    <dgm:cxn modelId="{3FC30B9A-28CE-48B7-8E88-EB8077566667}" srcId="{8E550711-684E-4ECD-8FB9-02C157BA67F5}" destId="{CC023B24-2EB7-4ED0-A1F1-5B0DF77257F8}" srcOrd="0" destOrd="0" parTransId="{B327067A-D924-4546-9E4F-C0817B9EE6A0}" sibTransId="{2AE98868-9F68-4930-BCE1-B307FA687908}"/>
    <dgm:cxn modelId="{C92525B2-1940-4492-86DF-506735E03609}" srcId="{8E550711-684E-4ECD-8FB9-02C157BA67F5}" destId="{706300D5-7912-40C8-BE05-AA92C2024179}" srcOrd="2" destOrd="0" parTransId="{62AAB3FD-D7A1-4D9D-8C05-538EF4A401B8}" sibTransId="{D2A51750-0533-44DD-9348-CB7CAF6CFB70}"/>
    <dgm:cxn modelId="{9E1F03C7-6291-4CC6-AFC8-4329B9C17A41}" type="presOf" srcId="{706300D5-7912-40C8-BE05-AA92C2024179}" destId="{C8082C7B-8A84-461E-A958-89D7C54C8BBC}" srcOrd="0" destOrd="0" presId="urn:microsoft.com/office/officeart/2008/layout/LinedList"/>
    <dgm:cxn modelId="{EAB935EC-52C3-435D-A284-C1C09B9FC5FA}" type="presOf" srcId="{CC023B24-2EB7-4ED0-A1F1-5B0DF77257F8}" destId="{D1E1AEFA-980D-4629-AEF9-7A15C1EA71F4}" srcOrd="0" destOrd="0" presId="urn:microsoft.com/office/officeart/2008/layout/LinedList"/>
    <dgm:cxn modelId="{7A409725-DAA5-41C3-BFC7-8E909F74A6D8}" type="presParOf" srcId="{227259C7-6598-4742-9445-A2E04C8B2F20}" destId="{DCE80371-9517-4BBA-BE66-9B39D0DD8C4C}" srcOrd="0" destOrd="0" presId="urn:microsoft.com/office/officeart/2008/layout/LinedList"/>
    <dgm:cxn modelId="{C37E3AAC-7C98-4B65-80E3-3468C89D605A}" type="presParOf" srcId="{227259C7-6598-4742-9445-A2E04C8B2F20}" destId="{40D28BA6-39CC-4439-A6CE-E4C4C7A17714}" srcOrd="1" destOrd="0" presId="urn:microsoft.com/office/officeart/2008/layout/LinedList"/>
    <dgm:cxn modelId="{30517DAC-2150-4CD2-9288-5DC3549462C5}" type="presParOf" srcId="{40D28BA6-39CC-4439-A6CE-E4C4C7A17714}" destId="{D1E1AEFA-980D-4629-AEF9-7A15C1EA71F4}" srcOrd="0" destOrd="0" presId="urn:microsoft.com/office/officeart/2008/layout/LinedList"/>
    <dgm:cxn modelId="{50E33088-3849-4199-8695-7075AE707E7A}" type="presParOf" srcId="{40D28BA6-39CC-4439-A6CE-E4C4C7A17714}" destId="{05C57B27-4DBE-40B3-BE6D-F7EDA4869B12}" srcOrd="1" destOrd="0" presId="urn:microsoft.com/office/officeart/2008/layout/LinedList"/>
    <dgm:cxn modelId="{781BCE26-1A91-40DE-A88A-00CF660528B2}" type="presParOf" srcId="{227259C7-6598-4742-9445-A2E04C8B2F20}" destId="{9565233C-59AC-48B3-965E-2239E614C3B3}" srcOrd="2" destOrd="0" presId="urn:microsoft.com/office/officeart/2008/layout/LinedList"/>
    <dgm:cxn modelId="{60B26D39-A668-4B7B-9B17-3DD55849F400}" type="presParOf" srcId="{227259C7-6598-4742-9445-A2E04C8B2F20}" destId="{6B953F24-79B8-494B-801E-6E56428E9CEB}" srcOrd="3" destOrd="0" presId="urn:microsoft.com/office/officeart/2008/layout/LinedList"/>
    <dgm:cxn modelId="{6785FDFD-3649-4568-A26D-851DA7D4FDEB}" type="presParOf" srcId="{6B953F24-79B8-494B-801E-6E56428E9CEB}" destId="{5821D9D3-6A45-49A2-BE15-427DBCE40ABF}" srcOrd="0" destOrd="0" presId="urn:microsoft.com/office/officeart/2008/layout/LinedList"/>
    <dgm:cxn modelId="{C075E47D-6646-44AE-A712-11F55AB2C01E}" type="presParOf" srcId="{6B953F24-79B8-494B-801E-6E56428E9CEB}" destId="{FDEB83CC-651A-48F8-9EA0-85A7850425D3}" srcOrd="1" destOrd="0" presId="urn:microsoft.com/office/officeart/2008/layout/LinedList"/>
    <dgm:cxn modelId="{80BD66F7-1BDE-4AB6-8E4B-FA9C16A72C08}" type="presParOf" srcId="{227259C7-6598-4742-9445-A2E04C8B2F20}" destId="{DB3BA170-BB87-49A8-B78A-2E1965B961A8}" srcOrd="4" destOrd="0" presId="urn:microsoft.com/office/officeart/2008/layout/LinedList"/>
    <dgm:cxn modelId="{9B9228D0-F453-4036-876B-00366ED2B0B2}" type="presParOf" srcId="{227259C7-6598-4742-9445-A2E04C8B2F20}" destId="{00760208-C28F-42C5-AE07-46AD6B08DB0D}" srcOrd="5" destOrd="0" presId="urn:microsoft.com/office/officeart/2008/layout/LinedList"/>
    <dgm:cxn modelId="{C523F54F-1502-444A-A76E-76BFE8E04B54}" type="presParOf" srcId="{00760208-C28F-42C5-AE07-46AD6B08DB0D}" destId="{C8082C7B-8A84-461E-A958-89D7C54C8BBC}" srcOrd="0" destOrd="0" presId="urn:microsoft.com/office/officeart/2008/layout/LinedList"/>
    <dgm:cxn modelId="{E8FAAB7A-9636-43BC-BF8A-DCFF64EB4C9C}" type="presParOf" srcId="{00760208-C28F-42C5-AE07-46AD6B08DB0D}" destId="{3C5692F9-3F85-4B1F-ABC1-B5D9A12F3D84}" srcOrd="1" destOrd="0" presId="urn:microsoft.com/office/officeart/2008/layout/LinedList"/>
    <dgm:cxn modelId="{A86BD9B2-3262-44F2-AB24-BB2952F7A63D}" type="presParOf" srcId="{227259C7-6598-4742-9445-A2E04C8B2F20}" destId="{661AA2D2-1375-4316-8C7A-42FCB49EFAAE}" srcOrd="6" destOrd="0" presId="urn:microsoft.com/office/officeart/2008/layout/LinedList"/>
    <dgm:cxn modelId="{4CAB7AC9-9F72-4CAA-A809-28BC3F46E1C7}" type="presParOf" srcId="{227259C7-6598-4742-9445-A2E04C8B2F20}" destId="{DAEEC39D-585D-466B-966A-4B02C83A8BD7}" srcOrd="7" destOrd="0" presId="urn:microsoft.com/office/officeart/2008/layout/LinedList"/>
    <dgm:cxn modelId="{FADAFEFE-F787-4039-86F1-BD6345475F5B}" type="presParOf" srcId="{DAEEC39D-585D-466B-966A-4B02C83A8BD7}" destId="{ED8D9E6E-EE61-4766-8ED6-8B05851E585E}" srcOrd="0" destOrd="0" presId="urn:microsoft.com/office/officeart/2008/layout/LinedList"/>
    <dgm:cxn modelId="{10C9326C-66E8-4C30-A3D3-062E7B1D008C}" type="presParOf" srcId="{DAEEC39D-585D-466B-966A-4B02C83A8BD7}" destId="{5B0D2E87-D107-4D9D-808E-50AAFDC0F40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550711-684E-4ECD-8FB9-02C157BA67F5}" type="doc">
      <dgm:prSet loTypeId="urn:microsoft.com/office/officeart/2008/layout/LinedList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CC023B24-2EB7-4ED0-A1F1-5B0DF77257F8}">
      <dgm:prSet phldrT="[Texto]" custT="1"/>
      <dgm:spPr/>
      <dgm:t>
        <a:bodyPr anchor="ctr"/>
        <a:lstStyle/>
        <a:p>
          <a:pPr algn="ctr">
            <a:lnSpc>
              <a:spcPct val="150000"/>
            </a:lnSpc>
          </a:pPr>
          <a:r>
            <a:rPr lang="es-ES" sz="2800" b="1" dirty="0">
              <a:solidFill>
                <a:srgbClr val="C00000"/>
              </a:solidFill>
            </a:rPr>
            <a:t>METAS</a:t>
          </a:r>
        </a:p>
      </dgm:t>
    </dgm:pt>
    <dgm:pt modelId="{B327067A-D924-4546-9E4F-C0817B9EE6A0}" type="parTrans" cxnId="{3FC30B9A-28CE-48B7-8E88-EB8077566667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2AE98868-9F68-4930-BCE1-B307FA687908}" type="sibTrans" cxnId="{3FC30B9A-28CE-48B7-8E88-EB8077566667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82B9E525-4D1C-4363-BBF4-4F6737628CEE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ES" sz="1800" dirty="0"/>
            <a:t>Garantizar mantenimiento Y operación del 100 % de la plataforma tecnológica de la secretaría general</a:t>
          </a:r>
        </a:p>
      </dgm:t>
    </dgm:pt>
    <dgm:pt modelId="{841AF84D-FEFB-48D4-83F2-678EFA7C5D6C}" type="parTrans" cxnId="{37F0BFE0-2B05-4200-951F-1BC13EB2FB7F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F9C42BE8-F400-44D5-AC54-50F91E3C3658}" type="sibTrans" cxnId="{37F0BFE0-2B05-4200-951F-1BC13EB2FB7F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319E7DBA-2C23-471F-8E5A-A6C8E9E5821D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ES" sz="1800" dirty="0"/>
            <a:t>Implementar el 100 % del sistema de seguridad de la información en la secretaría general</a:t>
          </a:r>
        </a:p>
      </dgm:t>
    </dgm:pt>
    <dgm:pt modelId="{047FAA47-E7B1-4574-B419-3E079176C217}" type="parTrans" cxnId="{3A2EE326-8C9F-4B86-8D67-D8EA4779975D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BE7DA9CD-C619-48E4-BCF5-704AB437F711}" type="sibTrans" cxnId="{3A2EE326-8C9F-4B86-8D67-D8EA4779975D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DB777798-BDF8-479F-8BAF-60B59508AE05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ES" sz="1800" dirty="0"/>
            <a:t>Optimizar sistemas de información para optimizar la gestión (hardware y software)</a:t>
          </a:r>
        </a:p>
      </dgm:t>
    </dgm:pt>
    <dgm:pt modelId="{7A2D08BA-262A-4FC2-97F2-736B3588BD2E}" type="parTrans" cxnId="{FC11D394-266B-43FD-88D3-4D78CC817C15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0BC40867-0DB4-40E7-969C-2F0FC512EE27}" type="sibTrans" cxnId="{FC11D394-266B-43FD-88D3-4D78CC817C15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227259C7-6598-4742-9445-A2E04C8B2F20}" type="pres">
      <dgm:prSet presAssocID="{8E550711-684E-4ECD-8FB9-02C157BA67F5}" presName="vert0" presStyleCnt="0">
        <dgm:presLayoutVars>
          <dgm:dir/>
          <dgm:animOne val="branch"/>
          <dgm:animLvl val="lvl"/>
        </dgm:presLayoutVars>
      </dgm:prSet>
      <dgm:spPr/>
    </dgm:pt>
    <dgm:pt modelId="{DCE80371-9517-4BBA-BE66-9B39D0DD8C4C}" type="pres">
      <dgm:prSet presAssocID="{CC023B24-2EB7-4ED0-A1F1-5B0DF77257F8}" presName="thickLine" presStyleLbl="alignNode1" presStyleIdx="0" presStyleCnt="4"/>
      <dgm:spPr/>
    </dgm:pt>
    <dgm:pt modelId="{40D28BA6-39CC-4439-A6CE-E4C4C7A17714}" type="pres">
      <dgm:prSet presAssocID="{CC023B24-2EB7-4ED0-A1F1-5B0DF77257F8}" presName="horz1" presStyleCnt="0"/>
      <dgm:spPr/>
    </dgm:pt>
    <dgm:pt modelId="{D1E1AEFA-980D-4629-AEF9-7A15C1EA71F4}" type="pres">
      <dgm:prSet presAssocID="{CC023B24-2EB7-4ED0-A1F1-5B0DF77257F8}" presName="tx1" presStyleLbl="revTx" presStyleIdx="0" presStyleCnt="4" custScaleY="86649"/>
      <dgm:spPr/>
    </dgm:pt>
    <dgm:pt modelId="{05C57B27-4DBE-40B3-BE6D-F7EDA4869B12}" type="pres">
      <dgm:prSet presAssocID="{CC023B24-2EB7-4ED0-A1F1-5B0DF77257F8}" presName="vert1" presStyleCnt="0"/>
      <dgm:spPr/>
    </dgm:pt>
    <dgm:pt modelId="{9469EE23-5DCF-42AF-9174-1E1428CBA6AD}" type="pres">
      <dgm:prSet presAssocID="{82B9E525-4D1C-4363-BBF4-4F6737628CEE}" presName="thickLine" presStyleLbl="alignNode1" presStyleIdx="1" presStyleCnt="4"/>
      <dgm:spPr/>
    </dgm:pt>
    <dgm:pt modelId="{296B3CDD-808E-4DDF-A3EC-2A8103AC6CBB}" type="pres">
      <dgm:prSet presAssocID="{82B9E525-4D1C-4363-BBF4-4F6737628CEE}" presName="horz1" presStyleCnt="0"/>
      <dgm:spPr/>
    </dgm:pt>
    <dgm:pt modelId="{6F24702E-E08E-4CE4-86B2-A620768E69E1}" type="pres">
      <dgm:prSet presAssocID="{82B9E525-4D1C-4363-BBF4-4F6737628CEE}" presName="tx1" presStyleLbl="revTx" presStyleIdx="1" presStyleCnt="4"/>
      <dgm:spPr/>
    </dgm:pt>
    <dgm:pt modelId="{A1831CBD-945F-478A-8955-919E25D829B9}" type="pres">
      <dgm:prSet presAssocID="{82B9E525-4D1C-4363-BBF4-4F6737628CEE}" presName="vert1" presStyleCnt="0"/>
      <dgm:spPr/>
    </dgm:pt>
    <dgm:pt modelId="{6F1D1E03-3401-4390-B69B-4B59B9032440}" type="pres">
      <dgm:prSet presAssocID="{319E7DBA-2C23-471F-8E5A-A6C8E9E5821D}" presName="thickLine" presStyleLbl="alignNode1" presStyleIdx="2" presStyleCnt="4"/>
      <dgm:spPr/>
    </dgm:pt>
    <dgm:pt modelId="{90228C83-1A83-41D9-85DF-43F8AEC3CD2D}" type="pres">
      <dgm:prSet presAssocID="{319E7DBA-2C23-471F-8E5A-A6C8E9E5821D}" presName="horz1" presStyleCnt="0"/>
      <dgm:spPr/>
    </dgm:pt>
    <dgm:pt modelId="{0523EB5F-F5E2-4FCC-A795-8996B005BF51}" type="pres">
      <dgm:prSet presAssocID="{319E7DBA-2C23-471F-8E5A-A6C8E9E5821D}" presName="tx1" presStyleLbl="revTx" presStyleIdx="2" presStyleCnt="4"/>
      <dgm:spPr/>
    </dgm:pt>
    <dgm:pt modelId="{89A2BFA3-9F6D-4B1D-96CE-6DD694466AA2}" type="pres">
      <dgm:prSet presAssocID="{319E7DBA-2C23-471F-8E5A-A6C8E9E5821D}" presName="vert1" presStyleCnt="0"/>
      <dgm:spPr/>
    </dgm:pt>
    <dgm:pt modelId="{4381803F-0CD1-4C3B-A520-F3E27D543978}" type="pres">
      <dgm:prSet presAssocID="{DB777798-BDF8-479F-8BAF-60B59508AE05}" presName="thickLine" presStyleLbl="alignNode1" presStyleIdx="3" presStyleCnt="4"/>
      <dgm:spPr/>
    </dgm:pt>
    <dgm:pt modelId="{440AA354-0B33-4A2A-B6A0-3A9AA2F15BE6}" type="pres">
      <dgm:prSet presAssocID="{DB777798-BDF8-479F-8BAF-60B59508AE05}" presName="horz1" presStyleCnt="0"/>
      <dgm:spPr/>
    </dgm:pt>
    <dgm:pt modelId="{A3CEBE63-1D80-4611-8F70-6EB15FF6686B}" type="pres">
      <dgm:prSet presAssocID="{DB777798-BDF8-479F-8BAF-60B59508AE05}" presName="tx1" presStyleLbl="revTx" presStyleIdx="3" presStyleCnt="4"/>
      <dgm:spPr/>
    </dgm:pt>
    <dgm:pt modelId="{464F46F0-2480-4913-83A4-11819B88B83A}" type="pres">
      <dgm:prSet presAssocID="{DB777798-BDF8-479F-8BAF-60B59508AE05}" presName="vert1" presStyleCnt="0"/>
      <dgm:spPr/>
    </dgm:pt>
  </dgm:ptLst>
  <dgm:cxnLst>
    <dgm:cxn modelId="{AF0B771B-0FD2-4F01-82B8-C44E4E966FC9}" type="presOf" srcId="{319E7DBA-2C23-471F-8E5A-A6C8E9E5821D}" destId="{0523EB5F-F5E2-4FCC-A795-8996B005BF51}" srcOrd="0" destOrd="0" presId="urn:microsoft.com/office/officeart/2008/layout/LinedList"/>
    <dgm:cxn modelId="{3A2EE326-8C9F-4B86-8D67-D8EA4779975D}" srcId="{8E550711-684E-4ECD-8FB9-02C157BA67F5}" destId="{319E7DBA-2C23-471F-8E5A-A6C8E9E5821D}" srcOrd="2" destOrd="0" parTransId="{047FAA47-E7B1-4574-B419-3E079176C217}" sibTransId="{BE7DA9CD-C619-48E4-BCF5-704AB437F711}"/>
    <dgm:cxn modelId="{86EDD129-D808-4143-BB92-9FF2C558C6B2}" type="presOf" srcId="{8E550711-684E-4ECD-8FB9-02C157BA67F5}" destId="{227259C7-6598-4742-9445-A2E04C8B2F20}" srcOrd="0" destOrd="0" presId="urn:microsoft.com/office/officeart/2008/layout/LinedList"/>
    <dgm:cxn modelId="{F46F9E6E-B147-4383-BF77-8BE57A1AA917}" type="presOf" srcId="{82B9E525-4D1C-4363-BBF4-4F6737628CEE}" destId="{6F24702E-E08E-4CE4-86B2-A620768E69E1}" srcOrd="0" destOrd="0" presId="urn:microsoft.com/office/officeart/2008/layout/LinedList"/>
    <dgm:cxn modelId="{FC11D394-266B-43FD-88D3-4D78CC817C15}" srcId="{8E550711-684E-4ECD-8FB9-02C157BA67F5}" destId="{DB777798-BDF8-479F-8BAF-60B59508AE05}" srcOrd="3" destOrd="0" parTransId="{7A2D08BA-262A-4FC2-97F2-736B3588BD2E}" sibTransId="{0BC40867-0DB4-40E7-969C-2F0FC512EE27}"/>
    <dgm:cxn modelId="{3FC30B9A-28CE-48B7-8E88-EB8077566667}" srcId="{8E550711-684E-4ECD-8FB9-02C157BA67F5}" destId="{CC023B24-2EB7-4ED0-A1F1-5B0DF77257F8}" srcOrd="0" destOrd="0" parTransId="{B327067A-D924-4546-9E4F-C0817B9EE6A0}" sibTransId="{2AE98868-9F68-4930-BCE1-B307FA687908}"/>
    <dgm:cxn modelId="{37F0BFE0-2B05-4200-951F-1BC13EB2FB7F}" srcId="{8E550711-684E-4ECD-8FB9-02C157BA67F5}" destId="{82B9E525-4D1C-4363-BBF4-4F6737628CEE}" srcOrd="1" destOrd="0" parTransId="{841AF84D-FEFB-48D4-83F2-678EFA7C5D6C}" sibTransId="{F9C42BE8-F400-44D5-AC54-50F91E3C3658}"/>
    <dgm:cxn modelId="{EAB935EC-52C3-435D-A284-C1C09B9FC5FA}" type="presOf" srcId="{CC023B24-2EB7-4ED0-A1F1-5B0DF77257F8}" destId="{D1E1AEFA-980D-4629-AEF9-7A15C1EA71F4}" srcOrd="0" destOrd="0" presId="urn:microsoft.com/office/officeart/2008/layout/LinedList"/>
    <dgm:cxn modelId="{234EC1FF-7FA3-4279-8CBA-E0BED6C492EB}" type="presOf" srcId="{DB777798-BDF8-479F-8BAF-60B59508AE05}" destId="{A3CEBE63-1D80-4611-8F70-6EB15FF6686B}" srcOrd="0" destOrd="0" presId="urn:microsoft.com/office/officeart/2008/layout/LinedList"/>
    <dgm:cxn modelId="{7A409725-DAA5-41C3-BFC7-8E909F74A6D8}" type="presParOf" srcId="{227259C7-6598-4742-9445-A2E04C8B2F20}" destId="{DCE80371-9517-4BBA-BE66-9B39D0DD8C4C}" srcOrd="0" destOrd="0" presId="urn:microsoft.com/office/officeart/2008/layout/LinedList"/>
    <dgm:cxn modelId="{C37E3AAC-7C98-4B65-80E3-3468C89D605A}" type="presParOf" srcId="{227259C7-6598-4742-9445-A2E04C8B2F20}" destId="{40D28BA6-39CC-4439-A6CE-E4C4C7A17714}" srcOrd="1" destOrd="0" presId="urn:microsoft.com/office/officeart/2008/layout/LinedList"/>
    <dgm:cxn modelId="{30517DAC-2150-4CD2-9288-5DC3549462C5}" type="presParOf" srcId="{40D28BA6-39CC-4439-A6CE-E4C4C7A17714}" destId="{D1E1AEFA-980D-4629-AEF9-7A15C1EA71F4}" srcOrd="0" destOrd="0" presId="urn:microsoft.com/office/officeart/2008/layout/LinedList"/>
    <dgm:cxn modelId="{50E33088-3849-4199-8695-7075AE707E7A}" type="presParOf" srcId="{40D28BA6-39CC-4439-A6CE-E4C4C7A17714}" destId="{05C57B27-4DBE-40B3-BE6D-F7EDA4869B12}" srcOrd="1" destOrd="0" presId="urn:microsoft.com/office/officeart/2008/layout/LinedList"/>
    <dgm:cxn modelId="{4A09F068-EE94-4A92-808A-894EF69B7283}" type="presParOf" srcId="{227259C7-6598-4742-9445-A2E04C8B2F20}" destId="{9469EE23-5DCF-42AF-9174-1E1428CBA6AD}" srcOrd="2" destOrd="0" presId="urn:microsoft.com/office/officeart/2008/layout/LinedList"/>
    <dgm:cxn modelId="{03897B23-55D3-4B26-9489-4414100DAAE6}" type="presParOf" srcId="{227259C7-6598-4742-9445-A2E04C8B2F20}" destId="{296B3CDD-808E-4DDF-A3EC-2A8103AC6CBB}" srcOrd="3" destOrd="0" presId="urn:microsoft.com/office/officeart/2008/layout/LinedList"/>
    <dgm:cxn modelId="{EFB14FC4-434E-47FC-8931-008EE374D12E}" type="presParOf" srcId="{296B3CDD-808E-4DDF-A3EC-2A8103AC6CBB}" destId="{6F24702E-E08E-4CE4-86B2-A620768E69E1}" srcOrd="0" destOrd="0" presId="urn:microsoft.com/office/officeart/2008/layout/LinedList"/>
    <dgm:cxn modelId="{4AD29323-2BE0-43F4-BB55-98E588886732}" type="presParOf" srcId="{296B3CDD-808E-4DDF-A3EC-2A8103AC6CBB}" destId="{A1831CBD-945F-478A-8955-919E25D829B9}" srcOrd="1" destOrd="0" presId="urn:microsoft.com/office/officeart/2008/layout/LinedList"/>
    <dgm:cxn modelId="{BF16DAD5-56EE-4E02-8010-520724AB3369}" type="presParOf" srcId="{227259C7-6598-4742-9445-A2E04C8B2F20}" destId="{6F1D1E03-3401-4390-B69B-4B59B9032440}" srcOrd="4" destOrd="0" presId="urn:microsoft.com/office/officeart/2008/layout/LinedList"/>
    <dgm:cxn modelId="{8DC5F88D-1E0E-409E-B74C-BB15703F9076}" type="presParOf" srcId="{227259C7-6598-4742-9445-A2E04C8B2F20}" destId="{90228C83-1A83-41D9-85DF-43F8AEC3CD2D}" srcOrd="5" destOrd="0" presId="urn:microsoft.com/office/officeart/2008/layout/LinedList"/>
    <dgm:cxn modelId="{A8814132-F389-4108-8E75-BC06EBE95A07}" type="presParOf" srcId="{90228C83-1A83-41D9-85DF-43F8AEC3CD2D}" destId="{0523EB5F-F5E2-4FCC-A795-8996B005BF51}" srcOrd="0" destOrd="0" presId="urn:microsoft.com/office/officeart/2008/layout/LinedList"/>
    <dgm:cxn modelId="{BE050740-E74E-4CB4-A7F4-2FF19981829A}" type="presParOf" srcId="{90228C83-1A83-41D9-85DF-43F8AEC3CD2D}" destId="{89A2BFA3-9F6D-4B1D-96CE-6DD694466AA2}" srcOrd="1" destOrd="0" presId="urn:microsoft.com/office/officeart/2008/layout/LinedList"/>
    <dgm:cxn modelId="{9FC7B650-123F-4340-8DF0-A27E21E9910F}" type="presParOf" srcId="{227259C7-6598-4742-9445-A2E04C8B2F20}" destId="{4381803F-0CD1-4C3B-A520-F3E27D543978}" srcOrd="6" destOrd="0" presId="urn:microsoft.com/office/officeart/2008/layout/LinedList"/>
    <dgm:cxn modelId="{A639CC27-3DEB-4F8B-A0BA-9EBC670DEBFA}" type="presParOf" srcId="{227259C7-6598-4742-9445-A2E04C8B2F20}" destId="{440AA354-0B33-4A2A-B6A0-3A9AA2F15BE6}" srcOrd="7" destOrd="0" presId="urn:microsoft.com/office/officeart/2008/layout/LinedList"/>
    <dgm:cxn modelId="{51B23BCC-AC45-4CB6-935D-CAF71C88E2EA}" type="presParOf" srcId="{440AA354-0B33-4A2A-B6A0-3A9AA2F15BE6}" destId="{A3CEBE63-1D80-4611-8F70-6EB15FF6686B}" srcOrd="0" destOrd="0" presId="urn:microsoft.com/office/officeart/2008/layout/LinedList"/>
    <dgm:cxn modelId="{52063F83-FB91-4A36-94CF-0C0676CB9402}" type="presParOf" srcId="{440AA354-0B33-4A2A-B6A0-3A9AA2F15BE6}" destId="{464F46F0-2480-4913-83A4-11819B88B83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550711-684E-4ECD-8FB9-02C157BA67F5}" type="doc">
      <dgm:prSet loTypeId="urn:microsoft.com/office/officeart/2008/layout/LinedList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CC023B24-2EB7-4ED0-A1F1-5B0DF77257F8}">
      <dgm:prSet phldrT="[Texto]" custT="1"/>
      <dgm:spPr/>
      <dgm:t>
        <a:bodyPr anchor="ctr"/>
        <a:lstStyle/>
        <a:p>
          <a:pPr algn="ctr">
            <a:lnSpc>
              <a:spcPct val="150000"/>
            </a:lnSpc>
          </a:pPr>
          <a:r>
            <a:rPr lang="es-ES" sz="2800" b="1" dirty="0">
              <a:solidFill>
                <a:srgbClr val="C00000"/>
              </a:solidFill>
            </a:rPr>
            <a:t>METAS</a:t>
          </a:r>
        </a:p>
      </dgm:t>
    </dgm:pt>
    <dgm:pt modelId="{B327067A-D924-4546-9E4F-C0817B9EE6A0}" type="parTrans" cxnId="{3FC30B9A-28CE-48B7-8E88-EB8077566667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2AE98868-9F68-4930-BCE1-B307FA687908}" type="sibTrans" cxnId="{3FC30B9A-28CE-48B7-8E88-EB8077566667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86ABE9C3-0962-4A68-BD29-BC9544F537EE}">
      <dgm:prSet phldrT="[Texto]" custT="1"/>
      <dgm:spPr/>
      <dgm:t>
        <a:bodyPr anchor="ctr"/>
        <a:lstStyle/>
        <a:p>
          <a:pPr algn="just">
            <a:lnSpc>
              <a:spcPct val="150000"/>
            </a:lnSpc>
          </a:pPr>
          <a:r>
            <a:rPr lang="es-ES" sz="1800" b="0" i="0" u="none" dirty="0"/>
            <a:t>Desarrollar 15 acciones de mercadeo de ciudad para la promoción Y proyección internacional de la ciudad.</a:t>
          </a:r>
          <a:endParaRPr lang="es-ES" sz="1800" b="1" dirty="0">
            <a:solidFill>
              <a:srgbClr val="C00000"/>
            </a:solidFill>
          </a:endParaRPr>
        </a:p>
      </dgm:t>
    </dgm:pt>
    <dgm:pt modelId="{05920F74-6820-46E6-8056-221FF5D94BF0}" type="parTrans" cxnId="{44E03D88-7571-4151-AD04-5F1CB7F1F796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647C30DE-C1AE-4F8F-80A5-CB8DC30251CF}" type="sibTrans" cxnId="{44E03D88-7571-4151-AD04-5F1CB7F1F796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3B3C6221-B981-4973-AA90-1113D421DFFD}">
      <dgm:prSet custT="1"/>
      <dgm:spPr/>
      <dgm:t>
        <a:bodyPr anchor="ctr"/>
        <a:lstStyle/>
        <a:p>
          <a:pPr algn="just">
            <a:lnSpc>
              <a:spcPct val="150000"/>
            </a:lnSpc>
          </a:pPr>
          <a:r>
            <a:rPr lang="es-ES" sz="1800" b="0" i="0" u="none" dirty="0"/>
            <a:t>Desarrollar 18 acciones de articulación para la promoción, proyección Y cooperación internacional de la ciudad</a:t>
          </a:r>
          <a:endParaRPr lang="es-ES" sz="1800" dirty="0"/>
        </a:p>
      </dgm:t>
    </dgm:pt>
    <dgm:pt modelId="{25BE58DC-87CD-4330-A946-CAA41321BC16}" type="parTrans" cxnId="{B0105E46-3F29-4671-9495-AD0744394F1F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4B1C7F3A-2EBB-46C9-8241-3F0BD36C3B25}" type="sibTrans" cxnId="{B0105E46-3F29-4671-9495-AD0744394F1F}">
      <dgm:prSet/>
      <dgm:spPr/>
      <dgm:t>
        <a:bodyPr/>
        <a:lstStyle/>
        <a:p>
          <a:pPr algn="just">
            <a:lnSpc>
              <a:spcPct val="150000"/>
            </a:lnSpc>
          </a:pPr>
          <a:endParaRPr lang="es-ES" sz="1800"/>
        </a:p>
      </dgm:t>
    </dgm:pt>
    <dgm:pt modelId="{227259C7-6598-4742-9445-A2E04C8B2F20}" type="pres">
      <dgm:prSet presAssocID="{8E550711-684E-4ECD-8FB9-02C157BA67F5}" presName="vert0" presStyleCnt="0">
        <dgm:presLayoutVars>
          <dgm:dir/>
          <dgm:animOne val="branch"/>
          <dgm:animLvl val="lvl"/>
        </dgm:presLayoutVars>
      </dgm:prSet>
      <dgm:spPr/>
    </dgm:pt>
    <dgm:pt modelId="{DCE80371-9517-4BBA-BE66-9B39D0DD8C4C}" type="pres">
      <dgm:prSet presAssocID="{CC023B24-2EB7-4ED0-A1F1-5B0DF77257F8}" presName="thickLine" presStyleLbl="alignNode1" presStyleIdx="0" presStyleCnt="3"/>
      <dgm:spPr/>
    </dgm:pt>
    <dgm:pt modelId="{40D28BA6-39CC-4439-A6CE-E4C4C7A17714}" type="pres">
      <dgm:prSet presAssocID="{CC023B24-2EB7-4ED0-A1F1-5B0DF77257F8}" presName="horz1" presStyleCnt="0"/>
      <dgm:spPr/>
    </dgm:pt>
    <dgm:pt modelId="{D1E1AEFA-980D-4629-AEF9-7A15C1EA71F4}" type="pres">
      <dgm:prSet presAssocID="{CC023B24-2EB7-4ED0-A1F1-5B0DF77257F8}" presName="tx1" presStyleLbl="revTx" presStyleIdx="0" presStyleCnt="3" custScaleY="86649"/>
      <dgm:spPr/>
    </dgm:pt>
    <dgm:pt modelId="{05C57B27-4DBE-40B3-BE6D-F7EDA4869B12}" type="pres">
      <dgm:prSet presAssocID="{CC023B24-2EB7-4ED0-A1F1-5B0DF77257F8}" presName="vert1" presStyleCnt="0"/>
      <dgm:spPr/>
    </dgm:pt>
    <dgm:pt modelId="{A0109254-C8B0-4429-B347-4A0F11C84668}" type="pres">
      <dgm:prSet presAssocID="{86ABE9C3-0962-4A68-BD29-BC9544F537EE}" presName="thickLine" presStyleLbl="alignNode1" presStyleIdx="1" presStyleCnt="3"/>
      <dgm:spPr/>
    </dgm:pt>
    <dgm:pt modelId="{DD29F469-BBD6-4060-BE90-70A13958026B}" type="pres">
      <dgm:prSet presAssocID="{86ABE9C3-0962-4A68-BD29-BC9544F537EE}" presName="horz1" presStyleCnt="0"/>
      <dgm:spPr/>
    </dgm:pt>
    <dgm:pt modelId="{3C2F276D-C7AF-4BDC-A8AF-2C49D5396FE7}" type="pres">
      <dgm:prSet presAssocID="{86ABE9C3-0962-4A68-BD29-BC9544F537EE}" presName="tx1" presStyleLbl="revTx" presStyleIdx="1" presStyleCnt="3"/>
      <dgm:spPr/>
    </dgm:pt>
    <dgm:pt modelId="{F69783CE-D044-413B-89F9-DE552915F488}" type="pres">
      <dgm:prSet presAssocID="{86ABE9C3-0962-4A68-BD29-BC9544F537EE}" presName="vert1" presStyleCnt="0"/>
      <dgm:spPr/>
    </dgm:pt>
    <dgm:pt modelId="{3E9780AF-A756-40CC-B962-83DB4AAB202F}" type="pres">
      <dgm:prSet presAssocID="{3B3C6221-B981-4973-AA90-1113D421DFFD}" presName="thickLine" presStyleLbl="alignNode1" presStyleIdx="2" presStyleCnt="3"/>
      <dgm:spPr/>
    </dgm:pt>
    <dgm:pt modelId="{A150E541-3CD3-4F9F-A47A-F6C52983E5DD}" type="pres">
      <dgm:prSet presAssocID="{3B3C6221-B981-4973-AA90-1113D421DFFD}" presName="horz1" presStyleCnt="0"/>
      <dgm:spPr/>
    </dgm:pt>
    <dgm:pt modelId="{37589289-57BB-4C1F-9971-EB6FDF8F3380}" type="pres">
      <dgm:prSet presAssocID="{3B3C6221-B981-4973-AA90-1113D421DFFD}" presName="tx1" presStyleLbl="revTx" presStyleIdx="2" presStyleCnt="3"/>
      <dgm:spPr/>
    </dgm:pt>
    <dgm:pt modelId="{1ACB972A-A63A-43E7-B42D-4BBABCEA7574}" type="pres">
      <dgm:prSet presAssocID="{3B3C6221-B981-4973-AA90-1113D421DFFD}" presName="vert1" presStyleCnt="0"/>
      <dgm:spPr/>
    </dgm:pt>
  </dgm:ptLst>
  <dgm:cxnLst>
    <dgm:cxn modelId="{86EDD129-D808-4143-BB92-9FF2C558C6B2}" type="presOf" srcId="{8E550711-684E-4ECD-8FB9-02C157BA67F5}" destId="{227259C7-6598-4742-9445-A2E04C8B2F20}" srcOrd="0" destOrd="0" presId="urn:microsoft.com/office/officeart/2008/layout/LinedList"/>
    <dgm:cxn modelId="{B0105E46-3F29-4671-9495-AD0744394F1F}" srcId="{8E550711-684E-4ECD-8FB9-02C157BA67F5}" destId="{3B3C6221-B981-4973-AA90-1113D421DFFD}" srcOrd="2" destOrd="0" parTransId="{25BE58DC-87CD-4330-A946-CAA41321BC16}" sibTransId="{4B1C7F3A-2EBB-46C9-8241-3F0BD36C3B25}"/>
    <dgm:cxn modelId="{ABF22367-CC67-4D6E-A323-223C0622FBEE}" type="presOf" srcId="{3B3C6221-B981-4973-AA90-1113D421DFFD}" destId="{37589289-57BB-4C1F-9971-EB6FDF8F3380}" srcOrd="0" destOrd="0" presId="urn:microsoft.com/office/officeart/2008/layout/LinedList"/>
    <dgm:cxn modelId="{44E03D88-7571-4151-AD04-5F1CB7F1F796}" srcId="{8E550711-684E-4ECD-8FB9-02C157BA67F5}" destId="{86ABE9C3-0962-4A68-BD29-BC9544F537EE}" srcOrd="1" destOrd="0" parTransId="{05920F74-6820-46E6-8056-221FF5D94BF0}" sibTransId="{647C30DE-C1AE-4F8F-80A5-CB8DC30251CF}"/>
    <dgm:cxn modelId="{3FC30B9A-28CE-48B7-8E88-EB8077566667}" srcId="{8E550711-684E-4ECD-8FB9-02C157BA67F5}" destId="{CC023B24-2EB7-4ED0-A1F1-5B0DF77257F8}" srcOrd="0" destOrd="0" parTransId="{B327067A-D924-4546-9E4F-C0817B9EE6A0}" sibTransId="{2AE98868-9F68-4930-BCE1-B307FA687908}"/>
    <dgm:cxn modelId="{EAB935EC-52C3-435D-A284-C1C09B9FC5FA}" type="presOf" srcId="{CC023B24-2EB7-4ED0-A1F1-5B0DF77257F8}" destId="{D1E1AEFA-980D-4629-AEF9-7A15C1EA71F4}" srcOrd="0" destOrd="0" presId="urn:microsoft.com/office/officeart/2008/layout/LinedList"/>
    <dgm:cxn modelId="{0820CBFE-5EF9-4E1A-84D1-E160632DD7F8}" type="presOf" srcId="{86ABE9C3-0962-4A68-BD29-BC9544F537EE}" destId="{3C2F276D-C7AF-4BDC-A8AF-2C49D5396FE7}" srcOrd="0" destOrd="0" presId="urn:microsoft.com/office/officeart/2008/layout/LinedList"/>
    <dgm:cxn modelId="{7A409725-DAA5-41C3-BFC7-8E909F74A6D8}" type="presParOf" srcId="{227259C7-6598-4742-9445-A2E04C8B2F20}" destId="{DCE80371-9517-4BBA-BE66-9B39D0DD8C4C}" srcOrd="0" destOrd="0" presId="urn:microsoft.com/office/officeart/2008/layout/LinedList"/>
    <dgm:cxn modelId="{C37E3AAC-7C98-4B65-80E3-3468C89D605A}" type="presParOf" srcId="{227259C7-6598-4742-9445-A2E04C8B2F20}" destId="{40D28BA6-39CC-4439-A6CE-E4C4C7A17714}" srcOrd="1" destOrd="0" presId="urn:microsoft.com/office/officeart/2008/layout/LinedList"/>
    <dgm:cxn modelId="{30517DAC-2150-4CD2-9288-5DC3549462C5}" type="presParOf" srcId="{40D28BA6-39CC-4439-A6CE-E4C4C7A17714}" destId="{D1E1AEFA-980D-4629-AEF9-7A15C1EA71F4}" srcOrd="0" destOrd="0" presId="urn:microsoft.com/office/officeart/2008/layout/LinedList"/>
    <dgm:cxn modelId="{50E33088-3849-4199-8695-7075AE707E7A}" type="presParOf" srcId="{40D28BA6-39CC-4439-A6CE-E4C4C7A17714}" destId="{05C57B27-4DBE-40B3-BE6D-F7EDA4869B12}" srcOrd="1" destOrd="0" presId="urn:microsoft.com/office/officeart/2008/layout/LinedList"/>
    <dgm:cxn modelId="{E3A5B8E9-4623-44F5-AF17-86EF67D3FE36}" type="presParOf" srcId="{227259C7-6598-4742-9445-A2E04C8B2F20}" destId="{A0109254-C8B0-4429-B347-4A0F11C84668}" srcOrd="2" destOrd="0" presId="urn:microsoft.com/office/officeart/2008/layout/LinedList"/>
    <dgm:cxn modelId="{F4265C25-491D-4F64-BC96-724827D100AA}" type="presParOf" srcId="{227259C7-6598-4742-9445-A2E04C8B2F20}" destId="{DD29F469-BBD6-4060-BE90-70A13958026B}" srcOrd="3" destOrd="0" presId="urn:microsoft.com/office/officeart/2008/layout/LinedList"/>
    <dgm:cxn modelId="{14DB3E9F-A4A9-4AFF-ABFA-0F969C663ABA}" type="presParOf" srcId="{DD29F469-BBD6-4060-BE90-70A13958026B}" destId="{3C2F276D-C7AF-4BDC-A8AF-2C49D5396FE7}" srcOrd="0" destOrd="0" presId="urn:microsoft.com/office/officeart/2008/layout/LinedList"/>
    <dgm:cxn modelId="{A67BBD4D-20ED-4C3C-B3FE-F1F9557C328E}" type="presParOf" srcId="{DD29F469-BBD6-4060-BE90-70A13958026B}" destId="{F69783CE-D044-413B-89F9-DE552915F488}" srcOrd="1" destOrd="0" presId="urn:microsoft.com/office/officeart/2008/layout/LinedList"/>
    <dgm:cxn modelId="{FC7BD2F1-77E5-4152-9719-A925776222CE}" type="presParOf" srcId="{227259C7-6598-4742-9445-A2E04C8B2F20}" destId="{3E9780AF-A756-40CC-B962-83DB4AAB202F}" srcOrd="4" destOrd="0" presId="urn:microsoft.com/office/officeart/2008/layout/LinedList"/>
    <dgm:cxn modelId="{5B48FECC-85FA-4DFF-BC05-B8168A14168A}" type="presParOf" srcId="{227259C7-6598-4742-9445-A2E04C8B2F20}" destId="{A150E541-3CD3-4F9F-A47A-F6C52983E5DD}" srcOrd="5" destOrd="0" presId="urn:microsoft.com/office/officeart/2008/layout/LinedList"/>
    <dgm:cxn modelId="{2EBD6FE3-B2FE-46EB-82B1-1B8B6BDC1594}" type="presParOf" srcId="{A150E541-3CD3-4F9F-A47A-F6C52983E5DD}" destId="{37589289-57BB-4C1F-9971-EB6FDF8F3380}" srcOrd="0" destOrd="0" presId="urn:microsoft.com/office/officeart/2008/layout/LinedList"/>
    <dgm:cxn modelId="{260F3BF6-E3A9-4F60-9E4B-27BC2B65B4D7}" type="presParOf" srcId="{A150E541-3CD3-4F9F-A47A-F6C52983E5DD}" destId="{1ACB972A-A63A-43E7-B42D-4BBABCEA757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08C6A-90A1-4791-962F-F848911AF351}">
      <dsp:nvSpPr>
        <dsp:cNvPr id="0" name=""/>
        <dsp:cNvSpPr/>
      </dsp:nvSpPr>
      <dsp:spPr>
        <a:xfrm>
          <a:off x="1441907" y="315882"/>
          <a:ext cx="4082176" cy="4082176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0" kern="1200" dirty="0">
              <a:latin typeface="Arial"/>
              <a:cs typeface="Arial"/>
            </a:rPr>
            <a:t>Proyectos de Inversión 36</a:t>
          </a:r>
          <a:endParaRPr lang="es-ES" sz="2100" b="1" kern="1200" dirty="0">
            <a:latin typeface="Arial"/>
            <a:cs typeface="Arial"/>
          </a:endParaRPr>
        </a:p>
      </dsp:txBody>
      <dsp:txXfrm>
        <a:off x="3593311" y="1180915"/>
        <a:ext cx="1457920" cy="1214933"/>
      </dsp:txXfrm>
    </dsp:sp>
    <dsp:sp modelId="{983F1959-52DA-4C14-9B04-5CC4EB0CEA4A}">
      <dsp:nvSpPr>
        <dsp:cNvPr id="0" name=""/>
        <dsp:cNvSpPr/>
      </dsp:nvSpPr>
      <dsp:spPr>
        <a:xfrm>
          <a:off x="1357834" y="461674"/>
          <a:ext cx="4082176" cy="4082176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0" kern="1200" dirty="0">
              <a:latin typeface="Arial"/>
              <a:cs typeface="Arial"/>
            </a:rPr>
            <a:t>PAAC </a:t>
          </a:r>
        </a:p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0" kern="1200" dirty="0">
              <a:latin typeface="Arial"/>
              <a:cs typeface="Arial"/>
            </a:rPr>
            <a:t>**6</a:t>
          </a:r>
          <a:endParaRPr lang="es-ES" sz="2100" b="1" kern="1200" dirty="0">
            <a:latin typeface="Arial"/>
            <a:cs typeface="Arial"/>
          </a:endParaRPr>
        </a:p>
      </dsp:txBody>
      <dsp:txXfrm>
        <a:off x="2329781" y="3110229"/>
        <a:ext cx="2186880" cy="1069141"/>
      </dsp:txXfrm>
    </dsp:sp>
    <dsp:sp modelId="{6A84E9F9-512C-44ED-932B-3C5201BE236B}">
      <dsp:nvSpPr>
        <dsp:cNvPr id="0" name=""/>
        <dsp:cNvSpPr/>
      </dsp:nvSpPr>
      <dsp:spPr>
        <a:xfrm>
          <a:off x="1273760" y="312657"/>
          <a:ext cx="4082176" cy="4082176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0" kern="1200" dirty="0">
              <a:latin typeface="Arial"/>
              <a:cs typeface="Arial"/>
            </a:rPr>
            <a:t>Indicadores de Gestión 42</a:t>
          </a:r>
          <a:endParaRPr lang="es-CO" sz="2100" b="1" kern="1200" dirty="0">
            <a:latin typeface="Arial"/>
            <a:cs typeface="Arial"/>
          </a:endParaRPr>
        </a:p>
      </dsp:txBody>
      <dsp:txXfrm>
        <a:off x="1746612" y="1177690"/>
        <a:ext cx="1457920" cy="1214933"/>
      </dsp:txXfrm>
    </dsp:sp>
    <dsp:sp modelId="{E62CD875-7BD0-4F3B-AA30-C7672FB0C9D4}">
      <dsp:nvSpPr>
        <dsp:cNvPr id="0" name=""/>
        <dsp:cNvSpPr/>
      </dsp:nvSpPr>
      <dsp:spPr>
        <a:xfrm>
          <a:off x="1189538" y="63176"/>
          <a:ext cx="4587588" cy="458758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CB2E0-D71D-40B9-9B12-246FF1B5F2FE}">
      <dsp:nvSpPr>
        <dsp:cNvPr id="0" name=""/>
        <dsp:cNvSpPr/>
      </dsp:nvSpPr>
      <dsp:spPr>
        <a:xfrm>
          <a:off x="1105128" y="208710"/>
          <a:ext cx="4587588" cy="458758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CC310-227C-47AE-B624-98D2E18D0CFC}">
      <dsp:nvSpPr>
        <dsp:cNvPr id="0" name=""/>
        <dsp:cNvSpPr/>
      </dsp:nvSpPr>
      <dsp:spPr>
        <a:xfrm>
          <a:off x="1020717" y="59951"/>
          <a:ext cx="4587588" cy="458758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80371-9517-4BBA-BE66-9B39D0DD8C4C}">
      <dsp:nvSpPr>
        <dsp:cNvPr id="0" name=""/>
        <dsp:cNvSpPr/>
      </dsp:nvSpPr>
      <dsp:spPr>
        <a:xfrm>
          <a:off x="0" y="272"/>
          <a:ext cx="58369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1AEFA-980D-4629-AEF9-7A15C1EA71F4}">
      <dsp:nvSpPr>
        <dsp:cNvPr id="0" name=""/>
        <dsp:cNvSpPr/>
      </dsp:nvSpPr>
      <dsp:spPr>
        <a:xfrm>
          <a:off x="0" y="272"/>
          <a:ext cx="5836953" cy="1006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rgbClr val="C00000"/>
              </a:solidFill>
            </a:rPr>
            <a:t>METAS</a:t>
          </a:r>
        </a:p>
      </dsp:txBody>
      <dsp:txXfrm>
        <a:off x="0" y="272"/>
        <a:ext cx="5836953" cy="1006885"/>
      </dsp:txXfrm>
    </dsp:sp>
    <dsp:sp modelId="{1054A87B-917B-425C-AD9D-0E0CDCC6DC0E}">
      <dsp:nvSpPr>
        <dsp:cNvPr id="0" name=""/>
        <dsp:cNvSpPr/>
      </dsp:nvSpPr>
      <dsp:spPr>
        <a:xfrm>
          <a:off x="0" y="1007157"/>
          <a:ext cx="58369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4E83F-D4B9-4E63-B1D2-C2267430481C}">
      <dsp:nvSpPr>
        <dsp:cNvPr id="0" name=""/>
        <dsp:cNvSpPr/>
      </dsp:nvSpPr>
      <dsp:spPr>
        <a:xfrm>
          <a:off x="0" y="1007157"/>
          <a:ext cx="5836953" cy="1149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u="none" kern="1200" dirty="0"/>
            <a:t>Diseñar e implementar una estrategia para el fortalecimiento de la apropiación de las TIC</a:t>
          </a:r>
          <a:endParaRPr lang="es-ES" sz="1800" b="1" kern="1200" dirty="0">
            <a:solidFill>
              <a:srgbClr val="C00000"/>
            </a:solidFill>
          </a:endParaRPr>
        </a:p>
      </dsp:txBody>
      <dsp:txXfrm>
        <a:off x="0" y="1007157"/>
        <a:ext cx="5836953" cy="1149504"/>
      </dsp:txXfrm>
    </dsp:sp>
    <dsp:sp modelId="{2AE2E777-2DA2-4FA5-AC22-2876DD14515C}">
      <dsp:nvSpPr>
        <dsp:cNvPr id="0" name=""/>
        <dsp:cNvSpPr/>
      </dsp:nvSpPr>
      <dsp:spPr>
        <a:xfrm>
          <a:off x="0" y="2156662"/>
          <a:ext cx="58369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6F423-49CD-47B8-965C-8FBB7868E554}">
      <dsp:nvSpPr>
        <dsp:cNvPr id="0" name=""/>
        <dsp:cNvSpPr/>
      </dsp:nvSpPr>
      <dsp:spPr>
        <a:xfrm>
          <a:off x="0" y="2156662"/>
          <a:ext cx="5836953" cy="1149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u="none" kern="1200" dirty="0"/>
            <a:t>Implementar 100 porciento de la estrategia de promoción Y desarrollo de servicios tic.</a:t>
          </a:r>
          <a:endParaRPr lang="es-ES" sz="1800" kern="1200" dirty="0"/>
        </a:p>
      </dsp:txBody>
      <dsp:txXfrm>
        <a:off x="0" y="2156662"/>
        <a:ext cx="5836953" cy="114950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80371-9517-4BBA-BE66-9B39D0DD8C4C}">
      <dsp:nvSpPr>
        <dsp:cNvPr id="0" name=""/>
        <dsp:cNvSpPr/>
      </dsp:nvSpPr>
      <dsp:spPr>
        <a:xfrm>
          <a:off x="0" y="1377"/>
          <a:ext cx="63051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1AEFA-980D-4629-AEF9-7A15C1EA71F4}">
      <dsp:nvSpPr>
        <dsp:cNvPr id="0" name=""/>
        <dsp:cNvSpPr/>
      </dsp:nvSpPr>
      <dsp:spPr>
        <a:xfrm>
          <a:off x="0" y="1377"/>
          <a:ext cx="6299026" cy="934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rgbClr val="C00000"/>
              </a:solidFill>
            </a:rPr>
            <a:t>METAS</a:t>
          </a:r>
        </a:p>
      </dsp:txBody>
      <dsp:txXfrm>
        <a:off x="0" y="1377"/>
        <a:ext cx="6299026" cy="934961"/>
      </dsp:txXfrm>
    </dsp:sp>
    <dsp:sp modelId="{989B15C7-5264-4461-AC52-4ACC0690FECA}">
      <dsp:nvSpPr>
        <dsp:cNvPr id="0" name=""/>
        <dsp:cNvSpPr/>
      </dsp:nvSpPr>
      <dsp:spPr>
        <a:xfrm>
          <a:off x="0" y="936339"/>
          <a:ext cx="63051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ABA46-5472-4FB3-B348-ECE6758EE815}">
      <dsp:nvSpPr>
        <dsp:cNvPr id="0" name=""/>
        <dsp:cNvSpPr/>
      </dsp:nvSpPr>
      <dsp:spPr>
        <a:xfrm>
          <a:off x="0" y="936339"/>
          <a:ext cx="6299026" cy="1540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u="none" kern="1200" dirty="0"/>
            <a:t>Realizar 61 informes de evaluaciones de percepción ciudadana respecto A problemas de ciudad, políticas publicas, programas, acciones y decisiones de la administración distrital.</a:t>
          </a:r>
          <a:endParaRPr lang="es-ES" sz="1800" kern="1200" dirty="0"/>
        </a:p>
      </dsp:txBody>
      <dsp:txXfrm>
        <a:off x="0" y="936339"/>
        <a:ext cx="6299026" cy="1540727"/>
      </dsp:txXfrm>
    </dsp:sp>
    <dsp:sp modelId="{7DF2CA82-CF03-4374-9480-08B7BD7ADFB7}">
      <dsp:nvSpPr>
        <dsp:cNvPr id="0" name=""/>
        <dsp:cNvSpPr/>
      </dsp:nvSpPr>
      <dsp:spPr>
        <a:xfrm>
          <a:off x="0" y="2477066"/>
          <a:ext cx="63051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F6850-ACD8-4034-850A-E3F3F80330EF}">
      <dsp:nvSpPr>
        <dsp:cNvPr id="0" name=""/>
        <dsp:cNvSpPr/>
      </dsp:nvSpPr>
      <dsp:spPr>
        <a:xfrm>
          <a:off x="0" y="2477066"/>
          <a:ext cx="6305184" cy="65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u="none" kern="1200" dirty="0"/>
            <a:t>Realizar 67 campañas y acciones de comunicación publica.</a:t>
          </a:r>
          <a:endParaRPr lang="es-ES" sz="1800" kern="1200" dirty="0"/>
        </a:p>
      </dsp:txBody>
      <dsp:txXfrm>
        <a:off x="0" y="2477066"/>
        <a:ext cx="6305184" cy="6519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80371-9517-4BBA-BE66-9B39D0DD8C4C}">
      <dsp:nvSpPr>
        <dsp:cNvPr id="0" name=""/>
        <dsp:cNvSpPr/>
      </dsp:nvSpPr>
      <dsp:spPr>
        <a:xfrm>
          <a:off x="0" y="1326"/>
          <a:ext cx="626715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1AEFA-980D-4629-AEF9-7A15C1EA71F4}">
      <dsp:nvSpPr>
        <dsp:cNvPr id="0" name=""/>
        <dsp:cNvSpPr/>
      </dsp:nvSpPr>
      <dsp:spPr>
        <a:xfrm>
          <a:off x="0" y="1326"/>
          <a:ext cx="6261038" cy="855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C00000"/>
              </a:solidFill>
            </a:rPr>
            <a:t>METAS</a:t>
          </a:r>
        </a:p>
      </dsp:txBody>
      <dsp:txXfrm>
        <a:off x="0" y="1326"/>
        <a:ext cx="6261038" cy="855091"/>
      </dsp:txXfrm>
    </dsp:sp>
    <dsp:sp modelId="{1054A87B-917B-425C-AD9D-0E0CDCC6DC0E}">
      <dsp:nvSpPr>
        <dsp:cNvPr id="0" name=""/>
        <dsp:cNvSpPr/>
      </dsp:nvSpPr>
      <dsp:spPr>
        <a:xfrm>
          <a:off x="0" y="856417"/>
          <a:ext cx="626715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4E83F-D4B9-4E63-B1D2-C2267430481C}">
      <dsp:nvSpPr>
        <dsp:cNvPr id="0" name=""/>
        <dsp:cNvSpPr/>
      </dsp:nvSpPr>
      <dsp:spPr>
        <a:xfrm>
          <a:off x="0" y="856417"/>
          <a:ext cx="6261038" cy="913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u="none" kern="1200" dirty="0">
              <a:solidFill>
                <a:srgbClr val="FF0000"/>
              </a:solidFill>
            </a:rPr>
            <a:t>Elaborar 4 evaluaciones de la formulación e implementación del modelo de prestación de servicios y seguimiento para la atención a la ciudadanía</a:t>
          </a:r>
          <a:endParaRPr lang="es-ES" sz="1600" b="1" kern="1200" dirty="0">
            <a:solidFill>
              <a:srgbClr val="FF0000"/>
            </a:solidFill>
          </a:endParaRPr>
        </a:p>
      </dsp:txBody>
      <dsp:txXfrm>
        <a:off x="0" y="856417"/>
        <a:ext cx="6261038" cy="913651"/>
      </dsp:txXfrm>
    </dsp:sp>
    <dsp:sp modelId="{2EADD9D6-4601-4D74-B99F-979CFF7CBC78}">
      <dsp:nvSpPr>
        <dsp:cNvPr id="0" name=""/>
        <dsp:cNvSpPr/>
      </dsp:nvSpPr>
      <dsp:spPr>
        <a:xfrm>
          <a:off x="0" y="1770069"/>
          <a:ext cx="626715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10839-C4CD-4396-9D51-54832C92FA46}">
      <dsp:nvSpPr>
        <dsp:cNvPr id="0" name=""/>
        <dsp:cNvSpPr/>
      </dsp:nvSpPr>
      <dsp:spPr>
        <a:xfrm>
          <a:off x="0" y="1770069"/>
          <a:ext cx="6267159" cy="692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u="none" kern="1200" dirty="0"/>
            <a:t>Elaborar 4 propuestas de simplificación, racionalización y virtualización de trámites</a:t>
          </a:r>
          <a:endParaRPr lang="es-ES" sz="1600" kern="1200" dirty="0"/>
        </a:p>
      </dsp:txBody>
      <dsp:txXfrm>
        <a:off x="0" y="1770069"/>
        <a:ext cx="6267159" cy="692956"/>
      </dsp:txXfrm>
    </dsp:sp>
    <dsp:sp modelId="{FF665BAE-62C8-4A9E-A2E5-F99AC5524A22}">
      <dsp:nvSpPr>
        <dsp:cNvPr id="0" name=""/>
        <dsp:cNvSpPr/>
      </dsp:nvSpPr>
      <dsp:spPr>
        <a:xfrm>
          <a:off x="0" y="2463025"/>
          <a:ext cx="626715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AFBB9-E55B-41FC-A0DB-CC4FA258B0C8}">
      <dsp:nvSpPr>
        <dsp:cNvPr id="0" name=""/>
        <dsp:cNvSpPr/>
      </dsp:nvSpPr>
      <dsp:spPr>
        <a:xfrm>
          <a:off x="0" y="2463025"/>
          <a:ext cx="6267159" cy="611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u="none" kern="1200" dirty="0"/>
            <a:t>Mantener en 3 el numero de días promedio en el direccionamiento de las peticiones ciudadanas</a:t>
          </a:r>
          <a:endParaRPr lang="es-ES" sz="1600" kern="1200" dirty="0"/>
        </a:p>
      </dsp:txBody>
      <dsp:txXfrm>
        <a:off x="0" y="2463025"/>
        <a:ext cx="6267159" cy="611992"/>
      </dsp:txXfrm>
    </dsp:sp>
    <dsp:sp modelId="{A72B3F05-2214-4921-83A8-EA5D87C7EA19}">
      <dsp:nvSpPr>
        <dsp:cNvPr id="0" name=""/>
        <dsp:cNvSpPr/>
      </dsp:nvSpPr>
      <dsp:spPr>
        <a:xfrm>
          <a:off x="0" y="3075018"/>
          <a:ext cx="626715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1E017-46D6-4FE7-9E13-A819D99E2B7C}">
      <dsp:nvSpPr>
        <dsp:cNvPr id="0" name=""/>
        <dsp:cNvSpPr/>
      </dsp:nvSpPr>
      <dsp:spPr>
        <a:xfrm>
          <a:off x="0" y="3075018"/>
          <a:ext cx="6267159" cy="526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u="none" kern="1200" dirty="0">
              <a:solidFill>
                <a:schemeClr val="accent6">
                  <a:lumMod val="50000"/>
                </a:schemeClr>
              </a:solidFill>
            </a:rPr>
            <a:t>Prestar 152’900.000 servicios y trámites en la red CADE.</a:t>
          </a:r>
          <a:endParaRPr lang="es-ES" sz="16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3075018"/>
        <a:ext cx="6267159" cy="526416"/>
      </dsp:txXfrm>
    </dsp:sp>
    <dsp:sp modelId="{F7132219-3B5F-4C04-AF5F-2C699E5A6A3F}">
      <dsp:nvSpPr>
        <dsp:cNvPr id="0" name=""/>
        <dsp:cNvSpPr/>
      </dsp:nvSpPr>
      <dsp:spPr>
        <a:xfrm>
          <a:off x="0" y="3601434"/>
          <a:ext cx="626715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958A9-2B62-4A5F-AD81-B28DC36DD5BB}">
      <dsp:nvSpPr>
        <dsp:cNvPr id="0" name=""/>
        <dsp:cNvSpPr/>
      </dsp:nvSpPr>
      <dsp:spPr>
        <a:xfrm>
          <a:off x="0" y="3601434"/>
          <a:ext cx="6267159" cy="83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u="none" kern="1200" dirty="0"/>
            <a:t>Virtual izar el 15% de los trámites de mayor impacto de las entidades distritales</a:t>
          </a:r>
          <a:endParaRPr lang="es-ES" sz="1600" kern="1200" dirty="0"/>
        </a:p>
      </dsp:txBody>
      <dsp:txXfrm>
        <a:off x="0" y="3601434"/>
        <a:ext cx="6267159" cy="8340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80371-9517-4BBA-BE66-9B39D0DD8C4C}">
      <dsp:nvSpPr>
        <dsp:cNvPr id="0" name=""/>
        <dsp:cNvSpPr/>
      </dsp:nvSpPr>
      <dsp:spPr>
        <a:xfrm>
          <a:off x="0" y="1810"/>
          <a:ext cx="623085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1AEFA-980D-4629-AEF9-7A15C1EA71F4}">
      <dsp:nvSpPr>
        <dsp:cNvPr id="0" name=""/>
        <dsp:cNvSpPr/>
      </dsp:nvSpPr>
      <dsp:spPr>
        <a:xfrm>
          <a:off x="0" y="1810"/>
          <a:ext cx="6230851" cy="1068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rgbClr val="C00000"/>
              </a:solidFill>
            </a:rPr>
            <a:t>METAS</a:t>
          </a:r>
        </a:p>
      </dsp:txBody>
      <dsp:txXfrm>
        <a:off x="0" y="1810"/>
        <a:ext cx="6230851" cy="1068199"/>
      </dsp:txXfrm>
    </dsp:sp>
    <dsp:sp modelId="{1054A87B-917B-425C-AD9D-0E0CDCC6DC0E}">
      <dsp:nvSpPr>
        <dsp:cNvPr id="0" name=""/>
        <dsp:cNvSpPr/>
      </dsp:nvSpPr>
      <dsp:spPr>
        <a:xfrm>
          <a:off x="0" y="1070009"/>
          <a:ext cx="623085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4E83F-D4B9-4E63-B1D2-C2267430481C}">
      <dsp:nvSpPr>
        <dsp:cNvPr id="0" name=""/>
        <dsp:cNvSpPr/>
      </dsp:nvSpPr>
      <dsp:spPr>
        <a:xfrm>
          <a:off x="0" y="1070009"/>
          <a:ext cx="6230851" cy="1219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u="none" kern="1200" dirty="0">
              <a:solidFill>
                <a:srgbClr val="FF0000"/>
              </a:solidFill>
            </a:rPr>
            <a:t>*Supervisar el 100 porciento de las actividades de la etapa de pre-construcción</a:t>
          </a:r>
          <a:endParaRPr lang="es-ES" sz="1800" b="1" kern="1200" dirty="0">
            <a:solidFill>
              <a:srgbClr val="FF0000"/>
            </a:solidFill>
          </a:endParaRPr>
        </a:p>
      </dsp:txBody>
      <dsp:txXfrm>
        <a:off x="0" y="1070009"/>
        <a:ext cx="6230851" cy="12195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80371-9517-4BBA-BE66-9B39D0DD8C4C}">
      <dsp:nvSpPr>
        <dsp:cNvPr id="0" name=""/>
        <dsp:cNvSpPr/>
      </dsp:nvSpPr>
      <dsp:spPr>
        <a:xfrm>
          <a:off x="0" y="1903"/>
          <a:ext cx="64018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1AEFA-980D-4629-AEF9-7A15C1EA71F4}">
      <dsp:nvSpPr>
        <dsp:cNvPr id="0" name=""/>
        <dsp:cNvSpPr/>
      </dsp:nvSpPr>
      <dsp:spPr>
        <a:xfrm>
          <a:off x="0" y="1903"/>
          <a:ext cx="6401885" cy="845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rgbClr val="C00000"/>
              </a:solidFill>
            </a:rPr>
            <a:t>INDICADOR</a:t>
          </a:r>
        </a:p>
      </dsp:txBody>
      <dsp:txXfrm>
        <a:off x="0" y="1903"/>
        <a:ext cx="6401885" cy="845451"/>
      </dsp:txXfrm>
    </dsp:sp>
    <dsp:sp modelId="{9469EE23-5DCF-42AF-9174-1E1428CBA6AD}">
      <dsp:nvSpPr>
        <dsp:cNvPr id="0" name=""/>
        <dsp:cNvSpPr/>
      </dsp:nvSpPr>
      <dsp:spPr>
        <a:xfrm>
          <a:off x="0" y="847355"/>
          <a:ext cx="64018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4702E-E08E-4CE4-86B2-A620768E69E1}">
      <dsp:nvSpPr>
        <dsp:cNvPr id="0" name=""/>
        <dsp:cNvSpPr/>
      </dsp:nvSpPr>
      <dsp:spPr>
        <a:xfrm>
          <a:off x="0" y="847355"/>
          <a:ext cx="6401885" cy="975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ID 21 - Grado de Satisfacción de la ciudadanía frente a los servicios prestados por el Archivo Distrital</a:t>
          </a:r>
        </a:p>
      </dsp:txBody>
      <dsp:txXfrm>
        <a:off x="0" y="847355"/>
        <a:ext cx="6401885" cy="975719"/>
      </dsp:txXfrm>
    </dsp:sp>
    <dsp:sp modelId="{6F1D1E03-3401-4390-B69B-4B59B9032440}">
      <dsp:nvSpPr>
        <dsp:cNvPr id="0" name=""/>
        <dsp:cNvSpPr/>
      </dsp:nvSpPr>
      <dsp:spPr>
        <a:xfrm>
          <a:off x="0" y="1823074"/>
          <a:ext cx="64018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3EB5F-F5E2-4FCC-A795-8996B005BF51}">
      <dsp:nvSpPr>
        <dsp:cNvPr id="0" name=""/>
        <dsp:cNvSpPr/>
      </dsp:nvSpPr>
      <dsp:spPr>
        <a:xfrm>
          <a:off x="0" y="1823074"/>
          <a:ext cx="6401885" cy="975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ID 22 - Grado de Satisfacción de las entidades distritales frente a los servicios prestados por la Dirección Distrital de Archivo</a:t>
          </a:r>
        </a:p>
      </dsp:txBody>
      <dsp:txXfrm>
        <a:off x="0" y="1823074"/>
        <a:ext cx="6401885" cy="975719"/>
      </dsp:txXfrm>
    </dsp:sp>
    <dsp:sp modelId="{FEFCD83F-FD6C-41B7-AB0C-A62DD06EDF95}">
      <dsp:nvSpPr>
        <dsp:cNvPr id="0" name=""/>
        <dsp:cNvSpPr/>
      </dsp:nvSpPr>
      <dsp:spPr>
        <a:xfrm>
          <a:off x="0" y="2798794"/>
          <a:ext cx="64018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51C2B-18A5-408F-BB0A-DE087B8D0F5D}">
      <dsp:nvSpPr>
        <dsp:cNvPr id="0" name=""/>
        <dsp:cNvSpPr/>
      </dsp:nvSpPr>
      <dsp:spPr>
        <a:xfrm>
          <a:off x="0" y="2798794"/>
          <a:ext cx="6401885" cy="975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u="none" kern="1200" dirty="0"/>
            <a:t>ID 101 - Plan de Trabajo del Sistema de Seguridad y Salud en el Trabajo ejecutado.</a:t>
          </a:r>
          <a:endParaRPr lang="es-ES" sz="1800" kern="1200" dirty="0"/>
        </a:p>
      </dsp:txBody>
      <dsp:txXfrm>
        <a:off x="0" y="2798794"/>
        <a:ext cx="6401885" cy="975719"/>
      </dsp:txXfrm>
    </dsp:sp>
    <dsp:sp modelId="{3640D81B-70CA-4F29-83C5-BC57C6FA3F95}">
      <dsp:nvSpPr>
        <dsp:cNvPr id="0" name=""/>
        <dsp:cNvSpPr/>
      </dsp:nvSpPr>
      <dsp:spPr>
        <a:xfrm>
          <a:off x="0" y="3774514"/>
          <a:ext cx="64018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27C63-873C-4715-88C4-0025F123A6EF}">
      <dsp:nvSpPr>
        <dsp:cNvPr id="0" name=""/>
        <dsp:cNvSpPr/>
      </dsp:nvSpPr>
      <dsp:spPr>
        <a:xfrm>
          <a:off x="0" y="3774514"/>
          <a:ext cx="6401885" cy="975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ID 124 - Gestión eficiente de pagos</a:t>
          </a:r>
          <a:endParaRPr lang="es-ES" sz="1800" kern="1200" dirty="0"/>
        </a:p>
      </dsp:txBody>
      <dsp:txXfrm>
        <a:off x="0" y="3774514"/>
        <a:ext cx="6401885" cy="97571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80371-9517-4BBA-BE66-9B39D0DD8C4C}">
      <dsp:nvSpPr>
        <dsp:cNvPr id="0" name=""/>
        <dsp:cNvSpPr/>
      </dsp:nvSpPr>
      <dsp:spPr>
        <a:xfrm>
          <a:off x="0" y="2269"/>
          <a:ext cx="64018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1AEFA-980D-4629-AEF9-7A15C1EA71F4}">
      <dsp:nvSpPr>
        <dsp:cNvPr id="0" name=""/>
        <dsp:cNvSpPr/>
      </dsp:nvSpPr>
      <dsp:spPr>
        <a:xfrm>
          <a:off x="0" y="2269"/>
          <a:ext cx="6401885" cy="791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rgbClr val="C00000"/>
              </a:solidFill>
            </a:rPr>
            <a:t>INDICADOR</a:t>
          </a:r>
        </a:p>
      </dsp:txBody>
      <dsp:txXfrm>
        <a:off x="0" y="2269"/>
        <a:ext cx="6401885" cy="791921"/>
      </dsp:txXfrm>
    </dsp:sp>
    <dsp:sp modelId="{9469EE23-5DCF-42AF-9174-1E1428CBA6AD}">
      <dsp:nvSpPr>
        <dsp:cNvPr id="0" name=""/>
        <dsp:cNvSpPr/>
      </dsp:nvSpPr>
      <dsp:spPr>
        <a:xfrm>
          <a:off x="0" y="794190"/>
          <a:ext cx="64018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4702E-E08E-4CE4-86B2-A620768E69E1}">
      <dsp:nvSpPr>
        <dsp:cNvPr id="0" name=""/>
        <dsp:cNvSpPr/>
      </dsp:nvSpPr>
      <dsp:spPr>
        <a:xfrm>
          <a:off x="0" y="794190"/>
          <a:ext cx="6401885" cy="913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ID 134 - </a:t>
          </a:r>
          <a:r>
            <a:rPr lang="es-MX" sz="1800" kern="1200" dirty="0"/>
            <a:t>Auditorías Internas de Calidad ejecutadas</a:t>
          </a:r>
          <a:endParaRPr lang="es-ES" sz="1800" kern="1200" dirty="0"/>
        </a:p>
      </dsp:txBody>
      <dsp:txXfrm>
        <a:off x="0" y="794190"/>
        <a:ext cx="6401885" cy="913941"/>
      </dsp:txXfrm>
    </dsp:sp>
    <dsp:sp modelId="{6F1D1E03-3401-4390-B69B-4B59B9032440}">
      <dsp:nvSpPr>
        <dsp:cNvPr id="0" name=""/>
        <dsp:cNvSpPr/>
      </dsp:nvSpPr>
      <dsp:spPr>
        <a:xfrm>
          <a:off x="0" y="1708132"/>
          <a:ext cx="64018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3EB5F-F5E2-4FCC-A795-8996B005BF51}">
      <dsp:nvSpPr>
        <dsp:cNvPr id="0" name=""/>
        <dsp:cNvSpPr/>
      </dsp:nvSpPr>
      <dsp:spPr>
        <a:xfrm>
          <a:off x="0" y="1708132"/>
          <a:ext cx="6401885" cy="913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108C - Plan Estratégico de la Dirección de Talento Humano ejecutado</a:t>
          </a:r>
        </a:p>
      </dsp:txBody>
      <dsp:txXfrm>
        <a:off x="0" y="1708132"/>
        <a:ext cx="6401885" cy="913941"/>
      </dsp:txXfrm>
    </dsp:sp>
    <dsp:sp modelId="{FEFCD83F-FD6C-41B7-AB0C-A62DD06EDF95}">
      <dsp:nvSpPr>
        <dsp:cNvPr id="0" name=""/>
        <dsp:cNvSpPr/>
      </dsp:nvSpPr>
      <dsp:spPr>
        <a:xfrm>
          <a:off x="0" y="2622074"/>
          <a:ext cx="64018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51C2B-18A5-408F-BB0A-DE087B8D0F5D}">
      <dsp:nvSpPr>
        <dsp:cNvPr id="0" name=""/>
        <dsp:cNvSpPr/>
      </dsp:nvSpPr>
      <dsp:spPr>
        <a:xfrm>
          <a:off x="0" y="2622074"/>
          <a:ext cx="6401885" cy="913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u="none" kern="1200" dirty="0"/>
            <a:t>160B - Expedientes gestionados dentro del término legal</a:t>
          </a:r>
          <a:endParaRPr lang="es-ES" sz="1800" kern="1200" dirty="0"/>
        </a:p>
      </dsp:txBody>
      <dsp:txXfrm>
        <a:off x="0" y="2622074"/>
        <a:ext cx="6401885" cy="913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80371-9517-4BBA-BE66-9B39D0DD8C4C}">
      <dsp:nvSpPr>
        <dsp:cNvPr id="0" name=""/>
        <dsp:cNvSpPr/>
      </dsp:nvSpPr>
      <dsp:spPr>
        <a:xfrm>
          <a:off x="0" y="1903"/>
          <a:ext cx="64018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1AEFA-980D-4629-AEF9-7A15C1EA71F4}">
      <dsp:nvSpPr>
        <dsp:cNvPr id="0" name=""/>
        <dsp:cNvSpPr/>
      </dsp:nvSpPr>
      <dsp:spPr>
        <a:xfrm>
          <a:off x="0" y="1903"/>
          <a:ext cx="6401885" cy="845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rgbClr val="C00000"/>
              </a:solidFill>
            </a:rPr>
            <a:t>METAS</a:t>
          </a:r>
        </a:p>
      </dsp:txBody>
      <dsp:txXfrm>
        <a:off x="0" y="1903"/>
        <a:ext cx="6401885" cy="845451"/>
      </dsp:txXfrm>
    </dsp:sp>
    <dsp:sp modelId="{9469EE23-5DCF-42AF-9174-1E1428CBA6AD}">
      <dsp:nvSpPr>
        <dsp:cNvPr id="0" name=""/>
        <dsp:cNvSpPr/>
      </dsp:nvSpPr>
      <dsp:spPr>
        <a:xfrm>
          <a:off x="0" y="847355"/>
          <a:ext cx="64018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4702E-E08E-4CE4-86B2-A620768E69E1}">
      <dsp:nvSpPr>
        <dsp:cNvPr id="0" name=""/>
        <dsp:cNvSpPr/>
      </dsp:nvSpPr>
      <dsp:spPr>
        <a:xfrm>
          <a:off x="0" y="847355"/>
          <a:ext cx="6401885" cy="975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Aplicar A 80000 personas  planes integrados de atención (PIA) con seguimiento (PAS)  en el distrito capital</a:t>
          </a:r>
        </a:p>
      </dsp:txBody>
      <dsp:txXfrm>
        <a:off x="0" y="847355"/>
        <a:ext cx="6401885" cy="975719"/>
      </dsp:txXfrm>
    </dsp:sp>
    <dsp:sp modelId="{6F1D1E03-3401-4390-B69B-4B59B9032440}">
      <dsp:nvSpPr>
        <dsp:cNvPr id="0" name=""/>
        <dsp:cNvSpPr/>
      </dsp:nvSpPr>
      <dsp:spPr>
        <a:xfrm>
          <a:off x="0" y="1823074"/>
          <a:ext cx="64018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3EB5F-F5E2-4FCC-A795-8996B005BF51}">
      <dsp:nvSpPr>
        <dsp:cNvPr id="0" name=""/>
        <dsp:cNvSpPr/>
      </dsp:nvSpPr>
      <dsp:spPr>
        <a:xfrm>
          <a:off x="0" y="1823074"/>
          <a:ext cx="6401885" cy="975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Cumplir el 85 porciento de las metas del PAD por parte de la administración distrital</a:t>
          </a:r>
        </a:p>
      </dsp:txBody>
      <dsp:txXfrm>
        <a:off x="0" y="1823074"/>
        <a:ext cx="6401885" cy="975719"/>
      </dsp:txXfrm>
    </dsp:sp>
    <dsp:sp modelId="{FEFCD83F-FD6C-41B7-AB0C-A62DD06EDF95}">
      <dsp:nvSpPr>
        <dsp:cNvPr id="0" name=""/>
        <dsp:cNvSpPr/>
      </dsp:nvSpPr>
      <dsp:spPr>
        <a:xfrm>
          <a:off x="0" y="2798794"/>
          <a:ext cx="64018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51C2B-18A5-408F-BB0A-DE087B8D0F5D}">
      <dsp:nvSpPr>
        <dsp:cNvPr id="0" name=""/>
        <dsp:cNvSpPr/>
      </dsp:nvSpPr>
      <dsp:spPr>
        <a:xfrm>
          <a:off x="0" y="2798794"/>
          <a:ext cx="6401885" cy="975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u="none" kern="1200" dirty="0"/>
            <a:t>Implementar 100 porciento de medidas de reparación integral que fueron acordadas con los sujetos en el distrito capital.</a:t>
          </a:r>
          <a:endParaRPr lang="es-ES" sz="1800" kern="1200" dirty="0"/>
        </a:p>
      </dsp:txBody>
      <dsp:txXfrm>
        <a:off x="0" y="2798794"/>
        <a:ext cx="6401885" cy="975719"/>
      </dsp:txXfrm>
    </dsp:sp>
    <dsp:sp modelId="{3640D81B-70CA-4F29-83C5-BC57C6FA3F95}">
      <dsp:nvSpPr>
        <dsp:cNvPr id="0" name=""/>
        <dsp:cNvSpPr/>
      </dsp:nvSpPr>
      <dsp:spPr>
        <a:xfrm>
          <a:off x="0" y="3774514"/>
          <a:ext cx="64018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27C63-873C-4715-88C4-0025F123A6EF}">
      <dsp:nvSpPr>
        <dsp:cNvPr id="0" name=""/>
        <dsp:cNvSpPr/>
      </dsp:nvSpPr>
      <dsp:spPr>
        <a:xfrm>
          <a:off x="0" y="3774514"/>
          <a:ext cx="6401885" cy="975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u="none" kern="1200" dirty="0"/>
            <a:t>Implementar 100 porciento del protocolo de participación efectiva de las victimas del conflicto armado en el distrito capital.</a:t>
          </a:r>
          <a:endParaRPr lang="es-ES" sz="1800" kern="1200" dirty="0"/>
        </a:p>
      </dsp:txBody>
      <dsp:txXfrm>
        <a:off x="0" y="3774514"/>
        <a:ext cx="6401885" cy="9757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80371-9517-4BBA-BE66-9B39D0DD8C4C}">
      <dsp:nvSpPr>
        <dsp:cNvPr id="0" name=""/>
        <dsp:cNvSpPr/>
      </dsp:nvSpPr>
      <dsp:spPr>
        <a:xfrm>
          <a:off x="0" y="2623"/>
          <a:ext cx="624531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1AEFA-980D-4629-AEF9-7A15C1EA71F4}">
      <dsp:nvSpPr>
        <dsp:cNvPr id="0" name=""/>
        <dsp:cNvSpPr/>
      </dsp:nvSpPr>
      <dsp:spPr>
        <a:xfrm>
          <a:off x="0" y="2623"/>
          <a:ext cx="6245315" cy="802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rgbClr val="C00000"/>
              </a:solidFill>
            </a:rPr>
            <a:t>METAS</a:t>
          </a:r>
        </a:p>
      </dsp:txBody>
      <dsp:txXfrm>
        <a:off x="0" y="2623"/>
        <a:ext cx="6245315" cy="802765"/>
      </dsp:txXfrm>
    </dsp:sp>
    <dsp:sp modelId="{26420736-C370-46B5-B7F6-7C912FA6FDF0}">
      <dsp:nvSpPr>
        <dsp:cNvPr id="0" name=""/>
        <dsp:cNvSpPr/>
      </dsp:nvSpPr>
      <dsp:spPr>
        <a:xfrm>
          <a:off x="0" y="805388"/>
          <a:ext cx="624531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2A03E-21CA-44D6-A7CB-AEBC31755672}">
      <dsp:nvSpPr>
        <dsp:cNvPr id="0" name=""/>
        <dsp:cNvSpPr/>
      </dsp:nvSpPr>
      <dsp:spPr>
        <a:xfrm>
          <a:off x="0" y="805388"/>
          <a:ext cx="6245315" cy="97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u="none" kern="1200" dirty="0"/>
            <a:t>Otorgar el 100 porciento de medidas de ayuda humanitaria en el distrito capital.</a:t>
          </a:r>
          <a:endParaRPr lang="es-ES" sz="1800" kern="1200" dirty="0"/>
        </a:p>
      </dsp:txBody>
      <dsp:txXfrm>
        <a:off x="0" y="805388"/>
        <a:ext cx="6245315" cy="971580"/>
      </dsp:txXfrm>
    </dsp:sp>
    <dsp:sp modelId="{169ADDEF-601D-45DD-8997-9EA54A46E9DD}">
      <dsp:nvSpPr>
        <dsp:cNvPr id="0" name=""/>
        <dsp:cNvSpPr/>
      </dsp:nvSpPr>
      <dsp:spPr>
        <a:xfrm>
          <a:off x="0" y="1776968"/>
          <a:ext cx="624531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5E36A-7177-4833-914E-D3F6FA23AFAF}">
      <dsp:nvSpPr>
        <dsp:cNvPr id="0" name=""/>
        <dsp:cNvSpPr/>
      </dsp:nvSpPr>
      <dsp:spPr>
        <a:xfrm>
          <a:off x="0" y="1776968"/>
          <a:ext cx="6245315" cy="1450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u="none" kern="1200" dirty="0">
              <a:solidFill>
                <a:srgbClr val="FF0000"/>
              </a:solidFill>
            </a:rPr>
            <a:t>Realizar 3 comités distritales de justicia transicional anualmente, para la coordinación del sistema distrital de atención y reparación integral a las victimas SDARIV</a:t>
          </a:r>
          <a:endParaRPr lang="es-ES" sz="1800" kern="1200" dirty="0">
            <a:solidFill>
              <a:srgbClr val="FF0000"/>
            </a:solidFill>
          </a:endParaRPr>
        </a:p>
      </dsp:txBody>
      <dsp:txXfrm>
        <a:off x="0" y="1776968"/>
        <a:ext cx="6245315" cy="1450921"/>
      </dsp:txXfrm>
    </dsp:sp>
    <dsp:sp modelId="{CD401BF9-BE9C-42E2-B0FF-13489DD43353}">
      <dsp:nvSpPr>
        <dsp:cNvPr id="0" name=""/>
        <dsp:cNvSpPr/>
      </dsp:nvSpPr>
      <dsp:spPr>
        <a:xfrm>
          <a:off x="0" y="3227890"/>
          <a:ext cx="624531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5A569-C859-4A1E-B708-4F4268ECD9CE}">
      <dsp:nvSpPr>
        <dsp:cNvPr id="0" name=""/>
        <dsp:cNvSpPr/>
      </dsp:nvSpPr>
      <dsp:spPr>
        <a:xfrm>
          <a:off x="0" y="3227890"/>
          <a:ext cx="6245315" cy="925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Realizar 4 programaciones con seguimiento al Plan de Acción Distrital para la Atención y Reparación Integral a las Víctimas del conflicto armado residentes en Bogotá, D.C.</a:t>
          </a:r>
        </a:p>
      </dsp:txBody>
      <dsp:txXfrm>
        <a:off x="0" y="3227890"/>
        <a:ext cx="6245315" cy="9254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80371-9517-4BBA-BE66-9B39D0DD8C4C}">
      <dsp:nvSpPr>
        <dsp:cNvPr id="0" name=""/>
        <dsp:cNvSpPr/>
      </dsp:nvSpPr>
      <dsp:spPr>
        <a:xfrm>
          <a:off x="0" y="324"/>
          <a:ext cx="639602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1AEFA-980D-4629-AEF9-7A15C1EA71F4}">
      <dsp:nvSpPr>
        <dsp:cNvPr id="0" name=""/>
        <dsp:cNvSpPr/>
      </dsp:nvSpPr>
      <dsp:spPr>
        <a:xfrm>
          <a:off x="0" y="324"/>
          <a:ext cx="6389776" cy="1081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C00000"/>
              </a:solidFill>
            </a:rPr>
            <a:t>METAS</a:t>
          </a:r>
        </a:p>
      </dsp:txBody>
      <dsp:txXfrm>
        <a:off x="0" y="324"/>
        <a:ext cx="6389776" cy="1081884"/>
      </dsp:txXfrm>
    </dsp:sp>
    <dsp:sp modelId="{89666C80-1D42-43B7-8420-CB1E803C2268}">
      <dsp:nvSpPr>
        <dsp:cNvPr id="0" name=""/>
        <dsp:cNvSpPr/>
      </dsp:nvSpPr>
      <dsp:spPr>
        <a:xfrm>
          <a:off x="0" y="1082208"/>
          <a:ext cx="639602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392ED-3DB6-4B54-B526-B76EA5625BC7}">
      <dsp:nvSpPr>
        <dsp:cNvPr id="0" name=""/>
        <dsp:cNvSpPr/>
      </dsp:nvSpPr>
      <dsp:spPr>
        <a:xfrm>
          <a:off x="0" y="1082208"/>
          <a:ext cx="6396022" cy="1003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u="none" kern="1200" dirty="0"/>
            <a:t>Asesorar al 100 porciento de las entidades del distrito en la implementación del SGDEA</a:t>
          </a:r>
          <a:endParaRPr lang="es-ES" sz="1600" kern="1200" dirty="0"/>
        </a:p>
      </dsp:txBody>
      <dsp:txXfrm>
        <a:off x="0" y="1082208"/>
        <a:ext cx="6396022" cy="1003668"/>
      </dsp:txXfrm>
    </dsp:sp>
    <dsp:sp modelId="{94CE6FD6-F372-45BB-B3E5-405738B55DAC}">
      <dsp:nvSpPr>
        <dsp:cNvPr id="0" name=""/>
        <dsp:cNvSpPr/>
      </dsp:nvSpPr>
      <dsp:spPr>
        <a:xfrm>
          <a:off x="0" y="2085877"/>
          <a:ext cx="639602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C094B-E604-458D-8857-EA3D3176431B}">
      <dsp:nvSpPr>
        <dsp:cNvPr id="0" name=""/>
        <dsp:cNvSpPr/>
      </dsp:nvSpPr>
      <dsp:spPr>
        <a:xfrm>
          <a:off x="0" y="2085877"/>
          <a:ext cx="6396022" cy="1003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u="none" kern="1200" dirty="0"/>
            <a:t>Consolidar 1 unidad de gerencia estratégica para los temas prioritarios de la administración distrital.</a:t>
          </a:r>
          <a:endParaRPr lang="es-ES" sz="1600" kern="1200" dirty="0"/>
        </a:p>
      </dsp:txBody>
      <dsp:txXfrm>
        <a:off x="0" y="2085877"/>
        <a:ext cx="6396022" cy="1003668"/>
      </dsp:txXfrm>
    </dsp:sp>
    <dsp:sp modelId="{B2F35402-1F9B-4DA8-A346-1BB09B6836AE}">
      <dsp:nvSpPr>
        <dsp:cNvPr id="0" name=""/>
        <dsp:cNvSpPr/>
      </dsp:nvSpPr>
      <dsp:spPr>
        <a:xfrm>
          <a:off x="0" y="3089546"/>
          <a:ext cx="639602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B14BB-86B4-4A4B-ADAF-3CABB44A56DE}">
      <dsp:nvSpPr>
        <dsp:cNvPr id="0" name=""/>
        <dsp:cNvSpPr/>
      </dsp:nvSpPr>
      <dsp:spPr>
        <a:xfrm>
          <a:off x="0" y="3089546"/>
          <a:ext cx="6389776" cy="119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u="none" kern="1200" dirty="0"/>
            <a:t>Cumplir al 100 % el plan de implementación Y fortalecimiento de MIPG en la entidad</a:t>
          </a:r>
          <a:endParaRPr lang="es-ES" sz="1600" kern="1200" dirty="0"/>
        </a:p>
      </dsp:txBody>
      <dsp:txXfrm>
        <a:off x="0" y="3089546"/>
        <a:ext cx="6389776" cy="11969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80371-9517-4BBA-BE66-9B39D0DD8C4C}">
      <dsp:nvSpPr>
        <dsp:cNvPr id="0" name=""/>
        <dsp:cNvSpPr/>
      </dsp:nvSpPr>
      <dsp:spPr>
        <a:xfrm>
          <a:off x="0" y="2504"/>
          <a:ext cx="673114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1AEFA-980D-4629-AEF9-7A15C1EA71F4}">
      <dsp:nvSpPr>
        <dsp:cNvPr id="0" name=""/>
        <dsp:cNvSpPr/>
      </dsp:nvSpPr>
      <dsp:spPr>
        <a:xfrm>
          <a:off x="0" y="2504"/>
          <a:ext cx="6731142" cy="923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C00000"/>
              </a:solidFill>
            </a:rPr>
            <a:t>METAS</a:t>
          </a:r>
        </a:p>
      </dsp:txBody>
      <dsp:txXfrm>
        <a:off x="0" y="2504"/>
        <a:ext cx="6731142" cy="923944"/>
      </dsp:txXfrm>
    </dsp:sp>
    <dsp:sp modelId="{2BEE00B2-A927-4F38-97F9-16BB252CEB90}">
      <dsp:nvSpPr>
        <dsp:cNvPr id="0" name=""/>
        <dsp:cNvSpPr/>
      </dsp:nvSpPr>
      <dsp:spPr>
        <a:xfrm>
          <a:off x="0" y="926448"/>
          <a:ext cx="673114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EC577-8819-4C46-8247-DDE0CFC41709}">
      <dsp:nvSpPr>
        <dsp:cNvPr id="0" name=""/>
        <dsp:cNvSpPr/>
      </dsp:nvSpPr>
      <dsp:spPr>
        <a:xfrm>
          <a:off x="0" y="926448"/>
          <a:ext cx="6731142" cy="918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68897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50" b="0" i="0" u="none" kern="1200" dirty="0"/>
            <a:t>Ejecutar el 100 porciento de las solicitudes gráficas del distrito, de acuerdo con el tipo de productos que se pueden elaborar con las máquinas existentes</a:t>
          </a:r>
          <a:endParaRPr lang="es-ES" sz="1550" kern="1200" dirty="0"/>
        </a:p>
      </dsp:txBody>
      <dsp:txXfrm>
        <a:off x="0" y="926448"/>
        <a:ext cx="6731142" cy="918767"/>
      </dsp:txXfrm>
    </dsp:sp>
    <dsp:sp modelId="{BE4767AE-2C2E-43C2-96F8-19D1A303C38F}">
      <dsp:nvSpPr>
        <dsp:cNvPr id="0" name=""/>
        <dsp:cNvSpPr/>
      </dsp:nvSpPr>
      <dsp:spPr>
        <a:xfrm>
          <a:off x="0" y="1845216"/>
          <a:ext cx="673114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2EE0B-5E61-4E41-8CFE-5365874AAB1B}">
      <dsp:nvSpPr>
        <dsp:cNvPr id="0" name=""/>
        <dsp:cNvSpPr/>
      </dsp:nvSpPr>
      <dsp:spPr>
        <a:xfrm>
          <a:off x="0" y="1845216"/>
          <a:ext cx="6731142" cy="597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68897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50" b="0" i="0" u="none" kern="1200" dirty="0"/>
            <a:t>Elaborar e implementar en un 100 porciento el programa de gestión documental física Y electrónica en la secretaria general</a:t>
          </a:r>
          <a:endParaRPr lang="es-ES" sz="1550" kern="1200" dirty="0"/>
        </a:p>
      </dsp:txBody>
      <dsp:txXfrm>
        <a:off x="0" y="1845216"/>
        <a:ext cx="6731142" cy="597728"/>
      </dsp:txXfrm>
    </dsp:sp>
    <dsp:sp modelId="{B178D39B-9376-416C-8C5D-B20C5CAF9469}">
      <dsp:nvSpPr>
        <dsp:cNvPr id="0" name=""/>
        <dsp:cNvSpPr/>
      </dsp:nvSpPr>
      <dsp:spPr>
        <a:xfrm>
          <a:off x="0" y="2442944"/>
          <a:ext cx="673114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2AFE0-820B-4586-BE44-76BA6711586A}">
      <dsp:nvSpPr>
        <dsp:cNvPr id="0" name=""/>
        <dsp:cNvSpPr/>
      </dsp:nvSpPr>
      <dsp:spPr>
        <a:xfrm>
          <a:off x="0" y="2442944"/>
          <a:ext cx="6731142" cy="856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68897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50" b="0" i="0" u="none" kern="1200" dirty="0"/>
            <a:t>Implementar 4 estrategias de asesoría Y seguimiento frente A la implementación de los lineamientos dados en materia de gestión, ética, transparencia, planes anticorrupción Y procesos de alto riesgo</a:t>
          </a:r>
          <a:endParaRPr lang="es-ES" sz="1550" kern="1200" dirty="0"/>
        </a:p>
      </dsp:txBody>
      <dsp:txXfrm>
        <a:off x="0" y="2442944"/>
        <a:ext cx="6731142" cy="856127"/>
      </dsp:txXfrm>
    </dsp:sp>
    <dsp:sp modelId="{1939DF5D-55F2-43DF-BF85-6B40E3AA235B}">
      <dsp:nvSpPr>
        <dsp:cNvPr id="0" name=""/>
        <dsp:cNvSpPr/>
      </dsp:nvSpPr>
      <dsp:spPr>
        <a:xfrm>
          <a:off x="0" y="3299071"/>
          <a:ext cx="673114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F316C-B6DA-48ED-9351-308A8404D82C}">
      <dsp:nvSpPr>
        <dsp:cNvPr id="0" name=""/>
        <dsp:cNvSpPr/>
      </dsp:nvSpPr>
      <dsp:spPr>
        <a:xfrm>
          <a:off x="0" y="3299071"/>
          <a:ext cx="6731142" cy="1430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68897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50" b="0" i="0" u="none" kern="1200" dirty="0"/>
            <a:t>Llevar a un 100% la implementación de las leyes 1712 de 2014 (ley de transparencia y del derecho de acceso a la información pública) y 1474 de 2011 (por la cual se dictan normas orientadas a fortalecer los mecanismos de prevención, investigación y sanción de actos de corrupción y la efectividad del control de la gestión pública)</a:t>
          </a:r>
          <a:endParaRPr lang="es-ES" sz="1550" kern="1200" dirty="0"/>
        </a:p>
      </dsp:txBody>
      <dsp:txXfrm>
        <a:off x="0" y="3299071"/>
        <a:ext cx="6731142" cy="14301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80371-9517-4BBA-BE66-9B39D0DD8C4C}">
      <dsp:nvSpPr>
        <dsp:cNvPr id="0" name=""/>
        <dsp:cNvSpPr/>
      </dsp:nvSpPr>
      <dsp:spPr>
        <a:xfrm>
          <a:off x="0" y="2439"/>
          <a:ext cx="63775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1AEFA-980D-4629-AEF9-7A15C1EA71F4}">
      <dsp:nvSpPr>
        <dsp:cNvPr id="0" name=""/>
        <dsp:cNvSpPr/>
      </dsp:nvSpPr>
      <dsp:spPr>
        <a:xfrm>
          <a:off x="0" y="2439"/>
          <a:ext cx="6377552" cy="955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C00000"/>
              </a:solidFill>
            </a:rPr>
            <a:t>METAS</a:t>
          </a:r>
        </a:p>
      </dsp:txBody>
      <dsp:txXfrm>
        <a:off x="0" y="2439"/>
        <a:ext cx="6377552" cy="955499"/>
      </dsp:txXfrm>
    </dsp:sp>
    <dsp:sp modelId="{2B5ED3AA-14F8-4ED5-BCB0-7DDC14728ABC}">
      <dsp:nvSpPr>
        <dsp:cNvPr id="0" name=""/>
        <dsp:cNvSpPr/>
      </dsp:nvSpPr>
      <dsp:spPr>
        <a:xfrm>
          <a:off x="0" y="957938"/>
          <a:ext cx="63775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16862-0F22-4964-AABC-F717CE1B50D4}">
      <dsp:nvSpPr>
        <dsp:cNvPr id="0" name=""/>
        <dsp:cNvSpPr/>
      </dsp:nvSpPr>
      <dsp:spPr>
        <a:xfrm>
          <a:off x="0" y="957938"/>
          <a:ext cx="6377552" cy="682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i="0" u="none" kern="1200" dirty="0"/>
            <a:t>Mantener 1 agenda gubernamental articulada en el distrito capital</a:t>
          </a:r>
          <a:endParaRPr lang="es-CO" sz="1600" kern="1200" dirty="0"/>
        </a:p>
      </dsp:txBody>
      <dsp:txXfrm>
        <a:off x="0" y="957938"/>
        <a:ext cx="6377552" cy="682581"/>
      </dsp:txXfrm>
    </dsp:sp>
    <dsp:sp modelId="{EF947745-4384-4C21-A863-7BEC65801DA5}">
      <dsp:nvSpPr>
        <dsp:cNvPr id="0" name=""/>
        <dsp:cNvSpPr/>
      </dsp:nvSpPr>
      <dsp:spPr>
        <a:xfrm>
          <a:off x="0" y="1640520"/>
          <a:ext cx="63775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3699C-A6AB-4728-9211-242F8087EFB6}">
      <dsp:nvSpPr>
        <dsp:cNvPr id="0" name=""/>
        <dsp:cNvSpPr/>
      </dsp:nvSpPr>
      <dsp:spPr>
        <a:xfrm>
          <a:off x="0" y="1640520"/>
          <a:ext cx="6371323" cy="1470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u="none" kern="1200" dirty="0"/>
            <a:t>Mantener en 100 porciento el índice de ajuste de los documentos precontractuales correspondientes A los procesos de contratación de la secretaría general, en coordinación con las dependencias, teniendo en cuenta que el tiempo promedio establecido es de 15 días hábiles</a:t>
          </a:r>
          <a:endParaRPr lang="es-ES" sz="1600" kern="1200" dirty="0"/>
        </a:p>
      </dsp:txBody>
      <dsp:txXfrm>
        <a:off x="0" y="1640520"/>
        <a:ext cx="6371323" cy="1470911"/>
      </dsp:txXfrm>
    </dsp:sp>
    <dsp:sp modelId="{2F6152D1-8886-4FEA-819B-7A8C84E0B418}">
      <dsp:nvSpPr>
        <dsp:cNvPr id="0" name=""/>
        <dsp:cNvSpPr/>
      </dsp:nvSpPr>
      <dsp:spPr>
        <a:xfrm>
          <a:off x="0" y="3111432"/>
          <a:ext cx="63775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D0051-F777-4A11-B7FF-ACF6E8A400F9}">
      <dsp:nvSpPr>
        <dsp:cNvPr id="0" name=""/>
        <dsp:cNvSpPr/>
      </dsp:nvSpPr>
      <dsp:spPr>
        <a:xfrm>
          <a:off x="0" y="3111432"/>
          <a:ext cx="6377552" cy="683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u="none" kern="1200" dirty="0"/>
            <a:t>Poner 380187 unidades documentales al servicio de la administración Y la ciudadanía</a:t>
          </a:r>
          <a:endParaRPr lang="es-ES" sz="1600" kern="1200" dirty="0"/>
        </a:p>
      </dsp:txBody>
      <dsp:txXfrm>
        <a:off x="0" y="3111432"/>
        <a:ext cx="6377552" cy="683249"/>
      </dsp:txXfrm>
    </dsp:sp>
    <dsp:sp modelId="{7604E4AE-BF47-473C-A7DA-70E2FF2CA48F}">
      <dsp:nvSpPr>
        <dsp:cNvPr id="0" name=""/>
        <dsp:cNvSpPr/>
      </dsp:nvSpPr>
      <dsp:spPr>
        <a:xfrm>
          <a:off x="0" y="3794681"/>
          <a:ext cx="63775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662C2-8F11-4CCA-85C2-253BDE6989AF}">
      <dsp:nvSpPr>
        <dsp:cNvPr id="0" name=""/>
        <dsp:cNvSpPr/>
      </dsp:nvSpPr>
      <dsp:spPr>
        <a:xfrm>
          <a:off x="0" y="3794681"/>
          <a:ext cx="6377552" cy="1192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u="none" kern="1200" dirty="0"/>
            <a:t>Sostener  la implementación de las 3 estrategias que conduzcan A la modernización y eficiente gestión documental en la administración distrital</a:t>
          </a:r>
          <a:endParaRPr lang="es-ES" sz="1600" kern="1200" dirty="0"/>
        </a:p>
      </dsp:txBody>
      <dsp:txXfrm>
        <a:off x="0" y="3794681"/>
        <a:ext cx="6377552" cy="11926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80371-9517-4BBA-BE66-9B39D0DD8C4C}">
      <dsp:nvSpPr>
        <dsp:cNvPr id="0" name=""/>
        <dsp:cNvSpPr/>
      </dsp:nvSpPr>
      <dsp:spPr>
        <a:xfrm>
          <a:off x="0" y="2277"/>
          <a:ext cx="62348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1AEFA-980D-4629-AEF9-7A15C1EA71F4}">
      <dsp:nvSpPr>
        <dsp:cNvPr id="0" name=""/>
        <dsp:cNvSpPr/>
      </dsp:nvSpPr>
      <dsp:spPr>
        <a:xfrm>
          <a:off x="0" y="2277"/>
          <a:ext cx="6234830" cy="843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rgbClr val="C00000"/>
              </a:solidFill>
            </a:rPr>
            <a:t>METAS</a:t>
          </a:r>
        </a:p>
      </dsp:txBody>
      <dsp:txXfrm>
        <a:off x="0" y="2277"/>
        <a:ext cx="6234830" cy="843767"/>
      </dsp:txXfrm>
    </dsp:sp>
    <dsp:sp modelId="{9565233C-59AC-48B3-965E-2239E614C3B3}">
      <dsp:nvSpPr>
        <dsp:cNvPr id="0" name=""/>
        <dsp:cNvSpPr/>
      </dsp:nvSpPr>
      <dsp:spPr>
        <a:xfrm>
          <a:off x="0" y="846044"/>
          <a:ext cx="62348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1D9D3-6A45-49A2-BE15-427DBCE40ABF}">
      <dsp:nvSpPr>
        <dsp:cNvPr id="0" name=""/>
        <dsp:cNvSpPr/>
      </dsp:nvSpPr>
      <dsp:spPr>
        <a:xfrm>
          <a:off x="0" y="839736"/>
          <a:ext cx="6234830" cy="682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u="none" kern="1200" dirty="0"/>
            <a:t>Conservar y adecuar 4  espacios de la secretaría general</a:t>
          </a:r>
          <a:endParaRPr lang="es-ES" sz="1800" b="1" kern="1200" dirty="0">
            <a:solidFill>
              <a:srgbClr val="C00000"/>
            </a:solidFill>
          </a:endParaRPr>
        </a:p>
      </dsp:txBody>
      <dsp:txXfrm>
        <a:off x="0" y="839736"/>
        <a:ext cx="6234830" cy="682571"/>
      </dsp:txXfrm>
    </dsp:sp>
    <dsp:sp modelId="{DB3BA170-BB87-49A8-B78A-2E1965B961A8}">
      <dsp:nvSpPr>
        <dsp:cNvPr id="0" name=""/>
        <dsp:cNvSpPr/>
      </dsp:nvSpPr>
      <dsp:spPr>
        <a:xfrm>
          <a:off x="0" y="1528616"/>
          <a:ext cx="62348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82C7B-8A84-461E-A958-89D7C54C8BBC}">
      <dsp:nvSpPr>
        <dsp:cNvPr id="0" name=""/>
        <dsp:cNvSpPr/>
      </dsp:nvSpPr>
      <dsp:spPr>
        <a:xfrm>
          <a:off x="0" y="1528616"/>
          <a:ext cx="6234830" cy="1053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u="none" kern="1200" dirty="0"/>
            <a:t>Dotar 80 porciento de espacios de la secretaría general de acuerdo A las solicitudes</a:t>
          </a:r>
          <a:endParaRPr lang="es-ES" sz="1800" kern="1200" dirty="0"/>
        </a:p>
      </dsp:txBody>
      <dsp:txXfrm>
        <a:off x="0" y="1528616"/>
        <a:ext cx="6234830" cy="1053155"/>
      </dsp:txXfrm>
    </dsp:sp>
    <dsp:sp modelId="{661AA2D2-1375-4316-8C7A-42FCB49EFAAE}">
      <dsp:nvSpPr>
        <dsp:cNvPr id="0" name=""/>
        <dsp:cNvSpPr/>
      </dsp:nvSpPr>
      <dsp:spPr>
        <a:xfrm>
          <a:off x="0" y="2581771"/>
          <a:ext cx="62348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D9E6E-EE61-4766-8ED6-8B05851E585E}">
      <dsp:nvSpPr>
        <dsp:cNvPr id="0" name=""/>
        <dsp:cNvSpPr/>
      </dsp:nvSpPr>
      <dsp:spPr>
        <a:xfrm>
          <a:off x="0" y="2581771"/>
          <a:ext cx="6234830" cy="1053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u="none" kern="1200" dirty="0">
              <a:solidFill>
                <a:schemeClr val="accent6">
                  <a:lumMod val="50000"/>
                </a:schemeClr>
              </a:solidFill>
            </a:rPr>
            <a:t>Realizar 100 por ciento de los mantenimientos preventivos de la secretaria general.</a:t>
          </a:r>
          <a:endParaRPr lang="es-ES" sz="1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2581771"/>
        <a:ext cx="6234830" cy="10531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80371-9517-4BBA-BE66-9B39D0DD8C4C}">
      <dsp:nvSpPr>
        <dsp:cNvPr id="0" name=""/>
        <dsp:cNvSpPr/>
      </dsp:nvSpPr>
      <dsp:spPr>
        <a:xfrm>
          <a:off x="0" y="2448"/>
          <a:ext cx="63382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1AEFA-980D-4629-AEF9-7A15C1EA71F4}">
      <dsp:nvSpPr>
        <dsp:cNvPr id="0" name=""/>
        <dsp:cNvSpPr/>
      </dsp:nvSpPr>
      <dsp:spPr>
        <a:xfrm>
          <a:off x="0" y="2448"/>
          <a:ext cx="6338292" cy="854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rgbClr val="C00000"/>
              </a:solidFill>
            </a:rPr>
            <a:t>METAS</a:t>
          </a:r>
        </a:p>
      </dsp:txBody>
      <dsp:txXfrm>
        <a:off x="0" y="2448"/>
        <a:ext cx="6338292" cy="854410"/>
      </dsp:txXfrm>
    </dsp:sp>
    <dsp:sp modelId="{9469EE23-5DCF-42AF-9174-1E1428CBA6AD}">
      <dsp:nvSpPr>
        <dsp:cNvPr id="0" name=""/>
        <dsp:cNvSpPr/>
      </dsp:nvSpPr>
      <dsp:spPr>
        <a:xfrm>
          <a:off x="0" y="856858"/>
          <a:ext cx="63382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4702E-E08E-4CE4-86B2-A620768E69E1}">
      <dsp:nvSpPr>
        <dsp:cNvPr id="0" name=""/>
        <dsp:cNvSpPr/>
      </dsp:nvSpPr>
      <dsp:spPr>
        <a:xfrm>
          <a:off x="0" y="856858"/>
          <a:ext cx="6338292" cy="986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Garantizar mantenimiento Y operación del 100 % de la plataforma tecnológica de la secretaría general</a:t>
          </a:r>
        </a:p>
      </dsp:txBody>
      <dsp:txXfrm>
        <a:off x="0" y="856858"/>
        <a:ext cx="6338292" cy="986059"/>
      </dsp:txXfrm>
    </dsp:sp>
    <dsp:sp modelId="{6F1D1E03-3401-4390-B69B-4B59B9032440}">
      <dsp:nvSpPr>
        <dsp:cNvPr id="0" name=""/>
        <dsp:cNvSpPr/>
      </dsp:nvSpPr>
      <dsp:spPr>
        <a:xfrm>
          <a:off x="0" y="1842918"/>
          <a:ext cx="63382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3EB5F-F5E2-4FCC-A795-8996B005BF51}">
      <dsp:nvSpPr>
        <dsp:cNvPr id="0" name=""/>
        <dsp:cNvSpPr/>
      </dsp:nvSpPr>
      <dsp:spPr>
        <a:xfrm>
          <a:off x="0" y="1842918"/>
          <a:ext cx="6338292" cy="986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Implementar el 100 % del sistema de seguridad de la información en la secretaría general</a:t>
          </a:r>
        </a:p>
      </dsp:txBody>
      <dsp:txXfrm>
        <a:off x="0" y="1842918"/>
        <a:ext cx="6338292" cy="986059"/>
      </dsp:txXfrm>
    </dsp:sp>
    <dsp:sp modelId="{4381803F-0CD1-4C3B-A520-F3E27D543978}">
      <dsp:nvSpPr>
        <dsp:cNvPr id="0" name=""/>
        <dsp:cNvSpPr/>
      </dsp:nvSpPr>
      <dsp:spPr>
        <a:xfrm>
          <a:off x="0" y="2828978"/>
          <a:ext cx="63382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EBE63-1D80-4611-8F70-6EB15FF6686B}">
      <dsp:nvSpPr>
        <dsp:cNvPr id="0" name=""/>
        <dsp:cNvSpPr/>
      </dsp:nvSpPr>
      <dsp:spPr>
        <a:xfrm>
          <a:off x="0" y="2828978"/>
          <a:ext cx="6338292" cy="986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Optimizar sistemas de información para optimizar la gestión (hardware y software)</a:t>
          </a:r>
        </a:p>
      </dsp:txBody>
      <dsp:txXfrm>
        <a:off x="0" y="2828978"/>
        <a:ext cx="6338292" cy="9860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80371-9517-4BBA-BE66-9B39D0DD8C4C}">
      <dsp:nvSpPr>
        <dsp:cNvPr id="0" name=""/>
        <dsp:cNvSpPr/>
      </dsp:nvSpPr>
      <dsp:spPr>
        <a:xfrm>
          <a:off x="0" y="1304"/>
          <a:ext cx="593620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1AEFA-980D-4629-AEF9-7A15C1EA71F4}">
      <dsp:nvSpPr>
        <dsp:cNvPr id="0" name=""/>
        <dsp:cNvSpPr/>
      </dsp:nvSpPr>
      <dsp:spPr>
        <a:xfrm>
          <a:off x="0" y="1304"/>
          <a:ext cx="5936207" cy="1216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rgbClr val="C00000"/>
              </a:solidFill>
            </a:rPr>
            <a:t>METAS</a:t>
          </a:r>
        </a:p>
      </dsp:txBody>
      <dsp:txXfrm>
        <a:off x="0" y="1304"/>
        <a:ext cx="5936207" cy="1216774"/>
      </dsp:txXfrm>
    </dsp:sp>
    <dsp:sp modelId="{A0109254-C8B0-4429-B347-4A0F11C84668}">
      <dsp:nvSpPr>
        <dsp:cNvPr id="0" name=""/>
        <dsp:cNvSpPr/>
      </dsp:nvSpPr>
      <dsp:spPr>
        <a:xfrm>
          <a:off x="0" y="1218078"/>
          <a:ext cx="593620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F276D-C7AF-4BDC-A8AF-2C49D5396FE7}">
      <dsp:nvSpPr>
        <dsp:cNvPr id="0" name=""/>
        <dsp:cNvSpPr/>
      </dsp:nvSpPr>
      <dsp:spPr>
        <a:xfrm>
          <a:off x="0" y="1218078"/>
          <a:ext cx="5936207" cy="1404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u="none" kern="1200" dirty="0"/>
            <a:t>Desarrollar 15 acciones de mercadeo de ciudad para la promoción Y proyección internacional de la ciudad.</a:t>
          </a:r>
          <a:endParaRPr lang="es-ES" sz="1800" b="1" kern="1200" dirty="0">
            <a:solidFill>
              <a:srgbClr val="C00000"/>
            </a:solidFill>
          </a:endParaRPr>
        </a:p>
      </dsp:txBody>
      <dsp:txXfrm>
        <a:off x="0" y="1218078"/>
        <a:ext cx="5936207" cy="1404256"/>
      </dsp:txXfrm>
    </dsp:sp>
    <dsp:sp modelId="{3E9780AF-A756-40CC-B962-83DB4AAB202F}">
      <dsp:nvSpPr>
        <dsp:cNvPr id="0" name=""/>
        <dsp:cNvSpPr/>
      </dsp:nvSpPr>
      <dsp:spPr>
        <a:xfrm>
          <a:off x="0" y="2622334"/>
          <a:ext cx="593620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89289-57BB-4C1F-9971-EB6FDF8F3380}">
      <dsp:nvSpPr>
        <dsp:cNvPr id="0" name=""/>
        <dsp:cNvSpPr/>
      </dsp:nvSpPr>
      <dsp:spPr>
        <a:xfrm>
          <a:off x="0" y="2622334"/>
          <a:ext cx="5936207" cy="1404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u="none" kern="1200" dirty="0"/>
            <a:t>Desarrollar 18 acciones de articulación para la promoción, proyección Y cooperación internacional de la ciudad</a:t>
          </a:r>
          <a:endParaRPr lang="es-ES" sz="1800" kern="1200" dirty="0"/>
        </a:p>
      </dsp:txBody>
      <dsp:txXfrm>
        <a:off x="0" y="2622334"/>
        <a:ext cx="5936207" cy="1404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FB35C-AA27-49B6-81C0-984F2E1C36E6}" type="datetimeFigureOut">
              <a:rPr lang="es-CO" smtClean="0"/>
              <a:t>30/06/2020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6C4B0-5C0B-4C7D-8B76-56144C3F67A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3302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/>
              <a:t>Meta 0% -- Dada a la emergencia sanitaria declarada por el Gobierno Nacional y Distrital por la pandemia COVID 19, los encargados en las entidades  del  reporte de Política Pública, han manifestado dificultad en la recolección de evidencias por lo cual a 31 de mayo de 2020, las entidades no reportaron avances ni cumplimiento, quedando aplazado dicho reporte para el 3 de julio de 2020.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/>
              <a:t>Meta 377.62% -- </a:t>
            </a:r>
            <a:r>
              <a:rPr lang="es-ES" sz="1200" b="0" dirty="0"/>
              <a:t>Programación 2020: 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9’458.960          Ejecución 2020: 31’935.234</a:t>
            </a:r>
            <a:r>
              <a:rPr lang="es-MX" b="0" dirty="0"/>
              <a:t>  </a:t>
            </a:r>
            <a:endParaRPr lang="es-MX" sz="1200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6C4B0-5C0B-4C7D-8B76-56144C3F67AF}" type="slidenum">
              <a:rPr lang="es-CO" smtClean="0"/>
              <a:t>17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6143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/>
              <a:t>Los procesos “Fortalecimiento de la administración y la gestión pública distrital” y “Internacionalización de Bogotá” programaron  la medición de sus indicadores para el mes de Junio. Por otra parte, los procesos “Asesoría Técnica y Proyectos en Materia TIC” y “Elaboración de impresos y Registro Distrital” no programaron indicadores para el primer semestre del año.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6C4B0-5C0B-4C7D-8B76-56144C3F67AF}" type="slidenum">
              <a:rPr lang="es-CO" smtClean="0"/>
              <a:t>20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11509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/>
              <a:t>Los procesos “Fortalecimiento de la administración y la gestión pública distrital” y “Internacionalización de Bogotá” programaron  la medición de sus indicadores para el mes de Junio. Por otra parte, los procesos “Asesoría Técnica y Proyectos en Materia TIC” y “Elaboración de impresos y Registro Distrital” no programaron indicadores para el primer semestre del año.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6C4B0-5C0B-4C7D-8B76-56144C3F67AF}" type="slidenum">
              <a:rPr lang="es-CO" smtClean="0"/>
              <a:t>21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01815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/>
              <a:t>Los procesos “Fortalecimiento de la administración y la gestión pública distrital” y “Internacionalización de Bogotá” programaron  la medición de sus indicadores para el mes de Junio. Por otra parte, los procesos “Asesoría Técnica y Proyectos en Materia TIC” y “Elaboración de impresos y Registro Distrital” no programaron indicadores para el primer semestre del año.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6C4B0-5C0B-4C7D-8B76-56144C3F67AF}" type="slidenum">
              <a:rPr lang="es-CO" smtClean="0"/>
              <a:t>27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5658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47BC-986A-4C87-982C-2B0356E51F1A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3639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35A6-F60F-436C-A3DB-94AF279D8AEA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620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5CE-1FB8-4B56-BAA0-3866550F52B1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4941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A45C-35A4-4A0E-BE3B-3E4B0EEE614E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923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B6C8-F169-401A-BDF2-4DDA6587535B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1881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321E-D4E2-4444-BC5C-06E25FAE52AF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9311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49C3-3F69-4DE9-B9FE-9B2A1F5AF959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5558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F46A-C29D-4B12-838B-505DA6826787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0358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E61B-1C8B-4258-B3B3-B8EEC8F4B8BA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1618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37CC-F14F-404E-9FF3-01224B0C66CD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4824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F1B5-ED88-41DD-A776-BA2686396ADD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383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C64C-9B6D-4668-9842-715C7687BD82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3755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8856-1A9C-4358-91D0-76AF813A0B21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4104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BE08-ED14-4FC0-B6AD-B8DBAB472FF5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4491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42EF-868A-4C46-AA81-002B6666331D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5782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424E-7A1F-4366-AD50-917C2FF4B863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3830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C023-3DA7-43F6-864B-2D305766023F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4946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4940-B35E-4540-A269-1A1E73BD5755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314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C1EA-A748-4986-B397-DF7C02814E43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2331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2814-5A92-483B-B16D-ABB46B11CBCD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6177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1E87-BF69-4224-9B13-396C0FE88866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02955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7E7C-56DD-494F-88FF-F0E325408A5E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210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98AC-38F1-4ED7-80D9-588478595B6D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58043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B941-F56B-4241-A75F-87D2DCFAC61D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0896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E7BB-7494-4A85-8EAC-B7099128BE5F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3832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1D9E-0B83-43C6-BD26-FCA577E08506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0955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B8CB-BB6F-41D5-A0CC-7D2424D17D0C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095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2830-AE14-4258-A1F6-52443C82EEA1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382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3816-F60B-43EE-B15A-F3B0D809BFC4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356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3552-4388-4075-8E7E-DF0114A51095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06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1F58-4160-4857-BAF7-02B91786B9F3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957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A315-1E5E-4E9D-9A4D-BADEF1F402EE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80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D288-7C70-4487-A868-3AB171DB72D2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319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A85F6-C87C-42AC-AA0C-A6F3A33FB962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FA049-1292-6741-9CF4-3BB30D17C8D4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3698" y="-18955"/>
            <a:ext cx="12259395" cy="689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2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09DD5-EC14-4701-9479-99700D5FC1A4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7B5D-4AAF-944F-8F79-1958F93DB250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59497" y="5897856"/>
            <a:ext cx="1727200" cy="685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424" y="5429219"/>
            <a:ext cx="745067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90A98-1F92-4B85-853E-5743A92E1172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8D71F-2004-B44E-AB4E-71FB18684AD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392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#'1125'!A1"/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#'1125'!A1"/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7.xml"/><Relationship Id="rId2" Type="http://schemas.openxmlformats.org/officeDocument/2006/relationships/hyperlink" Target="#'1127'!A1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#'1081'!A1"/><Relationship Id="rId3" Type="http://schemas.openxmlformats.org/officeDocument/2006/relationships/diagramLayout" Target="../diagrams/layout8.xml"/><Relationship Id="rId7" Type="http://schemas.openxmlformats.org/officeDocument/2006/relationships/image" Target="../media/image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9.xml"/><Relationship Id="rId2" Type="http://schemas.openxmlformats.org/officeDocument/2006/relationships/hyperlink" Target="#'1090'!A1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#'1111'!A1"/><Relationship Id="rId3" Type="http://schemas.openxmlformats.org/officeDocument/2006/relationships/diagramLayout" Target="../diagrams/layout10.xml"/><Relationship Id="rId7" Type="http://schemas.openxmlformats.org/officeDocument/2006/relationships/image" Target="../media/image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1.xml"/><Relationship Id="rId2" Type="http://schemas.openxmlformats.org/officeDocument/2006/relationships/hyperlink" Target="#'1143'!A1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2.xml"/><Relationship Id="rId9" Type="http://schemas.openxmlformats.org/officeDocument/2006/relationships/hyperlink" Target="#'1126'!A1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3.xml"/><Relationship Id="rId2" Type="http://schemas.openxmlformats.org/officeDocument/2006/relationships/hyperlink" Target="#'7546'!A1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5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5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#'1156'!A1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#'1156'!A1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hyperlink" Target="#'1125'!A1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9FD8B2-47F7-4138-AB4D-0845C2C8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1128932"/>
            <a:ext cx="10527323" cy="4600136"/>
          </a:xfrm>
        </p:spPr>
        <p:txBody>
          <a:bodyPr>
            <a:normAutofit/>
          </a:bodyPr>
          <a:lstStyle/>
          <a:p>
            <a:r>
              <a:rPr lang="es-CO" sz="5400" b="1" dirty="0">
                <a:solidFill>
                  <a:srgbClr val="C00000"/>
                </a:solidFill>
              </a:rPr>
              <a:t>PLAN DE ACCIÓN INSTITUCIONAL INTEGRADO</a:t>
            </a:r>
            <a:br>
              <a:rPr lang="es-CO" sz="5400" b="1" dirty="0">
                <a:solidFill>
                  <a:srgbClr val="C00000"/>
                </a:solidFill>
              </a:rPr>
            </a:br>
            <a:r>
              <a:rPr lang="es-CO" sz="3600" b="1" dirty="0">
                <a:solidFill>
                  <a:srgbClr val="C00000"/>
                </a:solidFill>
              </a:rPr>
              <a:t>SECRETARÍA GENERAL ALCALDÍA MAYOR DE BOGOTÁ</a:t>
            </a:r>
            <a:br>
              <a:rPr lang="es-CO" sz="3600" b="1" dirty="0">
                <a:solidFill>
                  <a:srgbClr val="C00000"/>
                </a:solidFill>
              </a:rPr>
            </a:br>
            <a:r>
              <a:rPr lang="es-CO" sz="2800" b="1" dirty="0">
                <a:solidFill>
                  <a:srgbClr val="C00000"/>
                </a:solidFill>
              </a:rPr>
              <a:t>Decreto 612 de 2018</a:t>
            </a:r>
            <a:br>
              <a:rPr lang="es-CO" sz="5400" b="1" dirty="0">
                <a:solidFill>
                  <a:schemeClr val="accent2"/>
                </a:solidFill>
              </a:rPr>
            </a:br>
            <a:br>
              <a:rPr lang="es-CO" sz="5400" b="1" dirty="0"/>
            </a:br>
            <a:r>
              <a:rPr lang="es-CO" sz="4000" b="1" dirty="0"/>
              <a:t>Cierre Bogotá Mejor Para Todos</a:t>
            </a:r>
            <a:br>
              <a:rPr lang="es-CO" sz="4000" b="1" dirty="0"/>
            </a:br>
            <a:r>
              <a:rPr lang="es-CO" sz="2000" b="1" dirty="0"/>
              <a:t>Información a 31 de mayo de 2020</a:t>
            </a:r>
            <a:endParaRPr lang="es-CO" sz="5400" b="1" i="1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5CDA02-A13A-4EC0-9A1C-606F4F49A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B6C8-F169-401A-BDF2-4DDA6587535B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E1BC64-513C-4AD6-9731-90B75948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629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13D77D-6053-46D1-9EFB-7D77B5DF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0D8B-AE9D-4225-AF4D-B3C5790CEE24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AF4DA0-2C03-413B-ABD6-10F8AAAF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10</a:t>
            </a:fld>
            <a:endParaRPr lang="es-ES" dirty="0"/>
          </a:p>
        </p:txBody>
      </p:sp>
      <p:sp>
        <p:nvSpPr>
          <p:cNvPr id="13" name="Rectángulo 21"/>
          <p:cNvSpPr/>
          <p:nvPr/>
        </p:nvSpPr>
        <p:spPr>
          <a:xfrm>
            <a:off x="406400" y="672816"/>
            <a:ext cx="1077686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+mj-lt"/>
                <a:cs typeface="Arial" panose="020B0604020202020204" pitchFamily="34" charset="0"/>
              </a:rPr>
              <a:t>1125 - FORTALECIMIENTO Y MODERNIZACIÓN DE LA GESTIÓN PÚBLICA </a:t>
            </a:r>
          </a:p>
          <a:p>
            <a:r>
              <a:rPr lang="es-ES" sz="2800" b="1" dirty="0">
                <a:latin typeface="+mj-lt"/>
                <a:cs typeface="Arial" panose="020B0604020202020204" pitchFamily="34" charset="0"/>
              </a:rPr>
              <a:t>DISTRITAL</a:t>
            </a: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73149261"/>
              </p:ext>
            </p:extLst>
          </p:nvPr>
        </p:nvGraphicFramePr>
        <p:xfrm>
          <a:off x="3953022" y="1535778"/>
          <a:ext cx="6731142" cy="473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521" y="1535778"/>
            <a:ext cx="763983" cy="763983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0837911" y="2621596"/>
            <a:ext cx="88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100 %</a:t>
            </a:r>
            <a:endParaRPr lang="es-CO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0837911" y="4180780"/>
            <a:ext cx="88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100 %</a:t>
            </a:r>
            <a:endParaRPr lang="es-CO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0837911" y="5137494"/>
            <a:ext cx="88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100 %</a:t>
            </a:r>
            <a:endParaRPr lang="es-CO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837911" y="3456385"/>
            <a:ext cx="88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100 %</a:t>
            </a:r>
            <a:endParaRPr lang="es-CO" b="1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4F785ED-E68E-47DD-B736-352F3E382FDA}"/>
              </a:ext>
            </a:extLst>
          </p:cNvPr>
          <p:cNvSpPr/>
          <p:nvPr/>
        </p:nvSpPr>
        <p:spPr>
          <a:xfrm>
            <a:off x="1111341" y="2377442"/>
            <a:ext cx="1913206" cy="22464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3" name="Imagen 22" descr="court, courthouse, government, law icon">
            <a:hlinkClick r:id="rId8"/>
            <a:extLst>
              <a:ext uri="{FF2B5EF4-FFF2-40B4-BE49-F238E27FC236}">
                <a16:creationId xmlns:a16="http://schemas.microsoft.com/office/drawing/2014/main" id="{E9752A84-AF40-4A48-A424-F503BD47B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364" y="2593169"/>
            <a:ext cx="1197909" cy="119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7E1C2B2B-CFC5-4D3E-BE08-C57D3D9ABE2F}"/>
              </a:ext>
            </a:extLst>
          </p:cNvPr>
          <p:cNvSpPr txBox="1"/>
          <p:nvPr/>
        </p:nvSpPr>
        <p:spPr>
          <a:xfrm>
            <a:off x="1123630" y="3849681"/>
            <a:ext cx="191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100 %</a:t>
            </a:r>
          </a:p>
          <a:p>
            <a:pPr algn="ctr"/>
            <a:r>
              <a:rPr lang="es-ES" sz="1200" dirty="0"/>
              <a:t>Promedio de cumplimiento de las metas</a:t>
            </a:r>
            <a:endParaRPr lang="es-CO" sz="120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AF00B24-E997-4135-B057-10663E8FDC05}"/>
              </a:ext>
            </a:extLst>
          </p:cNvPr>
          <p:cNvSpPr/>
          <p:nvPr/>
        </p:nvSpPr>
        <p:spPr>
          <a:xfrm>
            <a:off x="406400" y="233518"/>
            <a:ext cx="10555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Plan de Acción Institucional Integrado – Secretaría General Alcaldía Mayor de Bogotá 2020</a:t>
            </a:r>
          </a:p>
        </p:txBody>
      </p:sp>
    </p:spTree>
    <p:extLst>
      <p:ext uri="{BB962C8B-B14F-4D97-AF65-F5344CB8AC3E}">
        <p14:creationId xmlns:p14="http://schemas.microsoft.com/office/powerpoint/2010/main" val="2332118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13D77D-6053-46D1-9EFB-7D77B5DF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0D8B-AE9D-4225-AF4D-B3C5790CEE24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AF4DA0-2C03-413B-ABD6-10F8AAAF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11</a:t>
            </a:fld>
            <a:endParaRPr lang="es-ES" dirty="0"/>
          </a:p>
        </p:txBody>
      </p:sp>
      <p:sp>
        <p:nvSpPr>
          <p:cNvPr id="13" name="Rectángulo 21"/>
          <p:cNvSpPr/>
          <p:nvPr/>
        </p:nvSpPr>
        <p:spPr>
          <a:xfrm>
            <a:off x="406400" y="672816"/>
            <a:ext cx="1077686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+mj-lt"/>
                <a:cs typeface="Arial" panose="020B0604020202020204" pitchFamily="34" charset="0"/>
              </a:rPr>
              <a:t>1125 - FORTALECIMIENTO Y MODERNIZACIÓN DE LA GESTIÓN PÚBLICA </a:t>
            </a:r>
          </a:p>
          <a:p>
            <a:r>
              <a:rPr lang="es-ES" sz="2800" b="1" dirty="0">
                <a:latin typeface="+mj-lt"/>
                <a:cs typeface="Arial" panose="020B0604020202020204" pitchFamily="34" charset="0"/>
              </a:rPr>
              <a:t>DISTRITAL</a:t>
            </a: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212665747"/>
              </p:ext>
            </p:extLst>
          </p:nvPr>
        </p:nvGraphicFramePr>
        <p:xfrm>
          <a:off x="3825631" y="1380877"/>
          <a:ext cx="6377552" cy="4989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749" y="1415541"/>
            <a:ext cx="763983" cy="763983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0472139" y="2530461"/>
            <a:ext cx="88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100 %</a:t>
            </a:r>
            <a:endParaRPr lang="es-CO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0472139" y="4550305"/>
            <a:ext cx="88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100 %</a:t>
            </a:r>
            <a:endParaRPr lang="es-CO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0472139" y="5512046"/>
            <a:ext cx="88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100 %</a:t>
            </a:r>
            <a:endParaRPr lang="es-CO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472139" y="3509287"/>
            <a:ext cx="88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100 %</a:t>
            </a:r>
            <a:endParaRPr lang="es-CO" b="1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57115FA-73C4-4482-B675-075C139BEB50}"/>
              </a:ext>
            </a:extLst>
          </p:cNvPr>
          <p:cNvSpPr/>
          <p:nvPr/>
        </p:nvSpPr>
        <p:spPr>
          <a:xfrm>
            <a:off x="1111341" y="2377442"/>
            <a:ext cx="1913206" cy="22464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4" name="Imagen 23" descr="court, courthouse, government, law icon">
            <a:hlinkClick r:id="rId8"/>
            <a:extLst>
              <a:ext uri="{FF2B5EF4-FFF2-40B4-BE49-F238E27FC236}">
                <a16:creationId xmlns:a16="http://schemas.microsoft.com/office/drawing/2014/main" id="{15730123-3A0B-4C7F-A994-9F355F8B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364" y="2593169"/>
            <a:ext cx="1197909" cy="119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A59AC22A-9089-43CF-8FF9-881CDC4A0F0C}"/>
              </a:ext>
            </a:extLst>
          </p:cNvPr>
          <p:cNvSpPr txBox="1"/>
          <p:nvPr/>
        </p:nvSpPr>
        <p:spPr>
          <a:xfrm>
            <a:off x="1123630" y="3849681"/>
            <a:ext cx="191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100 %</a:t>
            </a:r>
          </a:p>
          <a:p>
            <a:pPr algn="ctr"/>
            <a:r>
              <a:rPr lang="es-ES" sz="1200" dirty="0"/>
              <a:t>Promedio de cumplimiento de las metas</a:t>
            </a:r>
            <a:endParaRPr lang="es-CO" sz="120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1F22FE1-37D5-4177-840E-45C85D9BDB5C}"/>
              </a:ext>
            </a:extLst>
          </p:cNvPr>
          <p:cNvSpPr/>
          <p:nvPr/>
        </p:nvSpPr>
        <p:spPr>
          <a:xfrm>
            <a:off x="406400" y="233518"/>
            <a:ext cx="10555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Plan de Acción Institucional Integrado – Secretaría General Alcaldía Mayor de Bogotá 2020</a:t>
            </a:r>
          </a:p>
        </p:txBody>
      </p:sp>
    </p:spTree>
    <p:extLst>
      <p:ext uri="{BB962C8B-B14F-4D97-AF65-F5344CB8AC3E}">
        <p14:creationId xmlns:p14="http://schemas.microsoft.com/office/powerpoint/2010/main" val="3468883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94EFE49A-DB3B-442F-9C6E-7DAF2CEC9CB3}"/>
              </a:ext>
            </a:extLst>
          </p:cNvPr>
          <p:cNvSpPr/>
          <p:nvPr/>
        </p:nvSpPr>
        <p:spPr>
          <a:xfrm>
            <a:off x="1097277" y="2489984"/>
            <a:ext cx="1913206" cy="22464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13D77D-6053-46D1-9EFB-7D77B5DF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0D8B-AE9D-4225-AF4D-B3C5790CEE24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AF4DA0-2C03-413B-ABD6-10F8AAAF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12</a:t>
            </a:fld>
            <a:endParaRPr lang="es-ES" dirty="0"/>
          </a:p>
        </p:txBody>
      </p:sp>
      <p:sp>
        <p:nvSpPr>
          <p:cNvPr id="13" name="Rectángulo 21"/>
          <p:cNvSpPr/>
          <p:nvPr/>
        </p:nvSpPr>
        <p:spPr>
          <a:xfrm>
            <a:off x="406400" y="663566"/>
            <a:ext cx="1076461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2800" b="1" dirty="0">
                <a:latin typeface="+mj-lt"/>
                <a:cs typeface="Arial" panose="020B0604020202020204" pitchFamily="34" charset="0"/>
              </a:rPr>
              <a:t>1127 - INFRAESTRUCTURA ADECUADA PARA TODOS EN LA SECRETARÍA </a:t>
            </a:r>
          </a:p>
          <a:p>
            <a:pPr algn="just"/>
            <a:r>
              <a:rPr lang="es-ES" sz="2800" b="1" dirty="0">
                <a:latin typeface="+mj-lt"/>
                <a:cs typeface="Arial" panose="020B0604020202020204" pitchFamily="34" charset="0"/>
              </a:rPr>
              <a:t>GENERAL</a:t>
            </a:r>
          </a:p>
        </p:txBody>
      </p:sp>
      <p:pic>
        <p:nvPicPr>
          <p:cNvPr id="6" name="Imagen 5" descr="hammer, tools, wrench icon">
            <a:hlinkClick r:id="rId2"/>
            <a:extLst>
              <a:ext uri="{FF2B5EF4-FFF2-40B4-BE49-F238E27FC236}">
                <a16:creationId xmlns:a16="http://schemas.microsoft.com/office/drawing/2014/main" id="{62324418-E451-484B-ABEB-B877B931F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67" y="2722094"/>
            <a:ext cx="1047225" cy="109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C7AF4DA0-2C03-413B-ABD6-10F8AAAF52FE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CD7B5D-4AAF-944F-8F79-1958F93DB250}" type="slidenum">
              <a:rPr lang="es-ES" smtClean="0"/>
              <a:pPr/>
              <a:t>12</a:t>
            </a:fld>
            <a:endParaRPr lang="es-ES" dirty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950273985"/>
              </p:ext>
            </p:extLst>
          </p:nvPr>
        </p:nvGraphicFramePr>
        <p:xfrm>
          <a:off x="3905459" y="2053940"/>
          <a:ext cx="6234830" cy="3637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880" y="2091517"/>
            <a:ext cx="763983" cy="76398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0513273" y="3050297"/>
            <a:ext cx="88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100 %</a:t>
            </a:r>
            <a:endParaRPr lang="es-CO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0513273" y="4894252"/>
            <a:ext cx="88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95 %</a:t>
            </a:r>
            <a:endParaRPr lang="es-CO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0513271" y="3931629"/>
            <a:ext cx="88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100 %</a:t>
            </a:r>
            <a:endParaRPr lang="es-CO" b="1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A7A6095-C77A-45CC-B009-9BA6582BFD3E}"/>
              </a:ext>
            </a:extLst>
          </p:cNvPr>
          <p:cNvSpPr txBox="1"/>
          <p:nvPr/>
        </p:nvSpPr>
        <p:spPr>
          <a:xfrm>
            <a:off x="1089911" y="3952442"/>
            <a:ext cx="191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98.33 %</a:t>
            </a:r>
          </a:p>
          <a:p>
            <a:pPr algn="ctr"/>
            <a:r>
              <a:rPr lang="es-ES" sz="1200" dirty="0"/>
              <a:t>Promedio de cumplimiento de las metas</a:t>
            </a:r>
            <a:endParaRPr lang="es-CO" sz="120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7C36698-4B43-4B00-9886-20C2B6A6A19F}"/>
              </a:ext>
            </a:extLst>
          </p:cNvPr>
          <p:cNvSpPr/>
          <p:nvPr/>
        </p:nvSpPr>
        <p:spPr>
          <a:xfrm>
            <a:off x="406400" y="233518"/>
            <a:ext cx="10555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Plan de Acción Institucional Integrado – Secretaría General Alcaldía Mayor de Bogotá 2020</a:t>
            </a:r>
          </a:p>
        </p:txBody>
      </p:sp>
    </p:spTree>
    <p:extLst>
      <p:ext uri="{BB962C8B-B14F-4D97-AF65-F5344CB8AC3E}">
        <p14:creationId xmlns:p14="http://schemas.microsoft.com/office/powerpoint/2010/main" val="278246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AEC441AD-3241-4485-A6C7-90F4AF2A85CE}"/>
              </a:ext>
            </a:extLst>
          </p:cNvPr>
          <p:cNvSpPr/>
          <p:nvPr/>
        </p:nvSpPr>
        <p:spPr>
          <a:xfrm>
            <a:off x="1167613" y="2433712"/>
            <a:ext cx="1913206" cy="22464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13D77D-6053-46D1-9EFB-7D77B5DF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0D8B-AE9D-4225-AF4D-B3C5790CEE24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AF4DA0-2C03-413B-ABD6-10F8AAAF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13</a:t>
            </a:fld>
            <a:endParaRPr lang="es-ES" dirty="0"/>
          </a:p>
        </p:txBody>
      </p:sp>
      <p:sp>
        <p:nvSpPr>
          <p:cNvPr id="13" name="Rectángulo 21"/>
          <p:cNvSpPr/>
          <p:nvPr/>
        </p:nvSpPr>
        <p:spPr>
          <a:xfrm>
            <a:off x="406400" y="663566"/>
            <a:ext cx="114532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+mj-lt"/>
                <a:cs typeface="Arial" panose="020B0604020202020204" pitchFamily="34" charset="0"/>
              </a:rPr>
              <a:t>1081 - REDISEÑO DE LA ARQUITECTURA DE LA PLATAFORMA TECNOLÓGICA </a:t>
            </a:r>
          </a:p>
          <a:p>
            <a:r>
              <a:rPr lang="es-ES" sz="2800" b="1" dirty="0">
                <a:latin typeface="+mj-lt"/>
                <a:cs typeface="Arial" panose="020B0604020202020204" pitchFamily="34" charset="0"/>
              </a:rPr>
              <a:t>EN LA SECRETARÍA GENERAL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58219585"/>
              </p:ext>
            </p:extLst>
          </p:nvPr>
        </p:nvGraphicFramePr>
        <p:xfrm>
          <a:off x="3995226" y="2053664"/>
          <a:ext cx="6338292" cy="381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917" y="2104463"/>
            <a:ext cx="763983" cy="7639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0592849" y="3200404"/>
            <a:ext cx="88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100 %</a:t>
            </a:r>
            <a:endParaRPr lang="es-CO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10592849" y="4162336"/>
            <a:ext cx="88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100 %</a:t>
            </a:r>
            <a:endParaRPr lang="es-CO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0592849" y="5057139"/>
            <a:ext cx="88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100 %</a:t>
            </a:r>
            <a:endParaRPr lang="es-CO" b="1" dirty="0"/>
          </a:p>
        </p:txBody>
      </p:sp>
      <p:pic>
        <p:nvPicPr>
          <p:cNvPr id="16" name="Imagen 15" descr="computer, desktop, pc icon">
            <a:hlinkClick r:id="rId8"/>
            <a:extLst>
              <a:ext uri="{FF2B5EF4-FFF2-40B4-BE49-F238E27FC236}">
                <a16:creationId xmlns:a16="http://schemas.microsoft.com/office/drawing/2014/main" id="{4AE7D464-4A7C-4999-87B6-18BA7C802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62" y="2568921"/>
            <a:ext cx="1282700" cy="128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DA27E64-A347-4D94-A143-5EBB73207045}"/>
              </a:ext>
            </a:extLst>
          </p:cNvPr>
          <p:cNvSpPr txBox="1"/>
          <p:nvPr/>
        </p:nvSpPr>
        <p:spPr>
          <a:xfrm>
            <a:off x="1152658" y="3893223"/>
            <a:ext cx="191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100 %</a:t>
            </a:r>
          </a:p>
          <a:p>
            <a:pPr algn="ctr"/>
            <a:r>
              <a:rPr lang="es-ES" sz="1200" dirty="0"/>
              <a:t>Promedio de cumplimiento de las metas</a:t>
            </a:r>
            <a:endParaRPr lang="es-CO" sz="120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FA9566E-C1F3-4F40-8DBB-D97F145CAB95}"/>
              </a:ext>
            </a:extLst>
          </p:cNvPr>
          <p:cNvSpPr/>
          <p:nvPr/>
        </p:nvSpPr>
        <p:spPr>
          <a:xfrm>
            <a:off x="406400" y="233518"/>
            <a:ext cx="10555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Plan de Acción Institucional Integrado – Secretaría General Alcaldía Mayor de Bogotá 2020</a:t>
            </a:r>
          </a:p>
        </p:txBody>
      </p:sp>
    </p:spTree>
    <p:extLst>
      <p:ext uri="{BB962C8B-B14F-4D97-AF65-F5344CB8AC3E}">
        <p14:creationId xmlns:p14="http://schemas.microsoft.com/office/powerpoint/2010/main" val="4093875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0CCA64C8-BD7D-4F08-8956-18F04F1FB1EE}"/>
              </a:ext>
            </a:extLst>
          </p:cNvPr>
          <p:cNvSpPr/>
          <p:nvPr/>
        </p:nvSpPr>
        <p:spPr>
          <a:xfrm>
            <a:off x="1111343" y="2433712"/>
            <a:ext cx="1913206" cy="22464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13D77D-6053-46D1-9EFB-7D77B5DF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0D8B-AE9D-4225-AF4D-B3C5790CEE24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AF4DA0-2C03-413B-ABD6-10F8AAAF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14</a:t>
            </a:fld>
            <a:endParaRPr lang="es-ES" dirty="0"/>
          </a:p>
        </p:txBody>
      </p:sp>
      <p:sp>
        <p:nvSpPr>
          <p:cNvPr id="13" name="Rectángulo 21"/>
          <p:cNvSpPr/>
          <p:nvPr/>
        </p:nvSpPr>
        <p:spPr>
          <a:xfrm>
            <a:off x="406400" y="663566"/>
            <a:ext cx="9541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+mj-lt"/>
                <a:cs typeface="Arial" panose="020B0604020202020204" pitchFamily="34" charset="0"/>
              </a:rPr>
              <a:t> 1090 - LO MEJOR DEL MUNDO POR UNA BOGOTÁ PARA TODOS</a:t>
            </a:r>
          </a:p>
        </p:txBody>
      </p:sp>
      <p:pic>
        <p:nvPicPr>
          <p:cNvPr id="6" name="Imagen 5" descr="earth, global, world icon">
            <a:hlinkClick r:id="rId2"/>
            <a:extLst>
              <a:ext uri="{FF2B5EF4-FFF2-40B4-BE49-F238E27FC236}">
                <a16:creationId xmlns:a16="http://schemas.microsoft.com/office/drawing/2014/main" id="{98E65DD2-8FE1-48E3-B8AF-8218262D4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74" y="2736606"/>
            <a:ext cx="1024326" cy="102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9000648"/>
              </p:ext>
            </p:extLst>
          </p:nvPr>
        </p:nvGraphicFramePr>
        <p:xfrm>
          <a:off x="4178105" y="1852204"/>
          <a:ext cx="5936207" cy="4027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442" y="2070301"/>
            <a:ext cx="763983" cy="76398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0470832" y="3602670"/>
            <a:ext cx="88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100 %</a:t>
            </a:r>
            <a:endParaRPr lang="es-CO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0470832" y="4844006"/>
            <a:ext cx="88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100 %</a:t>
            </a:r>
            <a:endParaRPr lang="es-CO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7C7EE5D-978F-49B3-AD18-3FDADD7589A4}"/>
              </a:ext>
            </a:extLst>
          </p:cNvPr>
          <p:cNvSpPr txBox="1"/>
          <p:nvPr/>
        </p:nvSpPr>
        <p:spPr>
          <a:xfrm>
            <a:off x="1123630" y="3907737"/>
            <a:ext cx="191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100 %</a:t>
            </a:r>
          </a:p>
          <a:p>
            <a:pPr algn="ctr"/>
            <a:r>
              <a:rPr lang="es-ES" sz="1200" dirty="0"/>
              <a:t>Promedio de cumplimiento de las metas</a:t>
            </a:r>
            <a:endParaRPr lang="es-CO" sz="12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DE972A0-6903-40CE-B13D-E6411B0C92CE}"/>
              </a:ext>
            </a:extLst>
          </p:cNvPr>
          <p:cNvSpPr/>
          <p:nvPr/>
        </p:nvSpPr>
        <p:spPr>
          <a:xfrm>
            <a:off x="406400" y="233518"/>
            <a:ext cx="10555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Plan de Acción Institucional Integrado – Secretaría General Alcaldía Mayor de Bogotá 2020</a:t>
            </a:r>
          </a:p>
        </p:txBody>
      </p:sp>
    </p:spTree>
    <p:extLst>
      <p:ext uri="{BB962C8B-B14F-4D97-AF65-F5344CB8AC3E}">
        <p14:creationId xmlns:p14="http://schemas.microsoft.com/office/powerpoint/2010/main" val="525002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74806922-37B6-43F9-8128-A9D24147E41F}"/>
              </a:ext>
            </a:extLst>
          </p:cNvPr>
          <p:cNvSpPr/>
          <p:nvPr/>
        </p:nvSpPr>
        <p:spPr>
          <a:xfrm>
            <a:off x="1138585" y="2461848"/>
            <a:ext cx="1913206" cy="22464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13D77D-6053-46D1-9EFB-7D77B5DF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0D8B-AE9D-4225-AF4D-B3C5790CEE24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AF4DA0-2C03-413B-ABD6-10F8AAAF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15</a:t>
            </a:fld>
            <a:endParaRPr lang="es-ES" dirty="0"/>
          </a:p>
        </p:txBody>
      </p:sp>
      <p:sp>
        <p:nvSpPr>
          <p:cNvPr id="13" name="Rectángulo 21"/>
          <p:cNvSpPr/>
          <p:nvPr/>
        </p:nvSpPr>
        <p:spPr>
          <a:xfrm>
            <a:off x="395514" y="663566"/>
            <a:ext cx="110046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+mj-lt"/>
                <a:cs typeface="Arial" panose="020B0604020202020204" pitchFamily="34" charset="0"/>
              </a:rPr>
              <a:t>1111 - FORTALECIMIENTO DE LA ECONOMÍA, EL GOBIERNO Y LA CIUDAD </a:t>
            </a:r>
          </a:p>
          <a:p>
            <a:r>
              <a:rPr lang="es-ES" sz="2800" b="1" dirty="0">
                <a:latin typeface="+mj-lt"/>
                <a:cs typeface="Arial" panose="020B0604020202020204" pitchFamily="34" charset="0"/>
              </a:rPr>
              <a:t>DIGITAL DE BOGOTÁ D. C.</a:t>
            </a:r>
          </a:p>
        </p:txBody>
      </p:sp>
      <p:sp>
        <p:nvSpPr>
          <p:cNvPr id="7" name="Marcador de número de diapositiva 3">
            <a:extLst>
              <a:ext uri="{FF2B5EF4-FFF2-40B4-BE49-F238E27FC236}">
                <a16:creationId xmlns:a16="http://schemas.microsoft.com/office/drawing/2014/main" id="{C7AF4DA0-2C03-413B-ABD6-10F8AAAF52FE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CD7B5D-4AAF-944F-8F79-1958F93DB250}" type="slidenum">
              <a:rPr lang="es-ES" smtClean="0"/>
              <a:pPr/>
              <a:t>15</a:t>
            </a:fld>
            <a:endParaRPr lang="es-ES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392991280"/>
              </p:ext>
            </p:extLst>
          </p:nvPr>
        </p:nvGraphicFramePr>
        <p:xfrm>
          <a:off x="4318782" y="2006658"/>
          <a:ext cx="5836953" cy="3306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280" y="2087072"/>
            <a:ext cx="763983" cy="76398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0424670" y="3390080"/>
            <a:ext cx="88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100 %</a:t>
            </a:r>
            <a:endParaRPr lang="es-CO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0424670" y="4402812"/>
            <a:ext cx="88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100 %</a:t>
            </a:r>
            <a:endParaRPr lang="es-CO" b="1" dirty="0"/>
          </a:p>
        </p:txBody>
      </p:sp>
      <p:pic>
        <p:nvPicPr>
          <p:cNvPr id="18" name="Imagen 17" descr="antena, satelite, signal, space icon">
            <a:hlinkClick r:id="rId8"/>
            <a:extLst>
              <a:ext uri="{FF2B5EF4-FFF2-40B4-BE49-F238E27FC236}">
                <a16:creationId xmlns:a16="http://schemas.microsoft.com/office/drawing/2014/main" id="{10EB823C-8FAD-4A7E-8919-76A04D848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330" y="2590234"/>
            <a:ext cx="1271716" cy="130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1ECCC1D-B28E-4859-9C7D-1B74FEFA845A}"/>
              </a:ext>
            </a:extLst>
          </p:cNvPr>
          <p:cNvSpPr txBox="1"/>
          <p:nvPr/>
        </p:nvSpPr>
        <p:spPr>
          <a:xfrm>
            <a:off x="1138585" y="3951279"/>
            <a:ext cx="191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100 %</a:t>
            </a:r>
          </a:p>
          <a:p>
            <a:pPr algn="ctr"/>
            <a:r>
              <a:rPr lang="es-ES" sz="1200" dirty="0"/>
              <a:t>Promedio de cumplimiento de las metas</a:t>
            </a:r>
            <a:endParaRPr lang="es-CO" sz="12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36FE24A-1D8E-4C1C-9C4E-48AD79A3FD48}"/>
              </a:ext>
            </a:extLst>
          </p:cNvPr>
          <p:cNvSpPr/>
          <p:nvPr/>
        </p:nvSpPr>
        <p:spPr>
          <a:xfrm>
            <a:off x="406400" y="233518"/>
            <a:ext cx="10555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Plan de Acción Institucional Integrado – Secretaría General Alcaldía Mayor de Bogotá 2020</a:t>
            </a:r>
          </a:p>
        </p:txBody>
      </p:sp>
    </p:spTree>
    <p:extLst>
      <p:ext uri="{BB962C8B-B14F-4D97-AF65-F5344CB8AC3E}">
        <p14:creationId xmlns:p14="http://schemas.microsoft.com/office/powerpoint/2010/main" val="416293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9E4DEF58-77CB-4F4B-A5E6-59FA0C700979}"/>
              </a:ext>
            </a:extLst>
          </p:cNvPr>
          <p:cNvSpPr/>
          <p:nvPr/>
        </p:nvSpPr>
        <p:spPr>
          <a:xfrm>
            <a:off x="1160130" y="2518120"/>
            <a:ext cx="1913206" cy="22464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13D77D-6053-46D1-9EFB-7D77B5DF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0D8B-AE9D-4225-AF4D-B3C5790CEE24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AF4DA0-2C03-413B-ABD6-10F8AAAF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16</a:t>
            </a:fld>
            <a:endParaRPr lang="es-ES" dirty="0"/>
          </a:p>
        </p:txBody>
      </p:sp>
      <p:sp>
        <p:nvSpPr>
          <p:cNvPr id="13" name="Rectángulo 21"/>
          <p:cNvSpPr/>
          <p:nvPr/>
        </p:nvSpPr>
        <p:spPr>
          <a:xfrm>
            <a:off x="406400" y="663566"/>
            <a:ext cx="1131771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+mj-lt"/>
                <a:cs typeface="Arial" panose="020B0604020202020204" pitchFamily="34" charset="0"/>
              </a:rPr>
              <a:t>1143 - COMUNICACIÓN PARA FORTALECER LAS INSTITUCIONES Y ACERCAR </a:t>
            </a:r>
          </a:p>
          <a:p>
            <a:r>
              <a:rPr lang="es-ES" sz="2800" b="1" dirty="0">
                <a:latin typeface="+mj-lt"/>
                <a:cs typeface="Arial" panose="020B0604020202020204" pitchFamily="34" charset="0"/>
              </a:rPr>
              <a:t>A LA CIUDADANÍA A LA ALCALDÍA MAYOR DE BOGOTÁ</a:t>
            </a:r>
          </a:p>
        </p:txBody>
      </p:sp>
      <p:pic>
        <p:nvPicPr>
          <p:cNvPr id="6" name="Imagen 5" descr="alert, attention, broadcast, communication, loud, megafone, megaphone icon">
            <a:hlinkClick r:id="rId2"/>
            <a:extLst>
              <a:ext uri="{FF2B5EF4-FFF2-40B4-BE49-F238E27FC236}">
                <a16:creationId xmlns:a16="http://schemas.microsoft.com/office/drawing/2014/main" id="{3713A5E6-0A13-4CB7-A78E-0D9677F0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790" y="2789064"/>
            <a:ext cx="1033887" cy="110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661521322"/>
              </p:ext>
            </p:extLst>
          </p:nvPr>
        </p:nvGraphicFramePr>
        <p:xfrm>
          <a:off x="3732562" y="2159883"/>
          <a:ext cx="6305184" cy="3130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512" y="2234497"/>
            <a:ext cx="763983" cy="763983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0444902" y="3547085"/>
            <a:ext cx="88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100 %</a:t>
            </a:r>
            <a:endParaRPr lang="es-CO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444902" y="4779047"/>
            <a:ext cx="88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100 %</a:t>
            </a:r>
            <a:endParaRPr lang="es-CO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E4B42B3-EA41-4B16-BE7F-1DECAAD4EA4A}"/>
              </a:ext>
            </a:extLst>
          </p:cNvPr>
          <p:cNvSpPr txBox="1"/>
          <p:nvPr/>
        </p:nvSpPr>
        <p:spPr>
          <a:xfrm>
            <a:off x="1160130" y="3994821"/>
            <a:ext cx="191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100 %</a:t>
            </a:r>
          </a:p>
          <a:p>
            <a:pPr algn="ctr"/>
            <a:r>
              <a:rPr lang="es-ES" sz="1200" dirty="0"/>
              <a:t>Promedio de cumplimiento de las metas</a:t>
            </a:r>
            <a:endParaRPr lang="es-CO" sz="12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04EDCA8-6502-4760-BF5A-6496BE27F55F}"/>
              </a:ext>
            </a:extLst>
          </p:cNvPr>
          <p:cNvSpPr/>
          <p:nvPr/>
        </p:nvSpPr>
        <p:spPr>
          <a:xfrm>
            <a:off x="406400" y="233518"/>
            <a:ext cx="10555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Plan de Acción Institucional Integrado – Secretaría General Alcaldía Mayor de Bogotá 2020</a:t>
            </a:r>
          </a:p>
        </p:txBody>
      </p:sp>
    </p:spTree>
    <p:extLst>
      <p:ext uri="{BB962C8B-B14F-4D97-AF65-F5344CB8AC3E}">
        <p14:creationId xmlns:p14="http://schemas.microsoft.com/office/powerpoint/2010/main" val="795203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FA402F66-717C-4739-A72B-949B02AC523E}"/>
              </a:ext>
            </a:extLst>
          </p:cNvPr>
          <p:cNvSpPr/>
          <p:nvPr/>
        </p:nvSpPr>
        <p:spPr>
          <a:xfrm>
            <a:off x="1023034" y="2461848"/>
            <a:ext cx="1913206" cy="22464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13D77D-6053-46D1-9EFB-7D77B5DF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0D8B-AE9D-4225-AF4D-B3C5790CEE24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AF4DA0-2C03-413B-ABD6-10F8AAAF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17</a:t>
            </a:fld>
            <a:endParaRPr lang="es-ES" dirty="0"/>
          </a:p>
        </p:txBody>
      </p:sp>
      <p:sp>
        <p:nvSpPr>
          <p:cNvPr id="13" name="Rectángulo 21"/>
          <p:cNvSpPr/>
          <p:nvPr/>
        </p:nvSpPr>
        <p:spPr>
          <a:xfrm>
            <a:off x="406400" y="663566"/>
            <a:ext cx="105144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+mj-lt"/>
                <a:cs typeface="Arial" panose="020B0604020202020204" pitchFamily="34" charset="0"/>
              </a:rPr>
              <a:t>1126 - IMPLEMENTACIÓN DE UN NUEVO ENFOQUE DE SERVICIO A LA </a:t>
            </a:r>
          </a:p>
          <a:p>
            <a:r>
              <a:rPr lang="es-ES" sz="2800" b="1" dirty="0">
                <a:latin typeface="+mj-lt"/>
                <a:cs typeface="Arial" panose="020B0604020202020204" pitchFamily="34" charset="0"/>
              </a:rPr>
              <a:t>CIUDADANÍA</a:t>
            </a:r>
          </a:p>
        </p:txBody>
      </p:sp>
      <p:sp>
        <p:nvSpPr>
          <p:cNvPr id="7" name="Marcador de número de diapositiva 3">
            <a:extLst>
              <a:ext uri="{FF2B5EF4-FFF2-40B4-BE49-F238E27FC236}">
                <a16:creationId xmlns:a16="http://schemas.microsoft.com/office/drawing/2014/main" id="{C7AF4DA0-2C03-413B-ABD6-10F8AAAF52FE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CD7B5D-4AAF-944F-8F79-1958F93DB250}" type="slidenum">
              <a:rPr lang="es-ES" smtClean="0"/>
              <a:pPr/>
              <a:t>17</a:t>
            </a:fld>
            <a:endParaRPr lang="es-ES" dirty="0"/>
          </a:p>
        </p:txBody>
      </p: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C7AF4DA0-2C03-413B-ABD6-10F8AAAF52FE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CD7B5D-4AAF-944F-8F79-1958F93DB250}" type="slidenum">
              <a:rPr lang="es-ES" smtClean="0"/>
              <a:pPr/>
              <a:t>17</a:t>
            </a:fld>
            <a:endParaRPr lang="es-ES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699221141"/>
              </p:ext>
            </p:extLst>
          </p:nvPr>
        </p:nvGraphicFramePr>
        <p:xfrm>
          <a:off x="3786555" y="1685172"/>
          <a:ext cx="6267159" cy="443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782" y="1722720"/>
            <a:ext cx="763983" cy="76398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0378835" y="2811784"/>
            <a:ext cx="113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0 %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0378836" y="3558792"/>
            <a:ext cx="113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100 %</a:t>
            </a:r>
            <a:endParaRPr lang="es-CO" b="1" dirty="0"/>
          </a:p>
        </p:txBody>
      </p:sp>
      <p:pic>
        <p:nvPicPr>
          <p:cNvPr id="18" name="Imagen 17" descr="corporate citizenship, corporate conscience, corporate social responsibility, corporate sustainability, csr, responsible business, sustainable business icon icon">
            <a:hlinkClick r:id="rId9"/>
            <a:extLst>
              <a:ext uri="{FF2B5EF4-FFF2-40B4-BE49-F238E27FC236}">
                <a16:creationId xmlns:a16="http://schemas.microsoft.com/office/drawing/2014/main" id="{CB62AE2A-19E7-4C59-B566-10141C0FD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722" y="2654047"/>
            <a:ext cx="1219830" cy="121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10378837" y="4227188"/>
            <a:ext cx="113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100 %</a:t>
            </a:r>
            <a:endParaRPr lang="es-CO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10400925" y="4818968"/>
            <a:ext cx="113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377.62 %</a:t>
            </a:r>
            <a:endParaRPr lang="es-CO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0408528" y="5395502"/>
            <a:ext cx="113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100 %</a:t>
            </a:r>
            <a:endParaRPr lang="es-CO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8B7C54F-8BCD-44F7-9F8C-081AB69DC083}"/>
              </a:ext>
            </a:extLst>
          </p:cNvPr>
          <p:cNvSpPr txBox="1"/>
          <p:nvPr/>
        </p:nvSpPr>
        <p:spPr>
          <a:xfrm>
            <a:off x="1023034" y="3941509"/>
            <a:ext cx="191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127.52 %</a:t>
            </a:r>
          </a:p>
          <a:p>
            <a:pPr algn="ctr"/>
            <a:r>
              <a:rPr lang="es-ES" sz="1200" dirty="0"/>
              <a:t>Promedio de cumplimiento de las metas</a:t>
            </a:r>
            <a:endParaRPr lang="es-CO" sz="120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CD54583-B364-4A72-874F-74D8AA1ABA36}"/>
              </a:ext>
            </a:extLst>
          </p:cNvPr>
          <p:cNvSpPr/>
          <p:nvPr/>
        </p:nvSpPr>
        <p:spPr>
          <a:xfrm>
            <a:off x="406400" y="233518"/>
            <a:ext cx="10555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Plan de Acción Institucional Integrado – Secretaría General Alcaldía Mayor de Bogotá 2020</a:t>
            </a:r>
          </a:p>
        </p:txBody>
      </p:sp>
    </p:spTree>
    <p:extLst>
      <p:ext uri="{BB962C8B-B14F-4D97-AF65-F5344CB8AC3E}">
        <p14:creationId xmlns:p14="http://schemas.microsoft.com/office/powerpoint/2010/main" val="575871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F679320F-A51B-48BC-BD53-F90089FC0B06}"/>
              </a:ext>
            </a:extLst>
          </p:cNvPr>
          <p:cNvSpPr/>
          <p:nvPr/>
        </p:nvSpPr>
        <p:spPr>
          <a:xfrm>
            <a:off x="998796" y="2349304"/>
            <a:ext cx="1913206" cy="22464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13D77D-6053-46D1-9EFB-7D77B5DF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0D8B-AE9D-4225-AF4D-B3C5790CEE24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AF4DA0-2C03-413B-ABD6-10F8AAAF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18</a:t>
            </a:fld>
            <a:endParaRPr lang="es-ES" dirty="0"/>
          </a:p>
        </p:txBody>
      </p:sp>
      <p:sp>
        <p:nvSpPr>
          <p:cNvPr id="13" name="Rectángulo 21"/>
          <p:cNvSpPr/>
          <p:nvPr/>
        </p:nvSpPr>
        <p:spPr>
          <a:xfrm>
            <a:off x="406400" y="663566"/>
            <a:ext cx="2998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+mj-lt"/>
                <a:cs typeface="Arial" panose="020B0604020202020204" pitchFamily="34" charset="0"/>
              </a:rPr>
              <a:t>7546 - NUEVO CAD</a:t>
            </a:r>
          </a:p>
        </p:txBody>
      </p:sp>
      <p:pic>
        <p:nvPicPr>
          <p:cNvPr id="6" name="Imagen 5" descr="building, city, skyscraper icon">
            <a:hlinkClick r:id="rId2"/>
            <a:extLst>
              <a:ext uri="{FF2B5EF4-FFF2-40B4-BE49-F238E27FC236}">
                <a16:creationId xmlns:a16="http://schemas.microsoft.com/office/drawing/2014/main" id="{B32FBC6E-BEBC-4318-A37C-5276336D4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65" y="2590879"/>
            <a:ext cx="1303469" cy="122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347548508"/>
              </p:ext>
            </p:extLst>
          </p:nvPr>
        </p:nvGraphicFramePr>
        <p:xfrm>
          <a:off x="4290646" y="2372420"/>
          <a:ext cx="6230851" cy="2291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807" y="2513216"/>
            <a:ext cx="763983" cy="76398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699197" y="3808947"/>
            <a:ext cx="88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0%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513798" y="4019012"/>
            <a:ext cx="883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</a:rPr>
              <a:t>0%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7A5AAF0-7F4E-4CC7-98FB-4C52812D0753}"/>
              </a:ext>
            </a:extLst>
          </p:cNvPr>
          <p:cNvSpPr txBox="1"/>
          <p:nvPr/>
        </p:nvSpPr>
        <p:spPr>
          <a:xfrm>
            <a:off x="1728295" y="6385353"/>
            <a:ext cx="791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/>
              <a:t>*</a:t>
            </a:r>
            <a:r>
              <a:rPr lang="es-ES" sz="1050" dirty="0"/>
              <a:t>El proceso de licitación 05 de 2019, fue declarado desierto el 13 de noviembre de 2019. Así las cosas, los recursos 2020</a:t>
            </a:r>
          </a:p>
          <a:p>
            <a:pPr algn="ctr"/>
            <a:r>
              <a:rPr lang="es-ES" sz="1050" dirty="0"/>
              <a:t>disponibles en el proyecto de inversión no pueden ejecutarse en el marco de la meta</a:t>
            </a:r>
            <a:endParaRPr lang="es-MX" sz="105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26A2394-E3B6-4F7A-8E02-2A561E85A489}"/>
              </a:ext>
            </a:extLst>
          </p:cNvPr>
          <p:cNvSpPr/>
          <p:nvPr/>
        </p:nvSpPr>
        <p:spPr>
          <a:xfrm>
            <a:off x="406400" y="233518"/>
            <a:ext cx="10555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Plan de Acción Institucional Integrado – Secretaría General Alcaldía Mayor de Bogotá 2020</a:t>
            </a:r>
          </a:p>
        </p:txBody>
      </p:sp>
    </p:spTree>
    <p:extLst>
      <p:ext uri="{BB962C8B-B14F-4D97-AF65-F5344CB8AC3E}">
        <p14:creationId xmlns:p14="http://schemas.microsoft.com/office/powerpoint/2010/main" val="1986611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9FD8B2-47F7-4138-AB4D-0845C2C8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1128932"/>
            <a:ext cx="10527323" cy="4600136"/>
          </a:xfrm>
        </p:spPr>
        <p:txBody>
          <a:bodyPr>
            <a:normAutofit/>
          </a:bodyPr>
          <a:lstStyle/>
          <a:p>
            <a:r>
              <a:rPr lang="es-CO" sz="5400" b="1" dirty="0">
                <a:solidFill>
                  <a:srgbClr val="C00000"/>
                </a:solidFill>
              </a:rPr>
              <a:t>INDICADORES DE GESTIÓN</a:t>
            </a:r>
            <a:br>
              <a:rPr lang="es-CO" sz="5400" b="1" dirty="0">
                <a:solidFill>
                  <a:schemeClr val="accent2"/>
                </a:solidFill>
              </a:rPr>
            </a:br>
            <a:r>
              <a:rPr lang="es-CO" sz="2400" b="1" dirty="0">
                <a:solidFill>
                  <a:srgbClr val="C00000"/>
                </a:solidFill>
              </a:rPr>
              <a:t>MODELO INTEGRADO DE PLANEACIÓN Y GESTIÓN – MIPG</a:t>
            </a:r>
            <a:br>
              <a:rPr lang="es-CO" sz="2400" b="1" dirty="0">
                <a:solidFill>
                  <a:srgbClr val="C00000"/>
                </a:solidFill>
              </a:rPr>
            </a:br>
            <a:br>
              <a:rPr lang="es-CO" sz="5400" b="1" dirty="0"/>
            </a:br>
            <a:r>
              <a:rPr lang="es-CO" sz="4000" b="1" dirty="0"/>
              <a:t>Cierre Bogotá Mejor Para Todos</a:t>
            </a:r>
            <a:br>
              <a:rPr lang="es-CO" sz="4000" b="1" dirty="0"/>
            </a:br>
            <a:r>
              <a:rPr lang="es-CO" sz="2000" b="1" dirty="0"/>
              <a:t>Información a 31 de mayo de 2020</a:t>
            </a:r>
            <a:endParaRPr lang="es-CO" sz="5400" b="1" i="1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5CDA02-A13A-4EC0-9A1C-606F4F49A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B6C8-F169-401A-BDF2-4DDA6587535B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E1BC64-513C-4AD6-9731-90B75948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35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5CDA02-A13A-4EC0-9A1C-606F4F49A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B6C8-F169-401A-BDF2-4DDA6587535B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E1BC64-513C-4AD6-9731-90B75948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2</a:t>
            </a:fld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307F1EF-2447-41CB-82AB-2DC8608E93A1}"/>
              </a:ext>
            </a:extLst>
          </p:cNvPr>
          <p:cNvSpPr/>
          <p:nvPr/>
        </p:nvSpPr>
        <p:spPr>
          <a:xfrm>
            <a:off x="406400" y="233518"/>
            <a:ext cx="10555890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s-CO" b="1" dirty="0"/>
              <a:t>Cambios en el Plan de Acción Institucional Integrado – Secretaría General Alcaldía Mayor de Bogotá 2020</a:t>
            </a:r>
          </a:p>
        </p:txBody>
      </p:sp>
      <p:sp>
        <p:nvSpPr>
          <p:cNvPr id="914" name="TextBox 913">
            <a:extLst>
              <a:ext uri="{FF2B5EF4-FFF2-40B4-BE49-F238E27FC236}">
                <a16:creationId xmlns:a16="http://schemas.microsoft.com/office/drawing/2014/main" id="{CE079927-AD6A-4709-A332-A0E087108007}"/>
              </a:ext>
            </a:extLst>
          </p:cNvPr>
          <p:cNvSpPr txBox="1"/>
          <p:nvPr/>
        </p:nvSpPr>
        <p:spPr>
          <a:xfrm>
            <a:off x="1378634" y="783323"/>
            <a:ext cx="2743200" cy="40011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cs typeface="Calibri"/>
              </a:rPr>
              <a:t>Antes</a:t>
            </a:r>
          </a:p>
        </p:txBody>
      </p:sp>
      <p:sp>
        <p:nvSpPr>
          <p:cNvPr id="915" name="TextBox 914">
            <a:extLst>
              <a:ext uri="{FF2B5EF4-FFF2-40B4-BE49-F238E27FC236}">
                <a16:creationId xmlns:a16="http://schemas.microsoft.com/office/drawing/2014/main" id="{6CD9DCEE-3D30-41D4-AEE7-F63AD5D066A3}"/>
              </a:ext>
            </a:extLst>
          </p:cNvPr>
          <p:cNvSpPr txBox="1"/>
          <p:nvPr/>
        </p:nvSpPr>
        <p:spPr>
          <a:xfrm>
            <a:off x="1275914" y="1613227"/>
            <a:ext cx="2948641" cy="101566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err="1">
                <a:cs typeface="Calibri"/>
              </a:rPr>
              <a:t>Listado</a:t>
            </a:r>
            <a:r>
              <a:rPr lang="en-US" sz="2000" dirty="0">
                <a:cs typeface="Calibri"/>
              </a:rPr>
              <a:t> de </a:t>
            </a:r>
            <a:r>
              <a:rPr lang="en-US" sz="2000" dirty="0" err="1">
                <a:cs typeface="Calibri"/>
              </a:rPr>
              <a:t>indicadores</a:t>
            </a:r>
            <a:r>
              <a:rPr lang="en-US" sz="2000" dirty="0">
                <a:cs typeface="Calibri"/>
              </a:rPr>
              <a:t> de la </a:t>
            </a:r>
            <a:r>
              <a:rPr lang="en-US" sz="2000" dirty="0" err="1">
                <a:cs typeface="Calibri"/>
              </a:rPr>
              <a:t>Entidad</a:t>
            </a:r>
            <a:r>
              <a:rPr lang="en-US" sz="2000" dirty="0">
                <a:cs typeface="Calibri"/>
              </a:rPr>
              <a:t>. </a:t>
            </a:r>
          </a:p>
          <a:p>
            <a:pPr algn="ctr"/>
            <a:r>
              <a:rPr lang="en-US" sz="2000" dirty="0">
                <a:cs typeface="Calibri"/>
              </a:rPr>
              <a:t>(218 </a:t>
            </a:r>
            <a:r>
              <a:rPr lang="en-US" sz="2000" dirty="0" err="1">
                <a:cs typeface="Calibri"/>
              </a:rPr>
              <a:t>indicadores</a:t>
            </a:r>
            <a:r>
              <a:rPr lang="en-US" sz="2000" dirty="0">
                <a:cs typeface="Calibri"/>
              </a:rPr>
              <a:t>)</a:t>
            </a:r>
            <a:endParaRPr lang="en-US" dirty="0">
              <a:cs typeface="Calibri"/>
            </a:endParaRPr>
          </a:p>
        </p:txBody>
      </p:sp>
      <p:sp>
        <p:nvSpPr>
          <p:cNvPr id="916" name="TextBox 915">
            <a:extLst>
              <a:ext uri="{FF2B5EF4-FFF2-40B4-BE49-F238E27FC236}">
                <a16:creationId xmlns:a16="http://schemas.microsoft.com/office/drawing/2014/main" id="{227E3D90-3888-40B8-A70C-603EDE17BC79}"/>
              </a:ext>
            </a:extLst>
          </p:cNvPr>
          <p:cNvSpPr txBox="1"/>
          <p:nvPr/>
        </p:nvSpPr>
        <p:spPr>
          <a:xfrm>
            <a:off x="1275915" y="3283497"/>
            <a:ext cx="2948640" cy="70788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ctr">
              <a:defRPr sz="2000">
                <a:cs typeface="Calibri"/>
              </a:defRPr>
            </a:lvl1pPr>
          </a:lstStyle>
          <a:p>
            <a:r>
              <a:rPr lang="en-US"/>
              <a:t>Indicadores alineados</a:t>
            </a:r>
            <a:r>
              <a:rPr lang="en-US" dirty="0"/>
              <a:t> </a:t>
            </a:r>
            <a:r>
              <a:rPr lang="en-US"/>
              <a:t>a diferentes niveles</a:t>
            </a:r>
            <a:r>
              <a:rPr lang="en-US" dirty="0"/>
              <a:t>. </a:t>
            </a:r>
          </a:p>
        </p:txBody>
      </p:sp>
      <p:sp>
        <p:nvSpPr>
          <p:cNvPr id="917" name="TextBox 916">
            <a:extLst>
              <a:ext uri="{FF2B5EF4-FFF2-40B4-BE49-F238E27FC236}">
                <a16:creationId xmlns:a16="http://schemas.microsoft.com/office/drawing/2014/main" id="{10444D6E-8A8F-4189-B0C2-A6FA4A210E20}"/>
              </a:ext>
            </a:extLst>
          </p:cNvPr>
          <p:cNvSpPr txBox="1"/>
          <p:nvPr/>
        </p:nvSpPr>
        <p:spPr>
          <a:xfrm>
            <a:off x="1275914" y="4958425"/>
            <a:ext cx="2948641" cy="101566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ctr">
              <a:defRPr sz="2000">
                <a:cs typeface="Calibri"/>
              </a:defRPr>
            </a:lvl1pPr>
          </a:lstStyle>
          <a:p>
            <a:r>
              <a:rPr lang="en-US" dirty="0" err="1"/>
              <a:t>Seguimiento</a:t>
            </a:r>
            <a:r>
              <a:rPr lang="en-US" dirty="0"/>
              <a:t> </a:t>
            </a:r>
            <a:r>
              <a:rPr lang="en-US" dirty="0" err="1"/>
              <a:t>aleatorio</a:t>
            </a:r>
            <a:r>
              <a:rPr lang="en-US" dirty="0"/>
              <a:t> por </a:t>
            </a:r>
            <a:r>
              <a:rPr lang="en-US" dirty="0" err="1"/>
              <a:t>parte</a:t>
            </a:r>
            <a:r>
              <a:rPr lang="en-US" dirty="0"/>
              <a:t> de los </a:t>
            </a:r>
            <a:r>
              <a:rPr lang="en-US" dirty="0" err="1"/>
              <a:t>profesionales</a:t>
            </a:r>
            <a:r>
              <a:rPr lang="en-US" dirty="0"/>
              <a:t> de la OAP</a:t>
            </a:r>
          </a:p>
        </p:txBody>
      </p:sp>
      <p:sp>
        <p:nvSpPr>
          <p:cNvPr id="919" name="TextBox 918">
            <a:extLst>
              <a:ext uri="{FF2B5EF4-FFF2-40B4-BE49-F238E27FC236}">
                <a16:creationId xmlns:a16="http://schemas.microsoft.com/office/drawing/2014/main" id="{97293A60-1F67-4B4D-BF2D-465B04E69121}"/>
              </a:ext>
            </a:extLst>
          </p:cNvPr>
          <p:cNvSpPr txBox="1"/>
          <p:nvPr/>
        </p:nvSpPr>
        <p:spPr>
          <a:xfrm>
            <a:off x="6900159" y="783323"/>
            <a:ext cx="2743200" cy="40011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err="1">
                <a:cs typeface="Calibri"/>
              </a:rPr>
              <a:t>Ahora</a:t>
            </a:r>
          </a:p>
        </p:txBody>
      </p:sp>
      <p:sp>
        <p:nvSpPr>
          <p:cNvPr id="921" name="TextBox 920">
            <a:extLst>
              <a:ext uri="{FF2B5EF4-FFF2-40B4-BE49-F238E27FC236}">
                <a16:creationId xmlns:a16="http://schemas.microsoft.com/office/drawing/2014/main" id="{743588D9-DABA-4670-9889-AA4C273D2F55}"/>
              </a:ext>
            </a:extLst>
          </p:cNvPr>
          <p:cNvSpPr txBox="1"/>
          <p:nvPr/>
        </p:nvSpPr>
        <p:spPr>
          <a:xfrm>
            <a:off x="6160412" y="1613227"/>
            <a:ext cx="4222695" cy="101566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ctr">
              <a:defRPr sz="2000">
                <a:cs typeface="Calibri"/>
              </a:defRPr>
            </a:lvl1pPr>
          </a:lstStyle>
          <a:p>
            <a:r>
              <a:rPr lang="en-US" dirty="0" err="1"/>
              <a:t>Indicadores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grandes</a:t>
            </a:r>
            <a:r>
              <a:rPr lang="en-US" dirty="0"/>
              <a:t> </a:t>
            </a:r>
            <a:r>
              <a:rPr lang="en-US" dirty="0" err="1"/>
              <a:t>grupos</a:t>
            </a:r>
            <a:r>
              <a:rPr lang="en-US" dirty="0"/>
              <a:t> con un </a:t>
            </a:r>
            <a:r>
              <a:rPr lang="en-US" dirty="0" err="1"/>
              <a:t>ejercicio</a:t>
            </a:r>
            <a:r>
              <a:rPr lang="en-US" dirty="0"/>
              <a:t> de </a:t>
            </a:r>
            <a:r>
              <a:rPr lang="en-US" dirty="0" err="1"/>
              <a:t>racionalización</a:t>
            </a:r>
            <a:endParaRPr lang="en-US" dirty="0"/>
          </a:p>
          <a:p>
            <a:r>
              <a:rPr lang="en-US" dirty="0"/>
              <a:t>(84 </a:t>
            </a:r>
            <a:r>
              <a:rPr lang="en-US" dirty="0" err="1"/>
              <a:t>indicadores</a:t>
            </a:r>
            <a:r>
              <a:rPr lang="en-US" dirty="0"/>
              <a:t>)</a:t>
            </a:r>
          </a:p>
        </p:txBody>
      </p:sp>
      <p:sp>
        <p:nvSpPr>
          <p:cNvPr id="922" name="TextBox 921">
            <a:extLst>
              <a:ext uri="{FF2B5EF4-FFF2-40B4-BE49-F238E27FC236}">
                <a16:creationId xmlns:a16="http://schemas.microsoft.com/office/drawing/2014/main" id="{9FDC12EC-1F71-4657-8FCD-9A01E1214911}"/>
              </a:ext>
            </a:extLst>
          </p:cNvPr>
          <p:cNvSpPr txBox="1"/>
          <p:nvPr/>
        </p:nvSpPr>
        <p:spPr>
          <a:xfrm>
            <a:off x="6160412" y="3283497"/>
            <a:ext cx="4222695" cy="70788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ctr">
              <a:defRPr sz="2000">
                <a:cs typeface="Calibri"/>
              </a:defRPr>
            </a:lvl1pPr>
          </a:lstStyle>
          <a:p>
            <a:r>
              <a:rPr lang="en-US" dirty="0" err="1"/>
              <a:t>Indicadores</a:t>
            </a:r>
            <a:r>
              <a:rPr lang="en-US" dirty="0"/>
              <a:t> </a:t>
            </a:r>
            <a:r>
              <a:rPr lang="en-US" dirty="0" err="1"/>
              <a:t>alineados</a:t>
            </a:r>
            <a:r>
              <a:rPr lang="en-US" dirty="0"/>
              <a:t> a un </a:t>
            </a:r>
            <a:r>
              <a:rPr lang="en-US" dirty="0" err="1"/>
              <a:t>nivel</a:t>
            </a:r>
            <a:r>
              <a:rPr lang="en-US" dirty="0"/>
              <a:t> para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seguimiento</a:t>
            </a:r>
          </a:p>
        </p:txBody>
      </p:sp>
      <p:sp>
        <p:nvSpPr>
          <p:cNvPr id="923" name="TextBox 922">
            <a:extLst>
              <a:ext uri="{FF2B5EF4-FFF2-40B4-BE49-F238E27FC236}">
                <a16:creationId xmlns:a16="http://schemas.microsoft.com/office/drawing/2014/main" id="{F1878D53-57D5-4971-9E84-590C43AC5042}"/>
              </a:ext>
            </a:extLst>
          </p:cNvPr>
          <p:cNvSpPr txBox="1"/>
          <p:nvPr/>
        </p:nvSpPr>
        <p:spPr>
          <a:xfrm>
            <a:off x="6140504" y="4958425"/>
            <a:ext cx="4262511" cy="101566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ctr">
              <a:defRPr sz="2000">
                <a:cs typeface="Calibri"/>
              </a:defRPr>
            </a:lvl1pPr>
          </a:lstStyle>
          <a:p>
            <a:r>
              <a:rPr lang="en-US" dirty="0" err="1"/>
              <a:t>Equipos</a:t>
            </a:r>
            <a:r>
              <a:rPr lang="en-US" dirty="0"/>
              <a:t> </a:t>
            </a:r>
            <a:r>
              <a:rPr lang="en-US" dirty="0" err="1"/>
              <a:t>específicos</a:t>
            </a:r>
            <a:r>
              <a:rPr lang="en-US" dirty="0"/>
              <a:t> para el </a:t>
            </a:r>
            <a:r>
              <a:rPr lang="en-US" dirty="0" err="1"/>
              <a:t>acompañamiento</a:t>
            </a:r>
            <a:r>
              <a:rPr lang="en-US" dirty="0"/>
              <a:t>: </a:t>
            </a:r>
            <a:r>
              <a:rPr lang="en-US" dirty="0" err="1"/>
              <a:t>Proyectos</a:t>
            </a:r>
            <a:r>
              <a:rPr lang="en-US" dirty="0"/>
              <a:t>, </a:t>
            </a:r>
            <a:r>
              <a:rPr lang="en-US" dirty="0" err="1"/>
              <a:t>indicadores</a:t>
            </a:r>
            <a:r>
              <a:rPr lang="en-US" dirty="0"/>
              <a:t> de </a:t>
            </a:r>
            <a:r>
              <a:rPr lang="en-US" dirty="0" err="1"/>
              <a:t>proceso</a:t>
            </a:r>
            <a:r>
              <a:rPr lang="en-US" dirty="0"/>
              <a:t>, </a:t>
            </a:r>
            <a:r>
              <a:rPr lang="en-US" dirty="0" err="1"/>
              <a:t>transparencia</a:t>
            </a:r>
            <a:r>
              <a:rPr lang="en-US" dirty="0"/>
              <a:t>. 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ECE8AA4-3BAD-47B4-BCF8-0ADF43F7EBBD}"/>
              </a:ext>
            </a:extLst>
          </p:cNvPr>
          <p:cNvCxnSpPr>
            <a:cxnSpLocks/>
          </p:cNvCxnSpPr>
          <p:nvPr/>
        </p:nvCxnSpPr>
        <p:spPr>
          <a:xfrm>
            <a:off x="914400" y="2850251"/>
            <a:ext cx="9766300" cy="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C145A343-9574-4E9F-A5A4-45260B4C9C9F}"/>
              </a:ext>
            </a:extLst>
          </p:cNvPr>
          <p:cNvCxnSpPr>
            <a:cxnSpLocks/>
          </p:cNvCxnSpPr>
          <p:nvPr/>
        </p:nvCxnSpPr>
        <p:spPr>
          <a:xfrm>
            <a:off x="914400" y="4468036"/>
            <a:ext cx="9766300" cy="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4DD4A8A-1242-4108-B7DD-E27DFA99B62A}"/>
              </a:ext>
            </a:extLst>
          </p:cNvPr>
          <p:cNvCxnSpPr>
            <a:cxnSpLocks/>
          </p:cNvCxnSpPr>
          <p:nvPr/>
        </p:nvCxnSpPr>
        <p:spPr>
          <a:xfrm>
            <a:off x="914400" y="1387211"/>
            <a:ext cx="9766300" cy="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828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13D77D-6053-46D1-9EFB-7D77B5DF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0D8B-AE9D-4225-AF4D-B3C5790CEE24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AF4DA0-2C03-413B-ABD6-10F8AAAF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20</a:t>
            </a:fld>
            <a:endParaRPr lang="es-ES" dirty="0"/>
          </a:p>
        </p:txBody>
      </p:sp>
      <p:sp>
        <p:nvSpPr>
          <p:cNvPr id="13" name="Rectángulo 21"/>
          <p:cNvSpPr/>
          <p:nvPr/>
        </p:nvSpPr>
        <p:spPr>
          <a:xfrm>
            <a:off x="406400" y="663566"/>
            <a:ext cx="4144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+mj-lt"/>
                <a:cs typeface="Arial" panose="020B0604020202020204" pitchFamily="34" charset="0"/>
              </a:rPr>
              <a:t>INDICADORES DE GESTIÓN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AFB11E1-4ED2-4EB3-89D8-49145D95788D}"/>
              </a:ext>
            </a:extLst>
          </p:cNvPr>
          <p:cNvSpPr/>
          <p:nvPr/>
        </p:nvSpPr>
        <p:spPr>
          <a:xfrm>
            <a:off x="707196" y="1244288"/>
            <a:ext cx="10760904" cy="707886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accent2">
                    <a:lumMod val="50000"/>
                  </a:schemeClr>
                </a:solidFill>
              </a:rPr>
              <a:t>Este componente reporta los indicadores de gestión en el marco de los procesos o dependencias, programados con magnitud para el primer semestre de la vigencia 2020 de la Secretaría General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96E92FD-91C8-423C-A8E6-D60186677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936" y="2138710"/>
            <a:ext cx="6614128" cy="448577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5A55FED-3FBE-4CC6-A203-B75853BC50EC}"/>
              </a:ext>
            </a:extLst>
          </p:cNvPr>
          <p:cNvSpPr/>
          <p:nvPr/>
        </p:nvSpPr>
        <p:spPr>
          <a:xfrm>
            <a:off x="406400" y="233518"/>
            <a:ext cx="10555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Plan de Acción Institucional Integrado – Secretaría General Alcaldía Mayor de Bogotá 2020</a:t>
            </a:r>
          </a:p>
        </p:txBody>
      </p:sp>
    </p:spTree>
    <p:extLst>
      <p:ext uri="{BB962C8B-B14F-4D97-AF65-F5344CB8AC3E}">
        <p14:creationId xmlns:p14="http://schemas.microsoft.com/office/powerpoint/2010/main" val="3560649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13D77D-6053-46D1-9EFB-7D77B5DF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0D8B-AE9D-4225-AF4D-B3C5790CEE24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AF4DA0-2C03-413B-ABD6-10F8AAAF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21</a:t>
            </a:fld>
            <a:endParaRPr lang="es-ES" dirty="0"/>
          </a:p>
        </p:txBody>
      </p:sp>
      <p:sp>
        <p:nvSpPr>
          <p:cNvPr id="13" name="Rectángulo 21"/>
          <p:cNvSpPr/>
          <p:nvPr/>
        </p:nvSpPr>
        <p:spPr>
          <a:xfrm>
            <a:off x="406400" y="663566"/>
            <a:ext cx="9498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+mj-lt"/>
                <a:cs typeface="Arial" panose="020B0604020202020204" pitchFamily="34" charset="0"/>
              </a:rPr>
              <a:t>INDICADORES DE GESTIÓN: RESULTADOS ENERO – MAYO 2020 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B6244951-2046-4554-AD39-A5A3E959FF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283147"/>
              </p:ext>
            </p:extLst>
          </p:nvPr>
        </p:nvGraphicFramePr>
        <p:xfrm>
          <a:off x="2984499" y="1780711"/>
          <a:ext cx="6223001" cy="4007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CB856E59-E56F-4E6B-B8EF-C8CF6ED054EB}"/>
              </a:ext>
            </a:extLst>
          </p:cNvPr>
          <p:cNvSpPr/>
          <p:nvPr/>
        </p:nvSpPr>
        <p:spPr>
          <a:xfrm>
            <a:off x="406400" y="233518"/>
            <a:ext cx="10555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Plan de Acción Institucional Integrado – Secretaría General Alcaldía Mayor de Bogotá 2020</a:t>
            </a:r>
          </a:p>
        </p:txBody>
      </p:sp>
    </p:spTree>
    <p:extLst>
      <p:ext uri="{BB962C8B-B14F-4D97-AF65-F5344CB8AC3E}">
        <p14:creationId xmlns:p14="http://schemas.microsoft.com/office/powerpoint/2010/main" val="2313464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13D77D-6053-46D1-9EFB-7D77B5DF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0D8B-AE9D-4225-AF4D-B3C5790CEE24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AF4DA0-2C03-413B-ABD6-10F8AAAF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22</a:t>
            </a:fld>
            <a:endParaRPr lang="es-ES" dirty="0"/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1747029045"/>
              </p:ext>
            </p:extLst>
          </p:nvPr>
        </p:nvGraphicFramePr>
        <p:xfrm>
          <a:off x="3892843" y="1440115"/>
          <a:ext cx="6401885" cy="4752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Imagen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928" y="1437776"/>
            <a:ext cx="763983" cy="76398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0561429" y="3480600"/>
            <a:ext cx="117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99.79 %</a:t>
            </a:r>
            <a:endParaRPr lang="es-CO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10561429" y="4476508"/>
            <a:ext cx="117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75 %</a:t>
            </a:r>
            <a:endParaRPr lang="es-CO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0561429" y="2561967"/>
            <a:ext cx="117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98.64 %</a:t>
            </a:r>
            <a:endParaRPr lang="es-CO" b="1" dirty="0"/>
          </a:p>
        </p:txBody>
      </p:sp>
      <p:sp>
        <p:nvSpPr>
          <p:cNvPr id="29" name="CuadroTexto 28"/>
          <p:cNvSpPr txBox="1"/>
          <p:nvPr/>
        </p:nvSpPr>
        <p:spPr>
          <a:xfrm>
            <a:off x="10561429" y="5423594"/>
            <a:ext cx="117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97.75%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8CCFF01-6E9A-4EE4-9BA4-C67A51335E90}"/>
              </a:ext>
            </a:extLst>
          </p:cNvPr>
          <p:cNvSpPr/>
          <p:nvPr/>
        </p:nvSpPr>
        <p:spPr>
          <a:xfrm>
            <a:off x="1118186" y="2557255"/>
            <a:ext cx="1913206" cy="17861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Rectángulo 21">
            <a:extLst>
              <a:ext uri="{FF2B5EF4-FFF2-40B4-BE49-F238E27FC236}">
                <a16:creationId xmlns:a16="http://schemas.microsoft.com/office/drawing/2014/main" id="{0942C77A-CF77-400F-BBDB-1C233B6BE23D}"/>
              </a:ext>
            </a:extLst>
          </p:cNvPr>
          <p:cNvSpPr/>
          <p:nvPr/>
        </p:nvSpPr>
        <p:spPr>
          <a:xfrm>
            <a:off x="406400" y="663566"/>
            <a:ext cx="9498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+mj-lt"/>
                <a:cs typeface="Arial" panose="020B0604020202020204" pitchFamily="34" charset="0"/>
              </a:rPr>
              <a:t>INDICADORES DE GESTIÓN: RESULTADOS ENERO – MAYO 2020 </a:t>
            </a:r>
          </a:p>
        </p:txBody>
      </p:sp>
      <p:pic>
        <p:nvPicPr>
          <p:cNvPr id="3074" name="Picture 2" descr="Indicadores para la gestión de las compras públicas">
            <a:extLst>
              <a:ext uri="{FF2B5EF4-FFF2-40B4-BE49-F238E27FC236}">
                <a16:creationId xmlns:a16="http://schemas.microsoft.com/office/drawing/2014/main" id="{A7DB7BD6-C287-4C6B-9311-31AED24B5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343" y="2692882"/>
            <a:ext cx="1514892" cy="151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C6A6B9FA-D703-4F5E-8526-7BC497E2B919}"/>
              </a:ext>
            </a:extLst>
          </p:cNvPr>
          <p:cNvSpPr/>
          <p:nvPr/>
        </p:nvSpPr>
        <p:spPr>
          <a:xfrm>
            <a:off x="406400" y="233518"/>
            <a:ext cx="10555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Plan de Acción Institucional Integrado – Secretaría General Alcaldía Mayor de Bogotá 2020</a:t>
            </a:r>
          </a:p>
        </p:txBody>
      </p:sp>
    </p:spTree>
    <p:extLst>
      <p:ext uri="{BB962C8B-B14F-4D97-AF65-F5344CB8AC3E}">
        <p14:creationId xmlns:p14="http://schemas.microsoft.com/office/powerpoint/2010/main" val="4146169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13D77D-6053-46D1-9EFB-7D77B5DF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0D8B-AE9D-4225-AF4D-B3C5790CEE24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AF4DA0-2C03-413B-ABD6-10F8AAAF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23</a:t>
            </a:fld>
            <a:endParaRPr lang="es-ES" dirty="0"/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1162432708"/>
              </p:ext>
            </p:extLst>
          </p:nvPr>
        </p:nvGraphicFramePr>
        <p:xfrm>
          <a:off x="3892843" y="1977357"/>
          <a:ext cx="6401885" cy="3538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Imagen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928" y="2021976"/>
            <a:ext cx="763983" cy="76398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0561429" y="3899700"/>
            <a:ext cx="117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62.5 %</a:t>
            </a:r>
            <a:endParaRPr lang="es-CO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10561429" y="4870208"/>
            <a:ext cx="117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96.52 %</a:t>
            </a:r>
            <a:endParaRPr lang="es-CO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0561429" y="3069967"/>
            <a:ext cx="117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64.70 %</a:t>
            </a:r>
            <a:endParaRPr lang="es-CO" b="1" dirty="0"/>
          </a:p>
        </p:txBody>
      </p:sp>
      <p:sp>
        <p:nvSpPr>
          <p:cNvPr id="15" name="Rectángulo 21">
            <a:extLst>
              <a:ext uri="{FF2B5EF4-FFF2-40B4-BE49-F238E27FC236}">
                <a16:creationId xmlns:a16="http://schemas.microsoft.com/office/drawing/2014/main" id="{0942C77A-CF77-400F-BBDB-1C233B6BE23D}"/>
              </a:ext>
            </a:extLst>
          </p:cNvPr>
          <p:cNvSpPr/>
          <p:nvPr/>
        </p:nvSpPr>
        <p:spPr>
          <a:xfrm>
            <a:off x="406400" y="663566"/>
            <a:ext cx="9498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+mj-lt"/>
                <a:cs typeface="Arial" panose="020B0604020202020204" pitchFamily="34" charset="0"/>
              </a:rPr>
              <a:t>INDICADORES DE GESTIÓN: RESULTADOS ENERO – MAYO 2020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A5F53F1-D3FF-42A3-BA49-CA86B5E7A9D7}"/>
              </a:ext>
            </a:extLst>
          </p:cNvPr>
          <p:cNvSpPr/>
          <p:nvPr/>
        </p:nvSpPr>
        <p:spPr>
          <a:xfrm>
            <a:off x="1118186" y="2557255"/>
            <a:ext cx="1913206" cy="17861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0" name="Picture 2" descr="Indicadores para la gestión de las compras públicas">
            <a:extLst>
              <a:ext uri="{FF2B5EF4-FFF2-40B4-BE49-F238E27FC236}">
                <a16:creationId xmlns:a16="http://schemas.microsoft.com/office/drawing/2014/main" id="{C22CC707-B3E3-4407-B662-6635D0B62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343" y="2692882"/>
            <a:ext cx="1514892" cy="151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4EFD0395-4146-4134-AC0E-828F63005582}"/>
              </a:ext>
            </a:extLst>
          </p:cNvPr>
          <p:cNvSpPr/>
          <p:nvPr/>
        </p:nvSpPr>
        <p:spPr>
          <a:xfrm>
            <a:off x="406400" y="233518"/>
            <a:ext cx="10555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Plan de Acción Institucional Integrado – Secretaría General Alcaldía Mayor de Bogotá 2020</a:t>
            </a:r>
          </a:p>
        </p:txBody>
      </p:sp>
    </p:spTree>
    <p:extLst>
      <p:ext uri="{BB962C8B-B14F-4D97-AF65-F5344CB8AC3E}">
        <p14:creationId xmlns:p14="http://schemas.microsoft.com/office/powerpoint/2010/main" val="4013188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9FD8B2-47F7-4138-AB4D-0845C2C8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1128932"/>
            <a:ext cx="10527323" cy="4600136"/>
          </a:xfrm>
        </p:spPr>
        <p:txBody>
          <a:bodyPr>
            <a:normAutofit/>
          </a:bodyPr>
          <a:lstStyle/>
          <a:p>
            <a:r>
              <a:rPr lang="es-ES" sz="5400" b="1" dirty="0">
                <a:solidFill>
                  <a:srgbClr val="C00000"/>
                </a:solidFill>
              </a:rPr>
              <a:t>PLAN ANTICORRUPCIÓN Y DE ATENCIÓN AL CIUDADANO – PAAC</a:t>
            </a:r>
            <a:br>
              <a:rPr lang="es-ES" sz="5400" b="1" dirty="0">
                <a:solidFill>
                  <a:srgbClr val="C00000"/>
                </a:solidFill>
              </a:rPr>
            </a:br>
            <a:br>
              <a:rPr lang="es-ES" sz="5400" b="1" dirty="0">
                <a:solidFill>
                  <a:srgbClr val="C00000"/>
                </a:solidFill>
              </a:rPr>
            </a:br>
            <a:b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4000" b="1" dirty="0"/>
              <a:t>Cierre Bogotá Mejor Para Todos</a:t>
            </a:r>
            <a:br>
              <a:rPr lang="es-CO" sz="4000" b="1" dirty="0"/>
            </a:br>
            <a:r>
              <a:rPr lang="es-CO" sz="2000" b="1" dirty="0"/>
              <a:t>Información a 31 de mayo de 2020</a:t>
            </a:r>
            <a:endParaRPr lang="es-CO" sz="5400" b="1" i="1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5CDA02-A13A-4EC0-9A1C-606F4F49A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B6C8-F169-401A-BDF2-4DDA6587535B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E1BC64-513C-4AD6-9731-90B75948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7686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13D77D-6053-46D1-9EFB-7D77B5DF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0D8B-AE9D-4225-AF4D-B3C5790CEE24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AF4DA0-2C03-413B-ABD6-10F8AAAF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25</a:t>
            </a:fld>
            <a:endParaRPr lang="es-ES" dirty="0"/>
          </a:p>
        </p:txBody>
      </p:sp>
      <p:sp>
        <p:nvSpPr>
          <p:cNvPr id="13" name="Rectángulo 21"/>
          <p:cNvSpPr/>
          <p:nvPr/>
        </p:nvSpPr>
        <p:spPr>
          <a:xfrm>
            <a:off x="406400" y="663566"/>
            <a:ext cx="10061922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Plan Anticorrupción y de Atención al Ciudadano - PAAC</a:t>
            </a: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7DA180F-4797-4893-B2D4-12EA31B8D7C0}"/>
              </a:ext>
            </a:extLst>
          </p:cNvPr>
          <p:cNvSpPr txBox="1"/>
          <p:nvPr/>
        </p:nvSpPr>
        <p:spPr>
          <a:xfrm>
            <a:off x="1465286" y="6604713"/>
            <a:ext cx="8496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/>
              <a:t>Se reporta el avance al 31 de mayo del 2020, sin embargo el Plan Anticorrupción y de Atención al Ciudadano – PAAC está programado para toda la vigencia </a:t>
            </a:r>
            <a:endParaRPr lang="es-MX" sz="1000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CD7A88CD-2F05-41BF-91BE-259C2945E4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9565852"/>
              </p:ext>
            </p:extLst>
          </p:nvPr>
        </p:nvGraphicFramePr>
        <p:xfrm>
          <a:off x="2878660" y="2409022"/>
          <a:ext cx="5999655" cy="3983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23D1EAC4-591D-4477-AC60-47DC97721A93}"/>
              </a:ext>
            </a:extLst>
          </p:cNvPr>
          <p:cNvSpPr/>
          <p:nvPr/>
        </p:nvSpPr>
        <p:spPr>
          <a:xfrm>
            <a:off x="609600" y="1307633"/>
            <a:ext cx="10972800" cy="889312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s-ES" sz="2000" dirty="0"/>
              <a:t>Los indicadores del Plan Anticorrupción y de Atención al Ciudadano – PAAC</a:t>
            </a:r>
            <a:r>
              <a:rPr lang="es-CO" sz="2000" dirty="0"/>
              <a:t> para la vigencia 2020, corresponden al cumplimiento de cada uno de los 6 componentes, que miden de manera agregada las actividades de los mismos.</a:t>
            </a:r>
            <a:endParaRPr lang="es-MX" sz="20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38A9C64-AFDE-488B-AF9A-4FE8C8E73416}"/>
              </a:ext>
            </a:extLst>
          </p:cNvPr>
          <p:cNvSpPr/>
          <p:nvPr/>
        </p:nvSpPr>
        <p:spPr>
          <a:xfrm>
            <a:off x="406400" y="233518"/>
            <a:ext cx="10555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Plan de Acción Institucional Integrado – Secretaría General Alcaldía Mayor de Bogotá 2020</a:t>
            </a:r>
          </a:p>
        </p:txBody>
      </p:sp>
    </p:spTree>
    <p:extLst>
      <p:ext uri="{BB962C8B-B14F-4D97-AF65-F5344CB8AC3E}">
        <p14:creationId xmlns:p14="http://schemas.microsoft.com/office/powerpoint/2010/main" val="1178057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9FD8B2-47F7-4138-AB4D-0845C2C8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1128932"/>
            <a:ext cx="10527323" cy="4600136"/>
          </a:xfrm>
        </p:spPr>
        <p:txBody>
          <a:bodyPr>
            <a:normAutofit/>
          </a:bodyPr>
          <a:lstStyle/>
          <a:p>
            <a:r>
              <a:rPr lang="es-ES" sz="5400" b="1" dirty="0">
                <a:solidFill>
                  <a:srgbClr val="C00000"/>
                </a:solidFill>
              </a:rPr>
              <a:t>PRESUPUESTO DE INVERSIÓN SECRETARÍA GENERAL</a:t>
            </a:r>
            <a:br>
              <a:rPr lang="es-ES" sz="5400" b="1" dirty="0">
                <a:solidFill>
                  <a:srgbClr val="C00000"/>
                </a:solidFill>
              </a:rPr>
            </a:br>
            <a:br>
              <a:rPr lang="es-ES" sz="5400" b="1" dirty="0">
                <a:solidFill>
                  <a:srgbClr val="C00000"/>
                </a:solidFill>
              </a:rPr>
            </a:br>
            <a:b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4000" b="1" dirty="0"/>
              <a:t>Cierre Bogotá Mejor Para Todos</a:t>
            </a:r>
            <a:br>
              <a:rPr lang="es-CO" sz="4000" b="1" dirty="0"/>
            </a:br>
            <a:r>
              <a:rPr lang="es-CO" sz="2000" b="1" dirty="0"/>
              <a:t>Información a 31 de mayo de 2020</a:t>
            </a:r>
            <a:endParaRPr lang="es-CO" sz="5400" b="1" i="1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5CDA02-A13A-4EC0-9A1C-606F4F49A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B6C8-F169-401A-BDF2-4DDA6587535B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E1BC64-513C-4AD6-9731-90B75948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0112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13D77D-6053-46D1-9EFB-7D77B5DF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0D8B-AE9D-4225-AF4D-B3C5790CEE24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AF4DA0-2C03-413B-ABD6-10F8AAAF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27</a:t>
            </a:fld>
            <a:endParaRPr lang="es-ES" dirty="0"/>
          </a:p>
        </p:txBody>
      </p:sp>
      <p:sp>
        <p:nvSpPr>
          <p:cNvPr id="13" name="Rectángulo 21"/>
          <p:cNvSpPr/>
          <p:nvPr/>
        </p:nvSpPr>
        <p:spPr>
          <a:xfrm>
            <a:off x="406400" y="663566"/>
            <a:ext cx="5667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+mj-lt"/>
                <a:cs typeface="Arial" panose="020B0604020202020204" pitchFamily="34" charset="0"/>
              </a:rPr>
              <a:t>PRESUPUESTO SECRETARÍA GENERAL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FFE1F90-1379-4D6E-B9E8-63552C481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998" y="1408644"/>
            <a:ext cx="9736003" cy="466725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CB6E23A-1D01-4C64-A6D8-86B8F94B4803}"/>
              </a:ext>
            </a:extLst>
          </p:cNvPr>
          <p:cNvSpPr txBox="1"/>
          <p:nvPr/>
        </p:nvSpPr>
        <p:spPr>
          <a:xfrm>
            <a:off x="1417661" y="6585663"/>
            <a:ext cx="8688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/>
              <a:t>El presupuesto no comprometido se armonizó en el marco del nuevo Plan Distrital de Desarrollo “Un nuevo contrato social y ambiental para la Bogotá del siglo XXI”</a:t>
            </a:r>
            <a:endParaRPr lang="es-MX" sz="10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982DBE9-BCA4-439C-B8FB-BA94044BF6FF}"/>
              </a:ext>
            </a:extLst>
          </p:cNvPr>
          <p:cNvSpPr/>
          <p:nvPr/>
        </p:nvSpPr>
        <p:spPr>
          <a:xfrm>
            <a:off x="406400" y="233518"/>
            <a:ext cx="10555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Plan de Acción Institucional Integrado – Secretaría General Alcaldía Mayor de Bogotá 2020</a:t>
            </a:r>
          </a:p>
        </p:txBody>
      </p:sp>
    </p:spTree>
    <p:extLst>
      <p:ext uri="{BB962C8B-B14F-4D97-AF65-F5344CB8AC3E}">
        <p14:creationId xmlns:p14="http://schemas.microsoft.com/office/powerpoint/2010/main" val="2380309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FA3A44-DE6D-482B-8BF4-F345315FC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38EE-A2DA-445D-B75C-1D137E88E2C6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7FD755-4CDC-4497-BB92-74CE0A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28</a:t>
            </a:fld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0BA6CF0-0640-4190-9AB4-2C4E957997C1}"/>
              </a:ext>
            </a:extLst>
          </p:cNvPr>
          <p:cNvSpPr/>
          <p:nvPr/>
        </p:nvSpPr>
        <p:spPr>
          <a:xfrm>
            <a:off x="1942172" y="2765780"/>
            <a:ext cx="797312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500" b="1" dirty="0">
                <a:cs typeface="Arial" panose="020B0604020202020204" pitchFamily="34" charset="0"/>
              </a:rPr>
              <a:t>GRACIAS</a:t>
            </a:r>
            <a:endParaRPr lang="es-CO" sz="55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0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5CDA02-A13A-4EC0-9A1C-606F4F49A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B6C8-F169-401A-BDF2-4DDA6587535B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E1BC64-513C-4AD6-9731-90B75948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3</a:t>
            </a:fld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713D4DF-4CA5-49D5-8488-380F896DFCAB}"/>
              </a:ext>
            </a:extLst>
          </p:cNvPr>
          <p:cNvSpPr/>
          <p:nvPr/>
        </p:nvSpPr>
        <p:spPr>
          <a:xfrm>
            <a:off x="854966" y="1238722"/>
            <a:ext cx="5241034" cy="362721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07000"/>
              </a:lnSpc>
            </a:pPr>
            <a:r>
              <a:rPr lang="es-ES" b="1" dirty="0">
                <a:solidFill>
                  <a:srgbClr val="C00000"/>
                </a:solidFill>
                <a:latin typeface="Arial"/>
                <a:cs typeface="Arial"/>
              </a:rPr>
              <a:t>El seguimiento al Plan de Acción Institucional Integrado Enero - Mayo 2020, se lleva a cabo desde cuatro categorías:*</a:t>
            </a:r>
            <a:endParaRPr lang="es-CO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s-CO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Proyectos de Inversión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Indicadores de Gestión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Plan Anticorrupción y de Atención al Ciudadano – PAAC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Presupuesto de inversión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1F25CFBF-7373-4A8C-9E1A-7C82BCEAFD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2907943"/>
              </p:ext>
            </p:extLst>
          </p:nvPr>
        </p:nvGraphicFramePr>
        <p:xfrm>
          <a:off x="5316818" y="664809"/>
          <a:ext cx="6797845" cy="4859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5307F1EF-2447-41CB-82AB-2DC8608E93A1}"/>
              </a:ext>
            </a:extLst>
          </p:cNvPr>
          <p:cNvSpPr/>
          <p:nvPr/>
        </p:nvSpPr>
        <p:spPr>
          <a:xfrm>
            <a:off x="406400" y="233518"/>
            <a:ext cx="10555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Plan de Acción Institucional Integrado – Secretaría General Alcaldía Mayor de Bogotá 2020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228F4B-A9A8-4D78-AC45-335235F5F2B0}"/>
              </a:ext>
            </a:extLst>
          </p:cNvPr>
          <p:cNvSpPr txBox="1"/>
          <p:nvPr/>
        </p:nvSpPr>
        <p:spPr>
          <a:xfrm>
            <a:off x="1397266" y="5803790"/>
            <a:ext cx="857415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*El avance en los planes institucionales definidos en el </a:t>
            </a:r>
            <a:r>
              <a:rPr lang="es-ES" sz="1050" b="1" dirty="0"/>
              <a:t>Decreto 612 de 2018</a:t>
            </a:r>
            <a:r>
              <a:rPr lang="es-ES" sz="1050" dirty="0"/>
              <a:t> "Por el cual se fijan directrices para la integración de los planes institucionales y estratégicos al Plan de Acción por parte de las entidades del Estado" se encuentran incluidos en los indicadores de las categorías que conforman el Plan de Acción Institucional</a:t>
            </a:r>
            <a:endParaRPr lang="es-MX" sz="1050" dirty="0"/>
          </a:p>
          <a:p>
            <a:pPr algn="ctr"/>
            <a:endParaRPr lang="es-MX" sz="1050" dirty="0"/>
          </a:p>
          <a:p>
            <a:pPr algn="ctr"/>
            <a:r>
              <a:rPr lang="es-MX" sz="1050" dirty="0"/>
              <a:t>**Se priorizaron 6 indicadores para el reporte de Plan de Acción Institucional. Sin embargo, la totalidad de actividades programados para el 2020, se encuentra reportados en el </a:t>
            </a:r>
            <a:r>
              <a:rPr lang="es-ES" sz="1050" dirty="0"/>
              <a:t>Plan Anticorrupción y de Atención al Ciudadano – PAAC de la entidad</a:t>
            </a:r>
          </a:p>
        </p:txBody>
      </p:sp>
    </p:spTree>
    <p:extLst>
      <p:ext uri="{BB962C8B-B14F-4D97-AF65-F5344CB8AC3E}">
        <p14:creationId xmlns:p14="http://schemas.microsoft.com/office/powerpoint/2010/main" val="376553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9FD8B2-47F7-4138-AB4D-0845C2C8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1128932"/>
            <a:ext cx="10527323" cy="4600136"/>
          </a:xfrm>
        </p:spPr>
        <p:txBody>
          <a:bodyPr>
            <a:normAutofit/>
          </a:bodyPr>
          <a:lstStyle/>
          <a:p>
            <a:r>
              <a:rPr lang="es-CO" sz="5400" b="1" dirty="0">
                <a:solidFill>
                  <a:srgbClr val="C00000"/>
                </a:solidFill>
              </a:rPr>
              <a:t>PROYECTOS DE INVERSIÓN</a:t>
            </a:r>
            <a:br>
              <a:rPr lang="es-CO" sz="5400" b="1" dirty="0">
                <a:solidFill>
                  <a:schemeClr val="accent2"/>
                </a:solidFill>
              </a:rPr>
            </a:br>
            <a:br>
              <a:rPr lang="es-CO" sz="5400" b="1" dirty="0"/>
            </a:br>
            <a:r>
              <a:rPr lang="es-CO" sz="4000" b="1" dirty="0"/>
              <a:t>Cierre Bogotá Mejor Para Todos</a:t>
            </a:r>
            <a:br>
              <a:rPr lang="es-CO" sz="4000" b="1" dirty="0"/>
            </a:br>
            <a:r>
              <a:rPr lang="es-CO" sz="2000" b="1" dirty="0"/>
              <a:t>Información a 31 de mayo de 2020</a:t>
            </a:r>
            <a:endParaRPr lang="es-CO" sz="5400" b="1" i="1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5CDA02-A13A-4EC0-9A1C-606F4F49A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B6C8-F169-401A-BDF2-4DDA6587535B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E1BC64-513C-4AD6-9731-90B75948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557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13D77D-6053-46D1-9EFB-7D77B5DF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0D8B-AE9D-4225-AF4D-B3C5790CEE24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AF4DA0-2C03-413B-ABD6-10F8AAAF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5</a:t>
            </a:fld>
            <a:endParaRPr lang="es-ES" dirty="0"/>
          </a:p>
        </p:txBody>
      </p:sp>
      <p:sp>
        <p:nvSpPr>
          <p:cNvPr id="13" name="Rectángulo 21"/>
          <p:cNvSpPr/>
          <p:nvPr/>
        </p:nvSpPr>
        <p:spPr>
          <a:xfrm>
            <a:off x="406400" y="663566"/>
            <a:ext cx="4160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+mj-lt"/>
                <a:cs typeface="Arial" panose="020B0604020202020204" pitchFamily="34" charset="0"/>
              </a:rPr>
              <a:t>PROYECTOS DE INVERSIÓN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D8C36A7-C608-4573-8516-CBA3C7D8C200}"/>
              </a:ext>
            </a:extLst>
          </p:cNvPr>
          <p:cNvSpPr/>
          <p:nvPr/>
        </p:nvSpPr>
        <p:spPr>
          <a:xfrm>
            <a:off x="707196" y="1214599"/>
            <a:ext cx="10555890" cy="788375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accent2">
                    <a:lumMod val="50000"/>
                  </a:schemeClr>
                </a:solidFill>
              </a:rPr>
              <a:t>Este componente reporta las metas proyecto o producto programadas con magnitud para el primer semestre de la vigencia 2020 de los 9 proyectos de inversión de la Secretaría General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5EE586A-76AF-4DE1-B57F-462D5B92F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805" y="2175927"/>
            <a:ext cx="6856389" cy="444855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CE83334-1C51-4A08-90E0-07A28675479F}"/>
              </a:ext>
            </a:extLst>
          </p:cNvPr>
          <p:cNvSpPr/>
          <p:nvPr/>
        </p:nvSpPr>
        <p:spPr>
          <a:xfrm>
            <a:off x="406400" y="233518"/>
            <a:ext cx="10555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Plan de Acción Institucional Integrado – Secretaría General Alcaldía Mayor de Bogotá 2020</a:t>
            </a:r>
          </a:p>
        </p:txBody>
      </p:sp>
    </p:spTree>
    <p:extLst>
      <p:ext uri="{BB962C8B-B14F-4D97-AF65-F5344CB8AC3E}">
        <p14:creationId xmlns:p14="http://schemas.microsoft.com/office/powerpoint/2010/main" val="102300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13D77D-6053-46D1-9EFB-7D77B5DF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0D8B-AE9D-4225-AF4D-B3C5790CEE24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AF4DA0-2C03-413B-ABD6-10F8AAAF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6</a:t>
            </a:fld>
            <a:endParaRPr lang="es-ES" dirty="0"/>
          </a:p>
        </p:txBody>
      </p:sp>
      <p:sp>
        <p:nvSpPr>
          <p:cNvPr id="13" name="Rectángulo 21"/>
          <p:cNvSpPr/>
          <p:nvPr/>
        </p:nvSpPr>
        <p:spPr>
          <a:xfrm>
            <a:off x="406400" y="663566"/>
            <a:ext cx="9432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+mj-lt"/>
                <a:cs typeface="Arial" panose="020B0604020202020204" pitchFamily="34" charset="0"/>
              </a:rPr>
              <a:t>PROYECTOS DE INVERSIÓN: RESULTADOS ENERO – MAYO 2020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56B6ACC3-4167-45FD-9A15-BC0B8CDADE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011206"/>
              </p:ext>
            </p:extLst>
          </p:nvPr>
        </p:nvGraphicFramePr>
        <p:xfrm>
          <a:off x="2591895" y="1904668"/>
          <a:ext cx="6184900" cy="370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CF979206-0367-456D-B2C4-E34F831383BA}"/>
              </a:ext>
            </a:extLst>
          </p:cNvPr>
          <p:cNvSpPr/>
          <p:nvPr/>
        </p:nvSpPr>
        <p:spPr>
          <a:xfrm>
            <a:off x="406400" y="233518"/>
            <a:ext cx="10555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Plan de Acción Institucional Integrado – Secretaría General Alcaldía Mayor de Bogotá 2020</a:t>
            </a:r>
          </a:p>
        </p:txBody>
      </p:sp>
    </p:spTree>
    <p:extLst>
      <p:ext uri="{BB962C8B-B14F-4D97-AF65-F5344CB8AC3E}">
        <p14:creationId xmlns:p14="http://schemas.microsoft.com/office/powerpoint/2010/main" val="2419164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13D77D-6053-46D1-9EFB-7D77B5DF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0D8B-AE9D-4225-AF4D-B3C5790CEE24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AF4DA0-2C03-413B-ABD6-10F8AAAF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7</a:t>
            </a:fld>
            <a:endParaRPr lang="es-ES" dirty="0"/>
          </a:p>
        </p:txBody>
      </p:sp>
      <p:sp>
        <p:nvSpPr>
          <p:cNvPr id="13" name="Rectángulo 21"/>
          <p:cNvSpPr/>
          <p:nvPr/>
        </p:nvSpPr>
        <p:spPr>
          <a:xfrm>
            <a:off x="406400" y="663566"/>
            <a:ext cx="11203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+mj-lt"/>
                <a:cs typeface="Arial" panose="020B0604020202020204" pitchFamily="34" charset="0"/>
              </a:rPr>
              <a:t>1156 - BOGOTÁ MEJOR PARA LAS VÍCTIMAS, LA PAZ Y LA RECONCILIACIÓN</a:t>
            </a:r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3598416784"/>
              </p:ext>
            </p:extLst>
          </p:nvPr>
        </p:nvGraphicFramePr>
        <p:xfrm>
          <a:off x="3892843" y="1440115"/>
          <a:ext cx="6401885" cy="4752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Imagen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928" y="1437776"/>
            <a:ext cx="763983" cy="76398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0561429" y="3480600"/>
            <a:ext cx="117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101.18 %</a:t>
            </a:r>
            <a:endParaRPr lang="es-CO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10561429" y="4540008"/>
            <a:ext cx="117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61.52 %</a:t>
            </a:r>
            <a:endParaRPr lang="es-CO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0561429" y="2561967"/>
            <a:ext cx="117698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ES" b="1" dirty="0"/>
              <a:t>92.97 %</a:t>
            </a:r>
            <a:endParaRPr lang="es-CO" b="1" dirty="0"/>
          </a:p>
        </p:txBody>
      </p:sp>
      <p:sp>
        <p:nvSpPr>
          <p:cNvPr id="29" name="CuadroTexto 28"/>
          <p:cNvSpPr txBox="1"/>
          <p:nvPr/>
        </p:nvSpPr>
        <p:spPr>
          <a:xfrm>
            <a:off x="10561429" y="5423594"/>
            <a:ext cx="117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113.79 %</a:t>
            </a:r>
            <a:endParaRPr lang="es-CO" b="1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8CCFF01-6E9A-4EE4-9BA4-C67A51335E90}"/>
              </a:ext>
            </a:extLst>
          </p:cNvPr>
          <p:cNvSpPr/>
          <p:nvPr/>
        </p:nvSpPr>
        <p:spPr>
          <a:xfrm>
            <a:off x="1181686" y="2236762"/>
            <a:ext cx="1913206" cy="22464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7" name="Imagen 16" descr="dove, hippie, love, peace, respect icon">
            <a:hlinkClick r:id="rId8"/>
            <a:extLst>
              <a:ext uri="{FF2B5EF4-FFF2-40B4-BE49-F238E27FC236}">
                <a16:creationId xmlns:a16="http://schemas.microsoft.com/office/drawing/2014/main" id="{E550DF21-8A8B-47E1-9D4A-D8CB557C1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44" y="2359945"/>
            <a:ext cx="1219680" cy="1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7C70A0DE-567D-42A4-9FA8-94408A22674F}"/>
              </a:ext>
            </a:extLst>
          </p:cNvPr>
          <p:cNvSpPr txBox="1"/>
          <p:nvPr/>
        </p:nvSpPr>
        <p:spPr>
          <a:xfrm>
            <a:off x="1181686" y="3719055"/>
            <a:ext cx="191320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ES" sz="2000" b="1" dirty="0"/>
              <a:t>81.35 %</a:t>
            </a:r>
          </a:p>
          <a:p>
            <a:pPr algn="ctr"/>
            <a:r>
              <a:rPr lang="es-ES" sz="1200" dirty="0"/>
              <a:t>Promedio de cumplimiento de las metas</a:t>
            </a:r>
            <a:endParaRPr lang="es-CO" sz="120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B321131-88A1-4BF7-835C-149B6AB93E71}"/>
              </a:ext>
            </a:extLst>
          </p:cNvPr>
          <p:cNvSpPr/>
          <p:nvPr/>
        </p:nvSpPr>
        <p:spPr>
          <a:xfrm>
            <a:off x="406400" y="233518"/>
            <a:ext cx="10555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Plan de Acción Institucional Integrado – Secretaría General Alcaldía Mayor de Bogotá 2020</a:t>
            </a:r>
          </a:p>
        </p:txBody>
      </p:sp>
    </p:spTree>
    <p:extLst>
      <p:ext uri="{BB962C8B-B14F-4D97-AF65-F5344CB8AC3E}">
        <p14:creationId xmlns:p14="http://schemas.microsoft.com/office/powerpoint/2010/main" val="3010188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13D77D-6053-46D1-9EFB-7D77B5DF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0D8B-AE9D-4225-AF4D-B3C5790CEE24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13" name="Rectángulo 21"/>
          <p:cNvSpPr/>
          <p:nvPr/>
        </p:nvSpPr>
        <p:spPr>
          <a:xfrm>
            <a:off x="406400" y="663566"/>
            <a:ext cx="11203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+mj-lt"/>
                <a:cs typeface="Arial" panose="020B0604020202020204" pitchFamily="34" charset="0"/>
              </a:rPr>
              <a:t>1156 - BOGOTÁ MEJOR PARA LAS VÍCTIMAS, LA PAZ Y LA RECONCILIACIÓN</a:t>
            </a:r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2409931452"/>
              </p:ext>
            </p:extLst>
          </p:nvPr>
        </p:nvGraphicFramePr>
        <p:xfrm>
          <a:off x="4149969" y="1647975"/>
          <a:ext cx="6245315" cy="4155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Imagen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928" y="1694941"/>
            <a:ext cx="763983" cy="76398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0708318" y="2735475"/>
            <a:ext cx="88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100 %</a:t>
            </a:r>
            <a:endParaRPr lang="es-CO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0708318" y="3846743"/>
            <a:ext cx="88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0 %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FE8AD89-AE82-4B60-9E18-60E2AD07AC4E}"/>
              </a:ext>
            </a:extLst>
          </p:cNvPr>
          <p:cNvSpPr txBox="1"/>
          <p:nvPr/>
        </p:nvSpPr>
        <p:spPr>
          <a:xfrm>
            <a:off x="10561429" y="5059523"/>
            <a:ext cx="117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100%</a:t>
            </a:r>
            <a:endParaRPr lang="es-CO" b="1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A111994-138E-4AD7-BB26-828F9532D79C}"/>
              </a:ext>
            </a:extLst>
          </p:cNvPr>
          <p:cNvSpPr/>
          <p:nvPr/>
        </p:nvSpPr>
        <p:spPr>
          <a:xfrm>
            <a:off x="1181686" y="2236762"/>
            <a:ext cx="1913206" cy="22464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9" name="Imagen 18" descr="dove, hippie, love, peace, respect icon">
            <a:hlinkClick r:id="rId8"/>
            <a:extLst>
              <a:ext uri="{FF2B5EF4-FFF2-40B4-BE49-F238E27FC236}">
                <a16:creationId xmlns:a16="http://schemas.microsoft.com/office/drawing/2014/main" id="{E5449E71-67D2-4E93-8275-B7862E700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44" y="2359945"/>
            <a:ext cx="1219680" cy="1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BF767BAB-172E-4D64-AD55-824EA6490C87}"/>
              </a:ext>
            </a:extLst>
          </p:cNvPr>
          <p:cNvSpPr txBox="1"/>
          <p:nvPr/>
        </p:nvSpPr>
        <p:spPr>
          <a:xfrm>
            <a:off x="1181686" y="3719055"/>
            <a:ext cx="191320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ES" sz="2000" b="1" dirty="0"/>
              <a:t>81.35 %</a:t>
            </a:r>
          </a:p>
          <a:p>
            <a:pPr algn="ctr"/>
            <a:r>
              <a:rPr lang="es-ES" sz="1200" dirty="0"/>
              <a:t>Promedio de cumplimiento de las metas</a:t>
            </a:r>
            <a:endParaRPr lang="es-CO" sz="12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340617C-0429-44B5-8181-7A0B9D82411C}"/>
              </a:ext>
            </a:extLst>
          </p:cNvPr>
          <p:cNvSpPr/>
          <p:nvPr/>
        </p:nvSpPr>
        <p:spPr>
          <a:xfrm>
            <a:off x="406400" y="233518"/>
            <a:ext cx="10555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Plan de Acción Institucional Integrado – Secretaría General Alcaldía Mayor de Bogotá 2020</a:t>
            </a:r>
          </a:p>
        </p:txBody>
      </p:sp>
    </p:spTree>
    <p:extLst>
      <p:ext uri="{BB962C8B-B14F-4D97-AF65-F5344CB8AC3E}">
        <p14:creationId xmlns:p14="http://schemas.microsoft.com/office/powerpoint/2010/main" val="1640695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8A1854B8-1F63-4A19-9B2C-6EEE9B7DDF39}"/>
              </a:ext>
            </a:extLst>
          </p:cNvPr>
          <p:cNvSpPr/>
          <p:nvPr/>
        </p:nvSpPr>
        <p:spPr>
          <a:xfrm>
            <a:off x="1111341" y="2377442"/>
            <a:ext cx="1913206" cy="22464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13D77D-6053-46D1-9EFB-7D77B5DF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0D8B-AE9D-4225-AF4D-B3C5790CEE24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AF4DA0-2C03-413B-ABD6-10F8AAAF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9</a:t>
            </a:fld>
            <a:endParaRPr lang="es-ES" dirty="0"/>
          </a:p>
        </p:txBody>
      </p:sp>
      <p:sp>
        <p:nvSpPr>
          <p:cNvPr id="13" name="Rectángulo 21"/>
          <p:cNvSpPr/>
          <p:nvPr/>
        </p:nvSpPr>
        <p:spPr>
          <a:xfrm>
            <a:off x="406400" y="672816"/>
            <a:ext cx="1077686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+mj-lt"/>
                <a:cs typeface="Arial" panose="020B0604020202020204" pitchFamily="34" charset="0"/>
              </a:rPr>
              <a:t>1125 - FORTALECIMIENTO Y MODERNIZACIÓN DE LA GESTIÓN PÚBLICA </a:t>
            </a:r>
          </a:p>
          <a:p>
            <a:r>
              <a:rPr lang="es-ES" sz="2800" b="1" dirty="0">
                <a:latin typeface="+mj-lt"/>
                <a:cs typeface="Arial" panose="020B0604020202020204" pitchFamily="34" charset="0"/>
              </a:rPr>
              <a:t>DISTRITAL</a:t>
            </a:r>
          </a:p>
        </p:txBody>
      </p:sp>
      <p:pic>
        <p:nvPicPr>
          <p:cNvPr id="10" name="Imagen 9" descr="court, courthouse, government, law icon">
            <a:hlinkClick r:id="rId2"/>
            <a:extLst>
              <a:ext uri="{FF2B5EF4-FFF2-40B4-BE49-F238E27FC236}">
                <a16:creationId xmlns:a16="http://schemas.microsoft.com/office/drawing/2014/main" id="{1CC81F34-166B-4AA1-A148-2651B7158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364" y="2593169"/>
            <a:ext cx="1197909" cy="119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129349651"/>
              </p:ext>
            </p:extLst>
          </p:nvPr>
        </p:nvGraphicFramePr>
        <p:xfrm>
          <a:off x="4248443" y="1741404"/>
          <a:ext cx="6396023" cy="4286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625" y="1727691"/>
            <a:ext cx="763983" cy="76398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0887015" y="4096541"/>
            <a:ext cx="88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100 %</a:t>
            </a:r>
            <a:endParaRPr lang="es-CO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887015" y="3116541"/>
            <a:ext cx="88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100 %</a:t>
            </a:r>
            <a:endParaRPr lang="es-CO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0754864" y="5041063"/>
            <a:ext cx="114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100 %</a:t>
            </a:r>
            <a:endParaRPr lang="es-CO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DA77D0E-5254-4196-B626-22D449251FA0}"/>
              </a:ext>
            </a:extLst>
          </p:cNvPr>
          <p:cNvSpPr txBox="1"/>
          <p:nvPr/>
        </p:nvSpPr>
        <p:spPr>
          <a:xfrm>
            <a:off x="1123630" y="3849681"/>
            <a:ext cx="191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100 %</a:t>
            </a:r>
          </a:p>
          <a:p>
            <a:pPr algn="ctr"/>
            <a:r>
              <a:rPr lang="es-ES" sz="1200" dirty="0"/>
              <a:t>Promedio de cumplimiento de las metas</a:t>
            </a:r>
            <a:endParaRPr lang="es-CO" sz="12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610D9C1-FCB2-4F40-8518-2874B1428AAB}"/>
              </a:ext>
            </a:extLst>
          </p:cNvPr>
          <p:cNvSpPr/>
          <p:nvPr/>
        </p:nvSpPr>
        <p:spPr>
          <a:xfrm>
            <a:off x="406400" y="233518"/>
            <a:ext cx="10555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Plan de Acción Institucional Integrado – Secretaría General Alcaldía Mayor de Bogotá 2020</a:t>
            </a:r>
          </a:p>
        </p:txBody>
      </p:sp>
    </p:spTree>
    <p:extLst>
      <p:ext uri="{BB962C8B-B14F-4D97-AF65-F5344CB8AC3E}">
        <p14:creationId xmlns:p14="http://schemas.microsoft.com/office/powerpoint/2010/main" val="294475169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EF2945A2D587643ABD923001AB1CCAD" ma:contentTypeVersion="9" ma:contentTypeDescription="Crear nuevo documento." ma:contentTypeScope="" ma:versionID="a29e3db128aad0e7228905bcb038f3c1">
  <xsd:schema xmlns:xsd="http://www.w3.org/2001/XMLSchema" xmlns:xs="http://www.w3.org/2001/XMLSchema" xmlns:p="http://schemas.microsoft.com/office/2006/metadata/properties" xmlns:ns3="ff3cc5b5-88c3-4af3-923c-ab3fcec177be" xmlns:ns4="deccaedc-47ca-4b8e-b502-2bd5f52d9388" targetNamespace="http://schemas.microsoft.com/office/2006/metadata/properties" ma:root="true" ma:fieldsID="b5ddf1ac47e61d6c779f94af6896b68b" ns3:_="" ns4:_="">
    <xsd:import namespace="ff3cc5b5-88c3-4af3-923c-ab3fcec177be"/>
    <xsd:import namespace="deccaedc-47ca-4b8e-b502-2bd5f52d93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3cc5b5-88c3-4af3-923c-ab3fcec177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ccaedc-47ca-4b8e-b502-2bd5f52d938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684F0A-4969-4469-95FC-6415919109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40B447-BBFA-41C0-87AA-59AF634EDF3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8456B09-1494-47A2-AF51-6133CC0D5B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3cc5b5-88c3-4af3-923c-ab3fcec177be"/>
    <ds:schemaRef ds:uri="deccaedc-47ca-4b8e-b502-2bd5f52d93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predeterminado.thmx</Template>
  <TotalTime>3251</TotalTime>
  <Words>2319</Words>
  <Application>Microsoft Office PowerPoint</Application>
  <PresentationFormat>Panorámica</PresentationFormat>
  <Paragraphs>284</Paragraphs>
  <Slides>28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Calibri</vt:lpstr>
      <vt:lpstr>1_Diseño personalizado</vt:lpstr>
      <vt:lpstr>2_Diseño personalizado</vt:lpstr>
      <vt:lpstr>Diseño personalizado</vt:lpstr>
      <vt:lpstr>PLAN DE ACCIÓN INSTITUCIONAL INTEGRADO SECRETARÍA GENERAL ALCALDÍA MAYOR DE BOGOTÁ Decreto 612 de 2018  Cierre Bogotá Mejor Para Todos Información a 31 de mayo de 2020</vt:lpstr>
      <vt:lpstr>Presentación de PowerPoint</vt:lpstr>
      <vt:lpstr>Presentación de PowerPoint</vt:lpstr>
      <vt:lpstr>PROYECTOS DE INVERSIÓN  Cierre Bogotá Mejor Para Todos Información a 31 de mayo de 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INDICADORES DE GESTIÓN MODELO INTEGRADO DE PLANEACIÓN Y GESTIÓN – MIPG  Cierre Bogotá Mejor Para Todos Información a 31 de mayo de 2020</vt:lpstr>
      <vt:lpstr>Presentación de PowerPoint</vt:lpstr>
      <vt:lpstr>Presentación de PowerPoint</vt:lpstr>
      <vt:lpstr>Presentación de PowerPoint</vt:lpstr>
      <vt:lpstr>Presentación de PowerPoint</vt:lpstr>
      <vt:lpstr>PLAN ANTICORRUPCIÓN Y DE ATENCIÓN AL CIUDADANO – PAAC   Cierre Bogotá Mejor Para Todos Información a 31 de mayo de 2020</vt:lpstr>
      <vt:lpstr>Presentación de PowerPoint</vt:lpstr>
      <vt:lpstr>PRESUPUESTO DE INVERSIÓN SECRETARÍA GENERAL   Cierre Bogotá Mejor Para Todos Información a 31 de mayo de 2020</vt:lpstr>
      <vt:lpstr>Presentación de PowerPoint</vt:lpstr>
      <vt:lpstr>Presentación de PowerPoint</vt:lpstr>
    </vt:vector>
  </TitlesOfParts>
  <Company>alcaldia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 Ac</dc:creator>
  <cp:lastModifiedBy>Jorge Eduardo Ruiz Vaca</cp:lastModifiedBy>
  <cp:revision>266</cp:revision>
  <dcterms:created xsi:type="dcterms:W3CDTF">2020-01-10T18:21:22Z</dcterms:created>
  <dcterms:modified xsi:type="dcterms:W3CDTF">2020-06-30T21:55:35Z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0x010100BEF2945A2D587643ABD923001AB1CCAD</vt:lpwstr>
  </property>
</Properties>
</file>