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4"/>
    <p:sldMasterId id="2147484009" r:id="rId5"/>
    <p:sldMasterId id="2147484021" r:id="rId6"/>
    <p:sldMasterId id="2147484033" r:id="rId7"/>
  </p:sldMasterIdLst>
  <p:notesMasterIdLst>
    <p:notesMasterId r:id="rId24"/>
  </p:notesMasterIdLst>
  <p:sldIdLst>
    <p:sldId id="1255" r:id="rId8"/>
    <p:sldId id="1359" r:id="rId9"/>
    <p:sldId id="1293" r:id="rId10"/>
    <p:sldId id="1340" r:id="rId11"/>
    <p:sldId id="1339" r:id="rId12"/>
    <p:sldId id="1352" r:id="rId13"/>
    <p:sldId id="1341" r:id="rId14"/>
    <p:sldId id="1353" r:id="rId15"/>
    <p:sldId id="1343" r:id="rId16"/>
    <p:sldId id="1344" r:id="rId17"/>
    <p:sldId id="1354" r:id="rId18"/>
    <p:sldId id="1355" r:id="rId19"/>
    <p:sldId id="1360" r:id="rId20"/>
    <p:sldId id="1357" r:id="rId21"/>
    <p:sldId id="1358" r:id="rId22"/>
    <p:sldId id="121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initials="J" lastIdx="1" clrIdx="0">
    <p:extLst>
      <p:ext uri="{19B8F6BF-5375-455C-9EA6-DF929625EA0E}">
        <p15:presenceInfo xmlns:p15="http://schemas.microsoft.com/office/powerpoint/2012/main" userId="Jacque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varScale="1">
        <p:scale>
          <a:sx n="112" d="100"/>
          <a:sy n="112"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F674F-F41E-47BC-A6A1-A7B47ACB73EE}" type="datetimeFigureOut">
              <a:rPr lang="es-CO" smtClean="0"/>
              <a:t>26/11/20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7CD0F-453C-4CEB-8F7B-1D8CB2D2DA0A}" type="slidenum">
              <a:rPr lang="es-CO" smtClean="0"/>
              <a:t>‹#›</a:t>
            </a:fld>
            <a:endParaRPr lang="es-CO"/>
          </a:p>
        </p:txBody>
      </p:sp>
    </p:spTree>
    <p:extLst>
      <p:ext uri="{BB962C8B-B14F-4D97-AF65-F5344CB8AC3E}">
        <p14:creationId xmlns:p14="http://schemas.microsoft.com/office/powerpoint/2010/main" val="298555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77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466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7658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2777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4771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1700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0728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664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3979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8231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7246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8869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lgn="just">
              <a:buNone/>
            </a:pPr>
            <a:endParaRPr lang="es-CO">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B121F-FF45-40B6-AAE9-A252EB8964C6}"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182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D68A8C-CE88-46B1-85FA-DC20AA912D04}" type="datetimeFigureOut">
              <a:rPr lang="es-CO" smtClean="0"/>
              <a:t>26/11/20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264403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68A8C-CE88-46B1-85FA-DC20AA912D04}" type="datetimeFigureOut">
              <a:rPr lang="es-CO" smtClean="0"/>
              <a:t>26/11/20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65274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68A8C-CE88-46B1-85FA-DC20AA912D04}" type="datetimeFigureOut">
              <a:rPr lang="es-CO" smtClean="0"/>
              <a:t>26/11/20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1620606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0189D-7E49-4517-832A-E35B4FF733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7D1B699-8E11-46E3-AF26-DC6BC4F1D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81CF6-58F1-4C06-A04C-886E4A65A012}"/>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57118B4D-6168-4DAB-91A6-0D87303A01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FA7A03-A9BE-4949-B7EC-5ACB552ED96D}"/>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62938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7362A-DEB7-468F-82D7-6A2FD8159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DA88DD-62AD-42A5-B254-D3097F2BFE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D9A6F9-D6AC-4810-A9FF-1834FC40BF05}"/>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8C3E3670-F47A-442F-8FAD-8FC94691A9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E403C8-D74B-4430-B718-C639824FCC5C}"/>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8377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4FC2-0E71-40B0-B6D5-792D0C164F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A0893-B6E9-4761-8DF7-7DF01A454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5F8FF-B7EF-487D-AAEB-D2E1624094AD}"/>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33FAF3E6-C58C-4E2F-97BF-A2976B0079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72014-F818-446C-A20D-8415BC7FAA6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6767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63C-6CC9-476D-96F7-282982D740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EBCFF9-FAE9-415D-852F-3812CCCEAA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F7471E3-BF2D-4BD8-88DE-9ABCABAEE3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E97E00-FA44-4456-9431-367C83800B2C}"/>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6" name="Marcador de pie de página 5">
            <a:extLst>
              <a:ext uri="{FF2B5EF4-FFF2-40B4-BE49-F238E27FC236}">
                <a16:creationId xmlns:a16="http://schemas.microsoft.com/office/drawing/2014/main" id="{8E10413D-A988-45FB-9ABC-3424147829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FE624-FD7F-4B84-83B0-0B781712D27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375095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318-49D5-42DF-8DDE-679DB797A9E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9A018A-3DBE-46E0-863C-4648BC0DE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C8FB8B0-7A5F-4539-A8BA-7E202EC9E7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A5A67D4-F3E8-4648-825D-0738A9C69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6B887D-D3DB-497C-9301-2696E31A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1F0516-B7FC-415D-90E5-611E1BD0FE0C}"/>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8" name="Marcador de pie de página 7">
            <a:extLst>
              <a:ext uri="{FF2B5EF4-FFF2-40B4-BE49-F238E27FC236}">
                <a16:creationId xmlns:a16="http://schemas.microsoft.com/office/drawing/2014/main" id="{366BE0B7-1F20-483F-8FBA-5AEF37DB883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977BA02-CE6D-42AB-BBEF-DA259422597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557108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CAB9C-3F3E-4589-8394-C615FB462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797B011-3187-47F4-96CB-0654A615D3DE}"/>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4" name="Marcador de pie de página 3">
            <a:extLst>
              <a:ext uri="{FF2B5EF4-FFF2-40B4-BE49-F238E27FC236}">
                <a16:creationId xmlns:a16="http://schemas.microsoft.com/office/drawing/2014/main" id="{9BF01B8F-CBB5-450F-BC13-255207725E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677D7C-B7BA-4B1C-8332-FA787594C858}"/>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118591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C536C-9EFF-4CC5-B2D5-40327EBC0F78}"/>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3" name="Marcador de pie de página 2">
            <a:extLst>
              <a:ext uri="{FF2B5EF4-FFF2-40B4-BE49-F238E27FC236}">
                <a16:creationId xmlns:a16="http://schemas.microsoft.com/office/drawing/2014/main" id="{D894B01A-66A6-4272-8DC9-13E02B065C0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094D2D7-675B-4635-BF08-58B03B22EA1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04051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544C-19CF-4D89-A235-4934C5114E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E581A0-576E-4621-8489-226D62741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776173-D262-44FB-8E2E-412536B7B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7A435-58D3-4CF2-A9D0-0C1CCFEBB005}"/>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6" name="Marcador de pie de página 5">
            <a:extLst>
              <a:ext uri="{FF2B5EF4-FFF2-40B4-BE49-F238E27FC236}">
                <a16:creationId xmlns:a16="http://schemas.microsoft.com/office/drawing/2014/main" id="{70B7F4F0-13B5-47E3-BCCC-9134992E6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91262-65D1-44A6-9C2B-A3BA090BE964}"/>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64495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68A8C-CE88-46B1-85FA-DC20AA912D04}" type="datetimeFigureOut">
              <a:rPr lang="es-CO" smtClean="0"/>
              <a:t>26/11/20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355249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14CA-C36A-4A0E-A783-D9A9B8EB9B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4AD3C1-1B54-4BD7-9D74-0F793EE4E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FE260B0-EE7D-461A-9195-9DBD49019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879CB-74AA-4A2D-B6AC-23E3C94F5A25}"/>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6" name="Marcador de pie de página 5">
            <a:extLst>
              <a:ext uri="{FF2B5EF4-FFF2-40B4-BE49-F238E27FC236}">
                <a16:creationId xmlns:a16="http://schemas.microsoft.com/office/drawing/2014/main" id="{EA35FAFF-5CBE-4C20-A75D-B486272B6D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2941D0-17CB-4B3F-B3F2-75E8683EDC36}"/>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23953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A4B70-CA8E-4D5B-9D91-9E3B192A27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5B1207-5C5D-49CE-90C5-7E5F7CC60B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1286B1-6FC8-4930-930D-E2435373C0CB}"/>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438E0BCB-0997-46A4-A68F-AC1600BF5F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85D0-88A9-4CE2-A35B-952154FF2B80}"/>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98710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3EEBEB-ED28-4535-B2C0-0440149A61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0E207C2-0781-43BD-A47E-ADE9452425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1AC9B5-0574-44D0-ACEF-421BC2FFB2A8}"/>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EB510064-685E-40C3-A5D9-031B5724D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AD695C-26A4-406D-B222-157AFD6D49B7}"/>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05091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0189D-7E49-4517-832A-E35B4FF73333}"/>
              </a:ext>
            </a:extLst>
          </p:cNvPr>
          <p:cNvSpPr>
            <a:spLocks noGrp="1"/>
          </p:cNvSpPr>
          <p:nvPr>
            <p:ph type="ctrTitle"/>
          </p:nvPr>
        </p:nvSpPr>
        <p:spPr>
          <a:xfrm>
            <a:off x="1524001" y="1122363"/>
            <a:ext cx="9144000" cy="2387600"/>
          </a:xfrm>
        </p:spPr>
        <p:txBody>
          <a:bodyPr anchor="b"/>
          <a:lstStyle>
            <a:lvl1pPr algn="ctr">
              <a:defRPr sz="5998"/>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7D1B699-8E11-46E3-AF26-DC6BC4F1D433}"/>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981CF6-58F1-4C06-A04C-886E4A65A012}"/>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57118B4D-6168-4DAB-91A6-0D87303A01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FA7A03-A9BE-4949-B7EC-5ACB552ED96D}"/>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9947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7362A-DEB7-468F-82D7-6A2FD81598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DA88DD-62AD-42A5-B254-D3097F2BFE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D9A6F9-D6AC-4810-A9FF-1834FC40BF05}"/>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8C3E3670-F47A-442F-8FAD-8FC94691A9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FE403C8-D74B-4430-B718-C639824FCC5C}"/>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361803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4FC2-0E71-40B0-B6D5-792D0C164F90}"/>
              </a:ext>
            </a:extLst>
          </p:cNvPr>
          <p:cNvSpPr>
            <a:spLocks noGrp="1"/>
          </p:cNvSpPr>
          <p:nvPr>
            <p:ph type="title"/>
          </p:nvPr>
        </p:nvSpPr>
        <p:spPr>
          <a:xfrm>
            <a:off x="831850" y="1709740"/>
            <a:ext cx="10515600" cy="2852737"/>
          </a:xfrm>
        </p:spPr>
        <p:txBody>
          <a:bodyPr anchor="b"/>
          <a:lstStyle>
            <a:lvl1pPr>
              <a:defRPr sz="5998"/>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A0893-B6E9-4761-8DF7-7DF01A45457F}"/>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95F8FF-B7EF-487D-AAEB-D2E1624094AD}"/>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33FAF3E6-C58C-4E2F-97BF-A2976B0079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872014-F818-446C-A20D-8415BC7FAA6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1634581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563C-6CC9-476D-96F7-282982D740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EBCFF9-FAE9-415D-852F-3812CCCEAA9D}"/>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F7471E3-BF2D-4BD8-88DE-9ABCABAEE3A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E97E00-FA44-4456-9431-367C83800B2C}"/>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6" name="Marcador de pie de página 5">
            <a:extLst>
              <a:ext uri="{FF2B5EF4-FFF2-40B4-BE49-F238E27FC236}">
                <a16:creationId xmlns:a16="http://schemas.microsoft.com/office/drawing/2014/main" id="{8E10413D-A988-45FB-9ABC-3424147829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FFE624-FD7F-4B84-83B0-0B781712D27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30777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51318-49D5-42DF-8DDE-679DB797A9E3}"/>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9A018A-3DBE-46E0-863C-4648BC0DE6A2}"/>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C8FB8B0-7A5F-4539-A8BA-7E202EC9E70B}"/>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A5A67D4-F3E8-4648-825D-0738A9C69FED}"/>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6B887D-D3DB-497C-9301-2696E31AC41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1F0516-B7FC-415D-90E5-611E1BD0FE0C}"/>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8" name="Marcador de pie de página 7">
            <a:extLst>
              <a:ext uri="{FF2B5EF4-FFF2-40B4-BE49-F238E27FC236}">
                <a16:creationId xmlns:a16="http://schemas.microsoft.com/office/drawing/2014/main" id="{366BE0B7-1F20-483F-8FBA-5AEF37DB883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977BA02-CE6D-42AB-BBEF-DA259422597B}"/>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774131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CAB9C-3F3E-4589-8394-C615FB462A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797B011-3187-47F4-96CB-0654A615D3DE}"/>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4" name="Marcador de pie de página 3">
            <a:extLst>
              <a:ext uri="{FF2B5EF4-FFF2-40B4-BE49-F238E27FC236}">
                <a16:creationId xmlns:a16="http://schemas.microsoft.com/office/drawing/2014/main" id="{9BF01B8F-CBB5-450F-BC13-255207725E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2677D7C-B7BA-4B1C-8332-FA787594C858}"/>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325662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C536C-9EFF-4CC5-B2D5-40327EBC0F78}"/>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3" name="Marcador de pie de página 2">
            <a:extLst>
              <a:ext uri="{FF2B5EF4-FFF2-40B4-BE49-F238E27FC236}">
                <a16:creationId xmlns:a16="http://schemas.microsoft.com/office/drawing/2014/main" id="{D894B01A-66A6-4272-8DC9-13E02B065C0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094D2D7-675B-4635-BF08-58B03B22EA1A}"/>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27974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D68A8C-CE88-46B1-85FA-DC20AA912D04}" type="datetimeFigureOut">
              <a:rPr lang="es-CO" smtClean="0"/>
              <a:t>26/11/20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972110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E544C-19CF-4D89-A235-4934C5114E79}"/>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E581A0-576E-4621-8489-226D62741AAC}"/>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8776173-D262-44FB-8E2E-412536B7BC96}"/>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7A435-58D3-4CF2-A9D0-0C1CCFEBB005}"/>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6" name="Marcador de pie de página 5">
            <a:extLst>
              <a:ext uri="{FF2B5EF4-FFF2-40B4-BE49-F238E27FC236}">
                <a16:creationId xmlns:a16="http://schemas.microsoft.com/office/drawing/2014/main" id="{70B7F4F0-13B5-47E3-BCCC-9134992E6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91262-65D1-44A6-9C2B-A3BA090BE964}"/>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642492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714CA-C36A-4A0E-A783-D9A9B8EB9B1F}"/>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4AD3C1-1B54-4BD7-9D74-0F793EE4EE79}"/>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s-CO"/>
          </a:p>
        </p:txBody>
      </p:sp>
      <p:sp>
        <p:nvSpPr>
          <p:cNvPr id="4" name="Marcador de texto 3">
            <a:extLst>
              <a:ext uri="{FF2B5EF4-FFF2-40B4-BE49-F238E27FC236}">
                <a16:creationId xmlns:a16="http://schemas.microsoft.com/office/drawing/2014/main" id="{BFE260B0-EE7D-461A-9195-9DBD49019219}"/>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F879CB-74AA-4A2D-B6AC-23E3C94F5A25}"/>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6" name="Marcador de pie de página 5">
            <a:extLst>
              <a:ext uri="{FF2B5EF4-FFF2-40B4-BE49-F238E27FC236}">
                <a16:creationId xmlns:a16="http://schemas.microsoft.com/office/drawing/2014/main" id="{EA35FAFF-5CBE-4C20-A75D-B486272B6D1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C2941D0-17CB-4B3F-B3F2-75E8683EDC36}"/>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796108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A4B70-CA8E-4D5B-9D91-9E3B192A27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5B1207-5C5D-49CE-90C5-7E5F7CC60B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11286B1-6FC8-4930-930D-E2435373C0CB}"/>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438E0BCB-0997-46A4-A68F-AC1600BF5F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85D0-88A9-4CE2-A35B-952154FF2B80}"/>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2839126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3EEBEB-ED28-4535-B2C0-0440149A61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0E207C2-0781-43BD-A47E-ADE9452425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31AC9B5-0574-44D0-ACEF-421BC2FFB2A8}"/>
              </a:ext>
            </a:extLst>
          </p:cNvPr>
          <p:cNvSpPr>
            <a:spLocks noGrp="1"/>
          </p:cNvSpPr>
          <p:nvPr>
            <p:ph type="dt" sz="half" idx="10"/>
          </p:nvPr>
        </p:nvSpPr>
        <p:spPr/>
        <p:txBody>
          <a:body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EB510064-685E-40C3-A5D9-031B5724D5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AD695C-26A4-406D-B222-157AFD6D49B7}"/>
              </a:ext>
            </a:extLst>
          </p:cNvPr>
          <p:cNvSpPr>
            <a:spLocks noGrp="1"/>
          </p:cNvSpPr>
          <p:nvPr>
            <p:ph type="sldNum" sz="quarter" idx="12"/>
          </p:nvPr>
        </p:nvSpPr>
        <p:spPr/>
        <p:txBody>
          <a:bodyPr/>
          <a:lstStyle/>
          <a:p>
            <a:fld id="{2FF54648-81E7-41E4-8AED-3E6B244052BF}" type="slidenum">
              <a:rPr lang="es-CO" smtClean="0"/>
              <a:t>‹#›</a:t>
            </a:fld>
            <a:endParaRPr lang="es-CO"/>
          </a:p>
        </p:txBody>
      </p:sp>
    </p:spTree>
    <p:extLst>
      <p:ext uri="{BB962C8B-B14F-4D97-AF65-F5344CB8AC3E}">
        <p14:creationId xmlns:p14="http://schemas.microsoft.com/office/powerpoint/2010/main" val="3023809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11/26/20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95392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11/26/20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3790754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BAEC2B7-1C40-43FF-93B0-5A145696E54F}" type="datetimeFigureOut">
              <a:rPr lang="en-US" smtClean="0"/>
              <a:t>11/26/20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3779320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4BAEC2B7-1C40-43FF-93B0-5A145696E54F}" type="datetimeFigureOut">
              <a:rPr lang="en-US" smtClean="0"/>
              <a:t>11/26/20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2595268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4BAEC2B7-1C40-43FF-93B0-5A145696E54F}" type="datetimeFigureOut">
              <a:rPr lang="en-US" smtClean="0"/>
              <a:t>11/26/20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404544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4BAEC2B7-1C40-43FF-93B0-5A145696E54F}" type="datetimeFigureOut">
              <a:rPr lang="en-US" smtClean="0"/>
              <a:t>11/26/20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75412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D68A8C-CE88-46B1-85FA-DC20AA912D04}" type="datetimeFigureOut">
              <a:rPr lang="es-CO" smtClean="0"/>
              <a:t>26/11/20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2438137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AEC2B7-1C40-43FF-93B0-5A145696E54F}" type="datetimeFigureOut">
              <a:rPr lang="en-US" smtClean="0"/>
              <a:t>11/26/20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865814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BAEC2B7-1C40-43FF-93B0-5A145696E54F}" type="datetimeFigureOut">
              <a:rPr lang="en-US" smtClean="0"/>
              <a:t>11/26/20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1033776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BAEC2B7-1C40-43FF-93B0-5A145696E54F}" type="datetimeFigureOut">
              <a:rPr lang="en-US" smtClean="0"/>
              <a:t>11/26/20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4064810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11/26/20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1861142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BAEC2B7-1C40-43FF-93B0-5A145696E54F}" type="datetimeFigureOut">
              <a:rPr lang="en-US" smtClean="0"/>
              <a:t>11/26/20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29FB8C-94B4-4948-9C91-AFD7C0202B28}" type="slidenum">
              <a:rPr lang="en-US" smtClean="0"/>
              <a:t>‹#›</a:t>
            </a:fld>
            <a:endParaRPr lang="en-US"/>
          </a:p>
        </p:txBody>
      </p:sp>
    </p:spTree>
    <p:extLst>
      <p:ext uri="{BB962C8B-B14F-4D97-AF65-F5344CB8AC3E}">
        <p14:creationId xmlns:p14="http://schemas.microsoft.com/office/powerpoint/2010/main" val="354410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D68A8C-CE88-46B1-85FA-DC20AA912D04}" type="datetimeFigureOut">
              <a:rPr lang="es-CO" smtClean="0"/>
              <a:t>26/11/20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8584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68A8C-CE88-46B1-85FA-DC20AA912D04}" type="datetimeFigureOut">
              <a:rPr lang="es-CO" smtClean="0"/>
              <a:t>26/11/20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40603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68A8C-CE88-46B1-85FA-DC20AA912D04}" type="datetimeFigureOut">
              <a:rPr lang="es-CO" smtClean="0"/>
              <a:t>26/11/20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139134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68A8C-CE88-46B1-85FA-DC20AA912D04}" type="datetimeFigureOut">
              <a:rPr lang="es-CO" smtClean="0"/>
              <a:t>26/11/20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7199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68A8C-CE88-46B1-85FA-DC20AA912D04}" type="datetimeFigureOut">
              <a:rPr lang="es-CO" smtClean="0"/>
              <a:t>26/11/20</a:t>
            </a:fld>
            <a:endParaRPr lang="es-CO"/>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A0DE9E-B0D8-4787-93EF-E2E800B4540C}" type="slidenum">
              <a:rPr lang="es-CO" smtClean="0"/>
              <a:t>‹#›</a:t>
            </a:fld>
            <a:endParaRPr lang="es-CO"/>
          </a:p>
        </p:txBody>
      </p:sp>
    </p:spTree>
    <p:extLst>
      <p:ext uri="{BB962C8B-B14F-4D97-AF65-F5344CB8AC3E}">
        <p14:creationId xmlns:p14="http://schemas.microsoft.com/office/powerpoint/2010/main" val="262634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68A8C-CE88-46B1-85FA-DC20AA912D04}" type="datetimeFigureOut">
              <a:rPr lang="es-CO" smtClean="0"/>
              <a:t>26/11/20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0DE9E-B0D8-4787-93EF-E2E800B4540C}" type="slidenum">
              <a:rPr lang="es-CO" smtClean="0"/>
              <a:t>‹#›</a:t>
            </a:fld>
            <a:endParaRPr lang="es-CO"/>
          </a:p>
        </p:txBody>
      </p:sp>
    </p:spTree>
    <p:extLst>
      <p:ext uri="{BB962C8B-B14F-4D97-AF65-F5344CB8AC3E}">
        <p14:creationId xmlns:p14="http://schemas.microsoft.com/office/powerpoint/2010/main" val="6239694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DEE4E-3FDE-4CD9-8174-5150970C6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1FEF98-88B1-432C-921C-5D2D7D4AC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279C93-4D21-4A2D-B132-A569BF94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AD58FB11-314D-4E39-B6F6-F39DF02C1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17ACFB4-2017-4D99-88B0-056E3133C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54648-81E7-41E4-8AED-3E6B244052BF}" type="slidenum">
              <a:rPr lang="es-CO" smtClean="0"/>
              <a:t>‹#›</a:t>
            </a:fld>
            <a:endParaRPr lang="es-CO"/>
          </a:p>
        </p:txBody>
      </p:sp>
    </p:spTree>
    <p:extLst>
      <p:ext uri="{BB962C8B-B14F-4D97-AF65-F5344CB8AC3E}">
        <p14:creationId xmlns:p14="http://schemas.microsoft.com/office/powerpoint/2010/main" val="209656573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DEE4E-3FDE-4CD9-8174-5150970C63B1}"/>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1FEF98-88B1-432C-921C-5D2D7D4ACAB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279C93-4D21-4A2D-B132-A569BF946A0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8819-27BC-4942-86DF-4B7E3C5283AE}" type="datetimeFigureOut">
              <a:rPr lang="es-CO" smtClean="0"/>
              <a:t>26/11/20</a:t>
            </a:fld>
            <a:endParaRPr lang="es-CO"/>
          </a:p>
        </p:txBody>
      </p:sp>
      <p:sp>
        <p:nvSpPr>
          <p:cNvPr id="5" name="Marcador de pie de página 4">
            <a:extLst>
              <a:ext uri="{FF2B5EF4-FFF2-40B4-BE49-F238E27FC236}">
                <a16:creationId xmlns:a16="http://schemas.microsoft.com/office/drawing/2014/main" id="{AD58FB11-314D-4E39-B6F6-F39DF02C10F6}"/>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17ACFB4-2017-4D99-88B0-056E3133CA0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54648-81E7-41E4-8AED-3E6B244052BF}" type="slidenum">
              <a:rPr lang="es-CO" smtClean="0"/>
              <a:t>‹#›</a:t>
            </a:fld>
            <a:endParaRPr lang="es-CO"/>
          </a:p>
        </p:txBody>
      </p:sp>
    </p:spTree>
    <p:extLst>
      <p:ext uri="{BB962C8B-B14F-4D97-AF65-F5344CB8AC3E}">
        <p14:creationId xmlns:p14="http://schemas.microsoft.com/office/powerpoint/2010/main" val="415627601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CO"/>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EC2B7-1C40-43FF-93B0-5A145696E54F}" type="datetimeFigureOut">
              <a:rPr lang="en-US" smtClean="0"/>
              <a:t>11/26/20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9FB8C-94B4-4948-9C91-AFD7C0202B28}" type="slidenum">
              <a:rPr lang="en-US" smtClean="0"/>
              <a:t>‹#›</a:t>
            </a:fld>
            <a:endParaRPr lang="en-US"/>
          </a:p>
        </p:txBody>
      </p:sp>
    </p:spTree>
    <p:extLst>
      <p:ext uri="{BB962C8B-B14F-4D97-AF65-F5344CB8AC3E}">
        <p14:creationId xmlns:p14="http://schemas.microsoft.com/office/powerpoint/2010/main" val="92594153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Excel_Worksheet2.xlsx"/><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package" Target="../embeddings/Microsoft_Excel_Worksheet3.xlsx"/><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package" Target="../embeddings/Microsoft_Excel_Worksheet4.xlsx"/><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package" Target="../embeddings/Microsoft_Excel_Worksheet5.xlsx"/><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8.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8.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Que hacer en Bogotá » Worldmoments">
            <a:extLst>
              <a:ext uri="{FF2B5EF4-FFF2-40B4-BE49-F238E27FC236}">
                <a16:creationId xmlns:a16="http://schemas.microsoft.com/office/drawing/2014/main" id="{E15B91F5-24E9-0F46-B9E7-7BF2BF1FA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44718" cy="728140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
            <a:extLst>
              <a:ext uri="{FF2B5EF4-FFF2-40B4-BE49-F238E27FC236}">
                <a16:creationId xmlns:a16="http://schemas.microsoft.com/office/drawing/2014/main" id="{3925881E-2A48-6749-B501-CC522EC8D535}"/>
              </a:ext>
            </a:extLst>
          </p:cNvPr>
          <p:cNvGrpSpPr/>
          <p:nvPr/>
        </p:nvGrpSpPr>
        <p:grpSpPr>
          <a:xfrm rot="10800000">
            <a:off x="5526155" y="4982817"/>
            <a:ext cx="7418561" cy="2298587"/>
            <a:chOff x="9678713" y="2971801"/>
            <a:chExt cx="1583122" cy="2594739"/>
          </a:xfrm>
        </p:grpSpPr>
        <p:sp>
          <p:nvSpPr>
            <p:cNvPr id="18" name="Triángulo rectángulo 14">
              <a:extLst>
                <a:ext uri="{FF2B5EF4-FFF2-40B4-BE49-F238E27FC236}">
                  <a16:creationId xmlns:a16="http://schemas.microsoft.com/office/drawing/2014/main" id="{3726B61B-C8D9-FB48-BAFF-9B4AE8933ACE}"/>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riángulo rectángulo 15">
              <a:extLst>
                <a:ext uri="{FF2B5EF4-FFF2-40B4-BE49-F238E27FC236}">
                  <a16:creationId xmlns:a16="http://schemas.microsoft.com/office/drawing/2014/main" id="{81B862EA-A5AF-AD4C-AB0D-7F9F3CBDF283}"/>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1" name="Imagen 11">
            <a:extLst>
              <a:ext uri="{FF2B5EF4-FFF2-40B4-BE49-F238E27FC236}">
                <a16:creationId xmlns:a16="http://schemas.microsoft.com/office/drawing/2014/main" id="{C52B79BA-DD0F-C34A-80A7-D0BD60063B6A}"/>
              </a:ext>
            </a:extLst>
          </p:cNvPr>
          <p:cNvPicPr>
            <a:picLocks noChangeAspect="1"/>
          </p:cNvPicPr>
          <p:nvPr/>
        </p:nvPicPr>
        <p:blipFill>
          <a:blip r:embed="rId4"/>
          <a:stretch>
            <a:fillRect/>
          </a:stretch>
        </p:blipFill>
        <p:spPr>
          <a:xfrm>
            <a:off x="9096328" y="6226166"/>
            <a:ext cx="3784956" cy="817530"/>
          </a:xfrm>
          <a:prstGeom prst="rect">
            <a:avLst/>
          </a:prstGeom>
        </p:spPr>
      </p:pic>
      <p:grpSp>
        <p:nvGrpSpPr>
          <p:cNvPr id="30" name="Grupo 1">
            <a:extLst>
              <a:ext uri="{FF2B5EF4-FFF2-40B4-BE49-F238E27FC236}">
                <a16:creationId xmlns:a16="http://schemas.microsoft.com/office/drawing/2014/main" id="{6BA0EDF1-CBD4-7347-8DDA-66E52DF51AFC}"/>
              </a:ext>
            </a:extLst>
          </p:cNvPr>
          <p:cNvGrpSpPr/>
          <p:nvPr/>
        </p:nvGrpSpPr>
        <p:grpSpPr>
          <a:xfrm>
            <a:off x="403967" y="0"/>
            <a:ext cx="8404367" cy="4282634"/>
            <a:chOff x="9678713" y="2971801"/>
            <a:chExt cx="1583122" cy="2594739"/>
          </a:xfrm>
        </p:grpSpPr>
        <p:sp>
          <p:nvSpPr>
            <p:cNvPr id="31" name="Triángulo rectángulo 14">
              <a:extLst>
                <a:ext uri="{FF2B5EF4-FFF2-40B4-BE49-F238E27FC236}">
                  <a16:creationId xmlns:a16="http://schemas.microsoft.com/office/drawing/2014/main" id="{2A71329B-284E-BE48-914A-304161ED5309}"/>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riángulo rectángulo 15">
              <a:extLst>
                <a:ext uri="{FF2B5EF4-FFF2-40B4-BE49-F238E27FC236}">
                  <a16:creationId xmlns:a16="http://schemas.microsoft.com/office/drawing/2014/main" id="{72EE94F2-9139-7F42-9BA8-0D5184969F4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3" name="Rectángulo 82">
            <a:extLst>
              <a:ext uri="{FF2B5EF4-FFF2-40B4-BE49-F238E27FC236}">
                <a16:creationId xmlns:a16="http://schemas.microsoft.com/office/drawing/2014/main" id="{7312C7B7-71A7-461E-8D4D-DDA5AECD7F17}"/>
              </a:ext>
            </a:extLst>
          </p:cNvPr>
          <p:cNvSpPr/>
          <p:nvPr/>
        </p:nvSpPr>
        <p:spPr>
          <a:xfrm>
            <a:off x="440430" y="259762"/>
            <a:ext cx="8998452" cy="1107996"/>
          </a:xfrm>
          <a:prstGeom prst="rect">
            <a:avLst/>
          </a:prstGeom>
        </p:spPr>
        <p:txBody>
          <a:bodyPr wrap="square" anchor="t">
            <a:spAutoFit/>
          </a:bodyPr>
          <a:lstStyle/>
          <a:p>
            <a:r>
              <a:rPr lang="es-ES" sz="3300" b="1" dirty="0">
                <a:solidFill>
                  <a:schemeClr val="bg1"/>
                </a:solidFill>
              </a:rPr>
              <a:t>PLAN ESTRATÉGICO SECTOR </a:t>
            </a:r>
            <a:endParaRPr lang="en-CO" sz="3300" dirty="0">
              <a:solidFill>
                <a:schemeClr val="bg1"/>
              </a:solidFill>
            </a:endParaRPr>
          </a:p>
          <a:p>
            <a:r>
              <a:rPr lang="es-ES" sz="3300" b="1" dirty="0">
                <a:solidFill>
                  <a:schemeClr val="bg1"/>
                </a:solidFill>
              </a:rPr>
              <a:t>GESTIÓN PÚBLICA</a:t>
            </a:r>
            <a:endParaRPr lang="en-CO" sz="3300" dirty="0">
              <a:solidFill>
                <a:schemeClr val="bg1"/>
              </a:solidFill>
            </a:endParaRPr>
          </a:p>
        </p:txBody>
      </p:sp>
      <p:sp>
        <p:nvSpPr>
          <p:cNvPr id="19" name="CuadroTexto 18">
            <a:extLst>
              <a:ext uri="{FF2B5EF4-FFF2-40B4-BE49-F238E27FC236}">
                <a16:creationId xmlns:a16="http://schemas.microsoft.com/office/drawing/2014/main" id="{71676C79-983C-4024-830E-59F6564E1B38}"/>
              </a:ext>
            </a:extLst>
          </p:cNvPr>
          <p:cNvSpPr txBox="1"/>
          <p:nvPr/>
        </p:nvSpPr>
        <p:spPr>
          <a:xfrm>
            <a:off x="403963" y="1736964"/>
            <a:ext cx="4992962" cy="1477328"/>
          </a:xfrm>
          <a:prstGeom prst="rect">
            <a:avLst/>
          </a:prstGeom>
          <a:noFill/>
        </p:spPr>
        <p:txBody>
          <a:bodyPr wrap="square">
            <a:spAutoFit/>
          </a:bodyPr>
          <a:lstStyle/>
          <a:p>
            <a:r>
              <a:rPr lang="es-CO" sz="3300" b="1" dirty="0">
                <a:solidFill>
                  <a:schemeClr val="bg1"/>
                </a:solidFill>
              </a:rPr>
              <a:t>PROGRAMACIÓN</a:t>
            </a:r>
            <a:endParaRPr lang="en-CO" sz="3300" dirty="0">
              <a:solidFill>
                <a:schemeClr val="bg1"/>
              </a:solidFill>
            </a:endParaRPr>
          </a:p>
          <a:p>
            <a:r>
              <a:rPr lang="es-CO" sz="3300" b="1" dirty="0">
                <a:solidFill>
                  <a:schemeClr val="bg1"/>
                </a:solidFill>
              </a:rPr>
              <a:t> 2020-2024</a:t>
            </a:r>
            <a:endParaRPr lang="en-CO" sz="3300" dirty="0">
              <a:solidFill>
                <a:schemeClr val="bg1"/>
              </a:solidFill>
            </a:endParaRPr>
          </a:p>
          <a:p>
            <a:pPr>
              <a:defRPr/>
            </a:pPr>
            <a:endParaRPr lang="es-CO"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47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1</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308610" y="1001064"/>
            <a:ext cx="11349990" cy="738664"/>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Proporcionar las herramientas para gestionar el potencial de los funcionarios y colaboradores a través de la implementación de la Política Pública de Gestión Integral del Talento Humano Para generar valor público creando confianza y legitimidad en su actuar</a:t>
            </a:r>
            <a:endParaRPr lang="es-CO" sz="1400" b="1" dirty="0">
              <a:solidFill>
                <a:schemeClr val="tx1">
                  <a:lumMod val="50000"/>
                  <a:lumOff val="50000"/>
                </a:schemeClr>
              </a:solidFill>
              <a:latin typeface="Verdana"/>
            </a:endParaRPr>
          </a:p>
        </p:txBody>
      </p:sp>
      <p:sp>
        <p:nvSpPr>
          <p:cNvPr id="11" name="TextBox 8">
            <a:extLst>
              <a:ext uri="{FF2B5EF4-FFF2-40B4-BE49-F238E27FC236}">
                <a16:creationId xmlns:a16="http://schemas.microsoft.com/office/drawing/2014/main" id="{D837F0DF-9118-47BC-BC03-33DFA1D2DFCF}"/>
              </a:ext>
            </a:extLst>
          </p:cNvPr>
          <p:cNvSpPr txBox="1"/>
          <p:nvPr/>
        </p:nvSpPr>
        <p:spPr>
          <a:xfrm>
            <a:off x="4373343" y="1916522"/>
            <a:ext cx="2933628" cy="369332"/>
          </a:xfrm>
          <a:prstGeom prst="rect">
            <a:avLst/>
          </a:prstGeom>
          <a:noFill/>
        </p:spPr>
        <p:txBody>
          <a:bodyPr wrap="square" rtlCol="0">
            <a:spAutoFit/>
          </a:bodyPr>
          <a:lstStyle/>
          <a:p>
            <a:r>
              <a:rPr lang="es-ES_tradnl" b="1" dirty="0">
                <a:solidFill>
                  <a:schemeClr val="tx1">
                    <a:lumMod val="50000"/>
                    <a:lumOff val="50000"/>
                  </a:schemeClr>
                </a:solidFill>
                <a:latin typeface="Verdana"/>
              </a:rPr>
              <a:t>Magnitud año: 100%</a:t>
            </a:r>
          </a:p>
        </p:txBody>
      </p:sp>
      <p:sp>
        <p:nvSpPr>
          <p:cNvPr id="13" name="Rectángulo redondeado 17">
            <a:extLst>
              <a:ext uri="{FF2B5EF4-FFF2-40B4-BE49-F238E27FC236}">
                <a16:creationId xmlns:a16="http://schemas.microsoft.com/office/drawing/2014/main" id="{438E1345-C4AC-4FAD-A75E-6925F283EE83}"/>
              </a:ext>
            </a:extLst>
          </p:cNvPr>
          <p:cNvSpPr/>
          <p:nvPr/>
        </p:nvSpPr>
        <p:spPr>
          <a:xfrm>
            <a:off x="4361913" y="1902071"/>
            <a:ext cx="2933628" cy="461690"/>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F0260817-0ED6-5B4F-A2C1-A3CACA348479}"/>
              </a:ext>
            </a:extLst>
          </p:cNvPr>
          <p:cNvGraphicFramePr>
            <a:graphicFrameLocks noChangeAspect="1"/>
          </p:cNvGraphicFramePr>
          <p:nvPr>
            <p:extLst>
              <p:ext uri="{D42A27DB-BD31-4B8C-83A1-F6EECF244321}">
                <p14:modId xmlns:p14="http://schemas.microsoft.com/office/powerpoint/2010/main" val="575921885"/>
              </p:ext>
            </p:extLst>
          </p:nvPr>
        </p:nvGraphicFramePr>
        <p:xfrm>
          <a:off x="583290" y="2603454"/>
          <a:ext cx="11025420" cy="3728736"/>
        </p:xfrm>
        <a:graphic>
          <a:graphicData uri="http://schemas.openxmlformats.org/presentationml/2006/ole">
            <mc:AlternateContent xmlns:mc="http://schemas.openxmlformats.org/markup-compatibility/2006">
              <mc:Choice xmlns:v="urn:schemas-microsoft-com:vml" Requires="v">
                <p:oleObj spid="_x0000_s1075" name="Worksheet" r:id="rId5" imgW="18288000" imgH="6184900" progId="Excel.Sheet.12">
                  <p:embed/>
                </p:oleObj>
              </mc:Choice>
              <mc:Fallback>
                <p:oleObj name="Worksheet" r:id="rId5" imgW="18288000" imgH="6184900" progId="Excel.Sheet.12">
                  <p:embed/>
                  <p:pic>
                    <p:nvPicPr>
                      <p:cNvPr id="0" name=""/>
                      <p:cNvPicPr/>
                      <p:nvPr/>
                    </p:nvPicPr>
                    <p:blipFill>
                      <a:blip r:embed="rId6"/>
                      <a:stretch>
                        <a:fillRect/>
                      </a:stretch>
                    </p:blipFill>
                    <p:spPr>
                      <a:xfrm>
                        <a:off x="583290" y="2603454"/>
                        <a:ext cx="11025420" cy="3728736"/>
                      </a:xfrm>
                      <a:prstGeom prst="rect">
                        <a:avLst/>
                      </a:prstGeom>
                    </p:spPr>
                  </p:pic>
                </p:oleObj>
              </mc:Fallback>
            </mc:AlternateContent>
          </a:graphicData>
        </a:graphic>
      </p:graphicFrame>
    </p:spTree>
    <p:extLst>
      <p:ext uri="{BB962C8B-B14F-4D97-AF65-F5344CB8AC3E}">
        <p14:creationId xmlns:p14="http://schemas.microsoft.com/office/powerpoint/2010/main" val="10542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2</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21005" y="1114080"/>
            <a:ext cx="11349990" cy="523220"/>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Implementar estrategias y acciones que aporten a la construcción de la paz, la reparación, la memoria y la reconciliación en Bogotá</a:t>
            </a:r>
            <a:endParaRPr lang="es-CO" sz="1400" b="1" dirty="0">
              <a:solidFill>
                <a:schemeClr val="tx1">
                  <a:lumMod val="50000"/>
                  <a:lumOff val="50000"/>
                </a:schemeClr>
              </a:solidFill>
              <a:latin typeface="Verdana"/>
            </a:endParaRPr>
          </a:p>
        </p:txBody>
      </p:sp>
      <p:sp>
        <p:nvSpPr>
          <p:cNvPr id="11" name="TextBox 8">
            <a:extLst>
              <a:ext uri="{FF2B5EF4-FFF2-40B4-BE49-F238E27FC236}">
                <a16:creationId xmlns:a16="http://schemas.microsoft.com/office/drawing/2014/main" id="{D837F0DF-9118-47BC-BC03-33DFA1D2DFCF}"/>
              </a:ext>
            </a:extLst>
          </p:cNvPr>
          <p:cNvSpPr txBox="1"/>
          <p:nvPr/>
        </p:nvSpPr>
        <p:spPr>
          <a:xfrm>
            <a:off x="4345308" y="1943538"/>
            <a:ext cx="2933628" cy="369332"/>
          </a:xfrm>
          <a:prstGeom prst="rect">
            <a:avLst/>
          </a:prstGeom>
          <a:noFill/>
        </p:spPr>
        <p:txBody>
          <a:bodyPr wrap="square" rtlCol="0">
            <a:spAutoFit/>
          </a:bodyPr>
          <a:lstStyle/>
          <a:p>
            <a:r>
              <a:rPr lang="es-ES_tradnl" b="1" dirty="0">
                <a:solidFill>
                  <a:schemeClr val="tx1">
                    <a:lumMod val="50000"/>
                    <a:lumOff val="50000"/>
                  </a:schemeClr>
                </a:solidFill>
                <a:latin typeface="Verdana"/>
              </a:rPr>
              <a:t>Magnitud año: 100%</a:t>
            </a:r>
          </a:p>
        </p:txBody>
      </p:sp>
      <p:sp>
        <p:nvSpPr>
          <p:cNvPr id="13" name="Rectángulo redondeado 17">
            <a:extLst>
              <a:ext uri="{FF2B5EF4-FFF2-40B4-BE49-F238E27FC236}">
                <a16:creationId xmlns:a16="http://schemas.microsoft.com/office/drawing/2014/main" id="{438E1345-C4AC-4FAD-A75E-6925F283EE83}"/>
              </a:ext>
            </a:extLst>
          </p:cNvPr>
          <p:cNvSpPr/>
          <p:nvPr/>
        </p:nvSpPr>
        <p:spPr>
          <a:xfrm>
            <a:off x="4345308" y="1886987"/>
            <a:ext cx="2933628" cy="461690"/>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F6311309-A696-7842-893D-13ACABBC7347}"/>
              </a:ext>
            </a:extLst>
          </p:cNvPr>
          <p:cNvGraphicFramePr>
            <a:graphicFrameLocks noChangeAspect="1"/>
          </p:cNvGraphicFramePr>
          <p:nvPr>
            <p:extLst>
              <p:ext uri="{D42A27DB-BD31-4B8C-83A1-F6EECF244321}">
                <p14:modId xmlns:p14="http://schemas.microsoft.com/office/powerpoint/2010/main" val="3444079239"/>
              </p:ext>
            </p:extLst>
          </p:nvPr>
        </p:nvGraphicFramePr>
        <p:xfrm>
          <a:off x="376505" y="2732805"/>
          <a:ext cx="11438989" cy="3464632"/>
        </p:xfrm>
        <a:graphic>
          <a:graphicData uri="http://schemas.openxmlformats.org/presentationml/2006/ole">
            <mc:AlternateContent xmlns:mc="http://schemas.openxmlformats.org/markup-compatibility/2006">
              <mc:Choice xmlns:v="urn:schemas-microsoft-com:vml" Requires="v">
                <p:oleObj spid="_x0000_s2091" name="Worksheet" r:id="rId5" imgW="18288000" imgH="4635500" progId="Excel.Sheet.12">
                  <p:embed/>
                </p:oleObj>
              </mc:Choice>
              <mc:Fallback>
                <p:oleObj name="Worksheet" r:id="rId5" imgW="18288000" imgH="4635500" progId="Excel.Sheet.12">
                  <p:embed/>
                  <p:pic>
                    <p:nvPicPr>
                      <p:cNvPr id="0" name=""/>
                      <p:cNvPicPr/>
                      <p:nvPr/>
                    </p:nvPicPr>
                    <p:blipFill>
                      <a:blip r:embed="rId6"/>
                      <a:stretch>
                        <a:fillRect/>
                      </a:stretch>
                    </p:blipFill>
                    <p:spPr>
                      <a:xfrm>
                        <a:off x="376505" y="2732805"/>
                        <a:ext cx="11438989" cy="3464632"/>
                      </a:xfrm>
                      <a:prstGeom prst="rect">
                        <a:avLst/>
                      </a:prstGeom>
                    </p:spPr>
                  </p:pic>
                </p:oleObj>
              </mc:Fallback>
            </mc:AlternateContent>
          </a:graphicData>
        </a:graphic>
      </p:graphicFrame>
    </p:spTree>
    <p:extLst>
      <p:ext uri="{BB962C8B-B14F-4D97-AF65-F5344CB8AC3E}">
        <p14:creationId xmlns:p14="http://schemas.microsoft.com/office/powerpoint/2010/main" val="306818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3</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85204" y="933673"/>
            <a:ext cx="11349990" cy="738664"/>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Posicionar un modelo de gobierno abierto y una gestión pública efectiva que permitan la generación de valor público, el fortalecimiento desarrollo de capacidades y un mejor relacionamiento entre la ciudadanía y la administración</a:t>
            </a:r>
            <a:endParaRPr lang="es-CO" sz="1400" b="1" dirty="0">
              <a:solidFill>
                <a:schemeClr val="tx1">
                  <a:lumMod val="50000"/>
                  <a:lumOff val="50000"/>
                </a:schemeClr>
              </a:solidFill>
              <a:latin typeface="Verdana"/>
            </a:endParaRPr>
          </a:p>
        </p:txBody>
      </p:sp>
      <p:sp>
        <p:nvSpPr>
          <p:cNvPr id="11" name="TextBox 8">
            <a:extLst>
              <a:ext uri="{FF2B5EF4-FFF2-40B4-BE49-F238E27FC236}">
                <a16:creationId xmlns:a16="http://schemas.microsoft.com/office/drawing/2014/main" id="{D837F0DF-9118-47BC-BC03-33DFA1D2DFCF}"/>
              </a:ext>
            </a:extLst>
          </p:cNvPr>
          <p:cNvSpPr txBox="1"/>
          <p:nvPr/>
        </p:nvSpPr>
        <p:spPr>
          <a:xfrm>
            <a:off x="4629186" y="1990893"/>
            <a:ext cx="2933628" cy="369332"/>
          </a:xfrm>
          <a:prstGeom prst="rect">
            <a:avLst/>
          </a:prstGeom>
          <a:noFill/>
        </p:spPr>
        <p:txBody>
          <a:bodyPr wrap="square" rtlCol="0">
            <a:spAutoFit/>
          </a:bodyPr>
          <a:lstStyle/>
          <a:p>
            <a:r>
              <a:rPr lang="es-ES_tradnl" b="1" dirty="0">
                <a:solidFill>
                  <a:schemeClr val="tx1">
                    <a:lumMod val="50000"/>
                    <a:lumOff val="50000"/>
                  </a:schemeClr>
                </a:solidFill>
                <a:latin typeface="Verdana"/>
              </a:rPr>
              <a:t>Magnitud año: 100%</a:t>
            </a:r>
          </a:p>
        </p:txBody>
      </p:sp>
      <p:sp>
        <p:nvSpPr>
          <p:cNvPr id="13" name="Rectángulo redondeado 17">
            <a:extLst>
              <a:ext uri="{FF2B5EF4-FFF2-40B4-BE49-F238E27FC236}">
                <a16:creationId xmlns:a16="http://schemas.microsoft.com/office/drawing/2014/main" id="{438E1345-C4AC-4FAD-A75E-6925F283EE83}"/>
              </a:ext>
            </a:extLst>
          </p:cNvPr>
          <p:cNvSpPr/>
          <p:nvPr/>
        </p:nvSpPr>
        <p:spPr>
          <a:xfrm>
            <a:off x="4629186" y="1944714"/>
            <a:ext cx="2933628" cy="461690"/>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899AAE3B-D960-6D4C-8E31-82FFB28B3351}"/>
              </a:ext>
            </a:extLst>
          </p:cNvPr>
          <p:cNvGraphicFramePr>
            <a:graphicFrameLocks noChangeAspect="1"/>
          </p:cNvGraphicFramePr>
          <p:nvPr>
            <p:extLst>
              <p:ext uri="{D42A27DB-BD31-4B8C-83A1-F6EECF244321}">
                <p14:modId xmlns:p14="http://schemas.microsoft.com/office/powerpoint/2010/main" val="3810457330"/>
              </p:ext>
            </p:extLst>
          </p:nvPr>
        </p:nvGraphicFramePr>
        <p:xfrm>
          <a:off x="320041" y="2561133"/>
          <a:ext cx="11475720" cy="3780928"/>
        </p:xfrm>
        <a:graphic>
          <a:graphicData uri="http://schemas.openxmlformats.org/presentationml/2006/ole">
            <mc:AlternateContent xmlns:mc="http://schemas.openxmlformats.org/markup-compatibility/2006">
              <mc:Choice xmlns:v="urn:schemas-microsoft-com:vml" Requires="v">
                <p:oleObj spid="_x0000_s4136" name="Worksheet" r:id="rId5" imgW="18288000" imgH="5943600" progId="Excel.Sheet.12">
                  <p:embed/>
                </p:oleObj>
              </mc:Choice>
              <mc:Fallback>
                <p:oleObj name="Worksheet" r:id="rId5" imgW="18288000" imgH="5943600" progId="Excel.Sheet.12">
                  <p:embed/>
                  <p:pic>
                    <p:nvPicPr>
                      <p:cNvPr id="0" name=""/>
                      <p:cNvPicPr/>
                      <p:nvPr/>
                    </p:nvPicPr>
                    <p:blipFill>
                      <a:blip r:embed="rId6"/>
                      <a:stretch>
                        <a:fillRect/>
                      </a:stretch>
                    </p:blipFill>
                    <p:spPr>
                      <a:xfrm>
                        <a:off x="320041" y="2561133"/>
                        <a:ext cx="11475720" cy="3780928"/>
                      </a:xfrm>
                      <a:prstGeom prst="rect">
                        <a:avLst/>
                      </a:prstGeom>
                    </p:spPr>
                  </p:pic>
                </p:oleObj>
              </mc:Fallback>
            </mc:AlternateContent>
          </a:graphicData>
        </a:graphic>
      </p:graphicFrame>
    </p:spTree>
    <p:extLst>
      <p:ext uri="{BB962C8B-B14F-4D97-AF65-F5344CB8AC3E}">
        <p14:creationId xmlns:p14="http://schemas.microsoft.com/office/powerpoint/2010/main" val="967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3</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85204" y="922243"/>
            <a:ext cx="11349990" cy="738664"/>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Posicionar un modelo de gobierno abierto y una gestión pública efectiva que permitan la generación de valor público, el fortalecimiento desarrollo de capacidades y un mejor relacionamiento entre la ciudadanía y la administración</a:t>
            </a:r>
            <a:endParaRPr lang="es-CO" sz="1400" b="1" dirty="0">
              <a:solidFill>
                <a:schemeClr val="tx1">
                  <a:lumMod val="50000"/>
                  <a:lumOff val="50000"/>
                </a:schemeClr>
              </a:solidFill>
              <a:latin typeface="Verdana"/>
            </a:endParaRPr>
          </a:p>
        </p:txBody>
      </p:sp>
      <p:sp>
        <p:nvSpPr>
          <p:cNvPr id="11" name="TextBox 8">
            <a:extLst>
              <a:ext uri="{FF2B5EF4-FFF2-40B4-BE49-F238E27FC236}">
                <a16:creationId xmlns:a16="http://schemas.microsoft.com/office/drawing/2014/main" id="{D837F0DF-9118-47BC-BC03-33DFA1D2DFCF}"/>
              </a:ext>
            </a:extLst>
          </p:cNvPr>
          <p:cNvSpPr txBox="1"/>
          <p:nvPr/>
        </p:nvSpPr>
        <p:spPr>
          <a:xfrm>
            <a:off x="4629186" y="2051242"/>
            <a:ext cx="2933628" cy="369332"/>
          </a:xfrm>
          <a:prstGeom prst="rect">
            <a:avLst/>
          </a:prstGeom>
          <a:noFill/>
        </p:spPr>
        <p:txBody>
          <a:bodyPr wrap="square" rtlCol="0">
            <a:spAutoFit/>
          </a:bodyPr>
          <a:lstStyle/>
          <a:p>
            <a:r>
              <a:rPr lang="es-ES_tradnl" b="1" dirty="0">
                <a:solidFill>
                  <a:schemeClr val="tx1">
                    <a:lumMod val="50000"/>
                    <a:lumOff val="50000"/>
                  </a:schemeClr>
                </a:solidFill>
                <a:latin typeface="Verdana"/>
              </a:rPr>
              <a:t>Magnitud año: 100%</a:t>
            </a:r>
          </a:p>
        </p:txBody>
      </p:sp>
      <p:sp>
        <p:nvSpPr>
          <p:cNvPr id="13" name="Rectángulo redondeado 17">
            <a:extLst>
              <a:ext uri="{FF2B5EF4-FFF2-40B4-BE49-F238E27FC236}">
                <a16:creationId xmlns:a16="http://schemas.microsoft.com/office/drawing/2014/main" id="{438E1345-C4AC-4FAD-A75E-6925F283EE83}"/>
              </a:ext>
            </a:extLst>
          </p:cNvPr>
          <p:cNvSpPr/>
          <p:nvPr/>
        </p:nvSpPr>
        <p:spPr>
          <a:xfrm>
            <a:off x="4629186" y="1979004"/>
            <a:ext cx="2933628" cy="461690"/>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11EF940F-A9F0-A041-9930-A5751CA4A06D}"/>
              </a:ext>
            </a:extLst>
          </p:cNvPr>
          <p:cNvGraphicFramePr>
            <a:graphicFrameLocks noChangeAspect="1"/>
          </p:cNvGraphicFramePr>
          <p:nvPr>
            <p:extLst>
              <p:ext uri="{D42A27DB-BD31-4B8C-83A1-F6EECF244321}">
                <p14:modId xmlns:p14="http://schemas.microsoft.com/office/powerpoint/2010/main" val="3997528782"/>
              </p:ext>
            </p:extLst>
          </p:nvPr>
        </p:nvGraphicFramePr>
        <p:xfrm>
          <a:off x="354330" y="2713071"/>
          <a:ext cx="11480864" cy="3777044"/>
        </p:xfrm>
        <a:graphic>
          <a:graphicData uri="http://schemas.openxmlformats.org/presentationml/2006/ole">
            <mc:AlternateContent xmlns:mc="http://schemas.openxmlformats.org/markup-compatibility/2006">
              <mc:Choice xmlns:v="urn:schemas-microsoft-com:vml" Requires="v">
                <p:oleObj spid="_x0000_s12301" name="Worksheet" r:id="rId5" imgW="18288000" imgH="5041900" progId="Excel.Sheet.12">
                  <p:embed/>
                </p:oleObj>
              </mc:Choice>
              <mc:Fallback>
                <p:oleObj name="Worksheet" r:id="rId5" imgW="18288000" imgH="5041900" progId="Excel.Sheet.12">
                  <p:embed/>
                  <p:pic>
                    <p:nvPicPr>
                      <p:cNvPr id="0" name=""/>
                      <p:cNvPicPr/>
                      <p:nvPr/>
                    </p:nvPicPr>
                    <p:blipFill>
                      <a:blip r:embed="rId6"/>
                      <a:stretch>
                        <a:fillRect/>
                      </a:stretch>
                    </p:blipFill>
                    <p:spPr>
                      <a:xfrm>
                        <a:off x="354330" y="2713071"/>
                        <a:ext cx="11480864" cy="3777044"/>
                      </a:xfrm>
                      <a:prstGeom prst="rect">
                        <a:avLst/>
                      </a:prstGeom>
                    </p:spPr>
                  </p:pic>
                </p:oleObj>
              </mc:Fallback>
            </mc:AlternateContent>
          </a:graphicData>
        </a:graphic>
      </p:graphicFrame>
    </p:spTree>
    <p:extLst>
      <p:ext uri="{BB962C8B-B14F-4D97-AF65-F5344CB8AC3E}">
        <p14:creationId xmlns:p14="http://schemas.microsoft.com/office/powerpoint/2010/main" val="35106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4</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21005" y="1237176"/>
            <a:ext cx="11349990" cy="523220"/>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Promover procesos de transformación digital mediante la articulación distrital que permitan impulsar una Bogotá territorio inteligente.</a:t>
            </a:r>
            <a:endParaRPr lang="es-CO" sz="1400" b="1" dirty="0">
              <a:solidFill>
                <a:schemeClr val="tx1">
                  <a:lumMod val="50000"/>
                  <a:lumOff val="50000"/>
                </a:schemeClr>
              </a:solidFill>
              <a:latin typeface="Verdana"/>
            </a:endParaRPr>
          </a:p>
        </p:txBody>
      </p:sp>
      <p:sp>
        <p:nvSpPr>
          <p:cNvPr id="11" name="TextBox 8">
            <a:extLst>
              <a:ext uri="{FF2B5EF4-FFF2-40B4-BE49-F238E27FC236}">
                <a16:creationId xmlns:a16="http://schemas.microsoft.com/office/drawing/2014/main" id="{D837F0DF-9118-47BC-BC03-33DFA1D2DFCF}"/>
              </a:ext>
            </a:extLst>
          </p:cNvPr>
          <p:cNvSpPr txBox="1"/>
          <p:nvPr/>
        </p:nvSpPr>
        <p:spPr>
          <a:xfrm>
            <a:off x="4536588" y="2179685"/>
            <a:ext cx="2933628" cy="369332"/>
          </a:xfrm>
          <a:prstGeom prst="rect">
            <a:avLst/>
          </a:prstGeom>
          <a:noFill/>
        </p:spPr>
        <p:txBody>
          <a:bodyPr wrap="square" rtlCol="0">
            <a:spAutoFit/>
          </a:bodyPr>
          <a:lstStyle/>
          <a:p>
            <a:r>
              <a:rPr lang="es-ES_tradnl" b="1" dirty="0">
                <a:solidFill>
                  <a:schemeClr val="tx1">
                    <a:lumMod val="50000"/>
                    <a:lumOff val="50000"/>
                  </a:schemeClr>
                </a:solidFill>
                <a:latin typeface="Verdana"/>
              </a:rPr>
              <a:t>Magnitud año: 100%</a:t>
            </a:r>
          </a:p>
        </p:txBody>
      </p:sp>
      <p:sp>
        <p:nvSpPr>
          <p:cNvPr id="13" name="Rectángulo redondeado 17">
            <a:extLst>
              <a:ext uri="{FF2B5EF4-FFF2-40B4-BE49-F238E27FC236}">
                <a16:creationId xmlns:a16="http://schemas.microsoft.com/office/drawing/2014/main" id="{438E1345-C4AC-4FAD-A75E-6925F283EE83}"/>
              </a:ext>
            </a:extLst>
          </p:cNvPr>
          <p:cNvSpPr/>
          <p:nvPr/>
        </p:nvSpPr>
        <p:spPr>
          <a:xfrm>
            <a:off x="4536588" y="2179685"/>
            <a:ext cx="2933628" cy="461690"/>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A509A843-4B15-334D-A1AC-02E46A8F05E7}"/>
              </a:ext>
            </a:extLst>
          </p:cNvPr>
          <p:cNvGraphicFramePr>
            <a:graphicFrameLocks noChangeAspect="1"/>
          </p:cNvGraphicFramePr>
          <p:nvPr>
            <p:extLst>
              <p:ext uri="{D42A27DB-BD31-4B8C-83A1-F6EECF244321}">
                <p14:modId xmlns:p14="http://schemas.microsoft.com/office/powerpoint/2010/main" val="4054243967"/>
              </p:ext>
            </p:extLst>
          </p:nvPr>
        </p:nvGraphicFramePr>
        <p:xfrm>
          <a:off x="320040" y="3019491"/>
          <a:ext cx="11599546" cy="3267009"/>
        </p:xfrm>
        <a:graphic>
          <a:graphicData uri="http://schemas.openxmlformats.org/presentationml/2006/ole">
            <mc:AlternateContent xmlns:mc="http://schemas.openxmlformats.org/markup-compatibility/2006">
              <mc:Choice xmlns:v="urn:schemas-microsoft-com:vml" Requires="v">
                <p:oleObj spid="_x0000_s8230" name="Worksheet" r:id="rId5" imgW="18288000" imgH="4114800" progId="Excel.Sheet.12">
                  <p:embed/>
                </p:oleObj>
              </mc:Choice>
              <mc:Fallback>
                <p:oleObj name="Worksheet" r:id="rId5" imgW="18288000" imgH="4114800" progId="Excel.Sheet.12">
                  <p:embed/>
                  <p:pic>
                    <p:nvPicPr>
                      <p:cNvPr id="0" name=""/>
                      <p:cNvPicPr/>
                      <p:nvPr/>
                    </p:nvPicPr>
                    <p:blipFill>
                      <a:blip r:embed="rId6"/>
                      <a:stretch>
                        <a:fillRect/>
                      </a:stretch>
                    </p:blipFill>
                    <p:spPr>
                      <a:xfrm>
                        <a:off x="320040" y="3019491"/>
                        <a:ext cx="11599546" cy="3267009"/>
                      </a:xfrm>
                      <a:prstGeom prst="rect">
                        <a:avLst/>
                      </a:prstGeom>
                    </p:spPr>
                  </p:pic>
                </p:oleObj>
              </mc:Fallback>
            </mc:AlternateContent>
          </a:graphicData>
        </a:graphic>
      </p:graphicFrame>
    </p:spTree>
    <p:extLst>
      <p:ext uri="{BB962C8B-B14F-4D97-AF65-F5344CB8AC3E}">
        <p14:creationId xmlns:p14="http://schemas.microsoft.com/office/powerpoint/2010/main" val="355509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58898" y="367885"/>
            <a:ext cx="6906449" cy="439957"/>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49163" y="119996"/>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43709" y="343555"/>
            <a:ext cx="8432876"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400" b="1" kern="1200" dirty="0">
                <a:solidFill>
                  <a:srgbClr val="FFFFFF"/>
                </a:solidFill>
                <a:latin typeface="Verdana"/>
                <a:ea typeface="+mn-ea"/>
                <a:cs typeface="Verdana"/>
              </a:rPr>
              <a:t>Metas e indicadores Objetivo 5</a:t>
            </a:r>
            <a:endParaRPr lang="es-ES" sz="2400" b="1"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8982594" y="231600"/>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21005" y="1065726"/>
            <a:ext cx="11349990" cy="523220"/>
          </a:xfrm>
          <a:prstGeom prst="rect">
            <a:avLst/>
          </a:prstGeom>
          <a:noFill/>
        </p:spPr>
        <p:txBody>
          <a:bodyPr wrap="square">
            <a:spAutoFit/>
          </a:bodyPr>
          <a:lstStyle/>
          <a:p>
            <a:pPr algn="ctr"/>
            <a:r>
              <a:rPr lang="es-ES_tradnl" sz="1400" b="1" dirty="0">
                <a:solidFill>
                  <a:schemeClr val="tx1">
                    <a:lumMod val="50000"/>
                    <a:lumOff val="50000"/>
                  </a:schemeClr>
                </a:solidFill>
                <a:latin typeface="Verdana"/>
              </a:rPr>
              <a:t>Fortalecer la prestación del servicio a la ciudadanía con oportunidad, eficiencia y transparencia, a través del uso de la tecnología y la cualificación de los servidores.</a:t>
            </a:r>
            <a:endParaRPr lang="es-CO" sz="1400" b="1" dirty="0">
              <a:solidFill>
                <a:schemeClr val="tx1">
                  <a:lumMod val="50000"/>
                  <a:lumOff val="50000"/>
                </a:schemeClr>
              </a:solidFill>
              <a:latin typeface="Verdana"/>
            </a:endParaRPr>
          </a:p>
        </p:txBody>
      </p:sp>
      <p:sp>
        <p:nvSpPr>
          <p:cNvPr id="11" name="TextBox 8">
            <a:extLst>
              <a:ext uri="{FF2B5EF4-FFF2-40B4-BE49-F238E27FC236}">
                <a16:creationId xmlns:a16="http://schemas.microsoft.com/office/drawing/2014/main" id="{D837F0DF-9118-47BC-BC03-33DFA1D2DFCF}"/>
              </a:ext>
            </a:extLst>
          </p:cNvPr>
          <p:cNvSpPr txBox="1"/>
          <p:nvPr/>
        </p:nvSpPr>
        <p:spPr>
          <a:xfrm>
            <a:off x="4536588" y="1893935"/>
            <a:ext cx="2933628" cy="369332"/>
          </a:xfrm>
          <a:prstGeom prst="rect">
            <a:avLst/>
          </a:prstGeom>
          <a:noFill/>
        </p:spPr>
        <p:txBody>
          <a:bodyPr wrap="square" rtlCol="0">
            <a:spAutoFit/>
          </a:bodyPr>
          <a:lstStyle/>
          <a:p>
            <a:r>
              <a:rPr lang="es-ES_tradnl" b="1" dirty="0">
                <a:solidFill>
                  <a:schemeClr val="tx1">
                    <a:lumMod val="50000"/>
                    <a:lumOff val="50000"/>
                  </a:schemeClr>
                </a:solidFill>
                <a:latin typeface="Verdana"/>
              </a:rPr>
              <a:t>Magnitud año: 100%</a:t>
            </a:r>
          </a:p>
        </p:txBody>
      </p:sp>
      <p:sp>
        <p:nvSpPr>
          <p:cNvPr id="13" name="Rectángulo redondeado 17">
            <a:extLst>
              <a:ext uri="{FF2B5EF4-FFF2-40B4-BE49-F238E27FC236}">
                <a16:creationId xmlns:a16="http://schemas.microsoft.com/office/drawing/2014/main" id="{438E1345-C4AC-4FAD-A75E-6925F283EE83}"/>
              </a:ext>
            </a:extLst>
          </p:cNvPr>
          <p:cNvSpPr/>
          <p:nvPr/>
        </p:nvSpPr>
        <p:spPr>
          <a:xfrm>
            <a:off x="4536588" y="1813925"/>
            <a:ext cx="2933628" cy="461690"/>
          </a:xfrm>
          <a:prstGeom prst="roundRect">
            <a:avLst>
              <a:gd name="adj" fmla="val 0"/>
            </a:avLst>
          </a:prstGeom>
          <a:no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A5290ADC-66DA-7340-B240-29A7917C66CC}"/>
              </a:ext>
            </a:extLst>
          </p:cNvPr>
          <p:cNvGraphicFramePr>
            <a:graphicFrameLocks noChangeAspect="1"/>
          </p:cNvGraphicFramePr>
          <p:nvPr>
            <p:extLst>
              <p:ext uri="{D42A27DB-BD31-4B8C-83A1-F6EECF244321}">
                <p14:modId xmlns:p14="http://schemas.microsoft.com/office/powerpoint/2010/main" val="1138463639"/>
              </p:ext>
            </p:extLst>
          </p:nvPr>
        </p:nvGraphicFramePr>
        <p:xfrm>
          <a:off x="249023" y="2604503"/>
          <a:ext cx="11693954" cy="2813204"/>
        </p:xfrm>
        <a:graphic>
          <a:graphicData uri="http://schemas.openxmlformats.org/presentationml/2006/ole">
            <mc:AlternateContent xmlns:mc="http://schemas.openxmlformats.org/markup-compatibility/2006">
              <mc:Choice xmlns:v="urn:schemas-microsoft-com:vml" Requires="v">
                <p:oleObj spid="_x0000_s10276" name="Worksheet" r:id="rId5" imgW="18288000" imgH="3987800" progId="Excel.Sheet.12">
                  <p:embed/>
                </p:oleObj>
              </mc:Choice>
              <mc:Fallback>
                <p:oleObj name="Worksheet" r:id="rId5" imgW="18288000" imgH="3987800" progId="Excel.Sheet.12">
                  <p:embed/>
                  <p:pic>
                    <p:nvPicPr>
                      <p:cNvPr id="0" name=""/>
                      <p:cNvPicPr/>
                      <p:nvPr/>
                    </p:nvPicPr>
                    <p:blipFill>
                      <a:blip r:embed="rId6"/>
                      <a:stretch>
                        <a:fillRect/>
                      </a:stretch>
                    </p:blipFill>
                    <p:spPr>
                      <a:xfrm>
                        <a:off x="249023" y="2604503"/>
                        <a:ext cx="11693954" cy="2813204"/>
                      </a:xfrm>
                      <a:prstGeom prst="rect">
                        <a:avLst/>
                      </a:prstGeom>
                    </p:spPr>
                  </p:pic>
                </p:oleObj>
              </mc:Fallback>
            </mc:AlternateContent>
          </a:graphicData>
        </a:graphic>
      </p:graphicFrame>
      <p:sp>
        <p:nvSpPr>
          <p:cNvPr id="12" name="Rounded Rectangle 11">
            <a:extLst>
              <a:ext uri="{FF2B5EF4-FFF2-40B4-BE49-F238E27FC236}">
                <a16:creationId xmlns:a16="http://schemas.microsoft.com/office/drawing/2014/main" id="{F4B15886-3F9F-954E-AB3F-3B8FF387512C}"/>
              </a:ext>
            </a:extLst>
          </p:cNvPr>
          <p:cNvSpPr/>
          <p:nvPr/>
        </p:nvSpPr>
        <p:spPr>
          <a:xfrm>
            <a:off x="260985" y="5548893"/>
            <a:ext cx="11700000" cy="506272"/>
          </a:xfrm>
          <a:prstGeom prst="round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cap="none" spc="0" dirty="0">
                <a:ln w="0"/>
                <a:solidFill>
                  <a:schemeClr val="tx1"/>
                </a:solidFill>
                <a:effectLst>
                  <a:outerShdw blurRad="38100" dist="19050" dir="2700000" algn="tl" rotWithShape="0">
                    <a:schemeClr val="dk1">
                      <a:alpha val="40000"/>
                    </a:schemeClr>
                  </a:outerShdw>
                </a:effectLst>
              </a:rPr>
              <a:t>Fuente: </a:t>
            </a:r>
            <a:r>
              <a:rPr lang="es-ES" sz="1000" dirty="0">
                <a:solidFill>
                  <a:schemeClr val="dk1"/>
                </a:solidFill>
                <a:effectLst/>
                <a:latin typeface="Arial" panose="020B0604020202020204" pitchFamily="34" charset="0"/>
                <a:cs typeface="Arial" panose="020B0604020202020204" pitchFamily="34" charset="0"/>
              </a:rPr>
              <a:t>SEGPLAN</a:t>
            </a:r>
            <a:r>
              <a:rPr lang="en-CO" sz="1000" dirty="0">
                <a:solidFill>
                  <a:schemeClr val="dk1"/>
                </a:solidFill>
                <a:effectLst/>
                <a:latin typeface="Arial" panose="020B0604020202020204" pitchFamily="34" charset="0"/>
                <a:cs typeface="Arial" panose="020B0604020202020204" pitchFamily="34" charset="0"/>
              </a:rPr>
              <a:t>.</a:t>
            </a:r>
            <a:r>
              <a:rPr lang="en-CO"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Plan de Desarrollo "Un Nuevo Contrato Social y Ambiental para la Bogotá del Siglo XXI"</a:t>
            </a:r>
            <a:r>
              <a:rPr lang="en-CO" sz="1000" dirty="0">
                <a:solidFill>
                  <a:schemeClr val="dk1"/>
                </a:solidFill>
                <a:effectLst/>
                <a:latin typeface="Arial" panose="020B0604020202020204" pitchFamily="34" charset="0"/>
                <a:cs typeface="Arial" panose="020B0604020202020204" pitchFamily="34" charset="0"/>
              </a:rPr>
              <a:t>.</a:t>
            </a:r>
            <a:r>
              <a:rPr lang="en-CO"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Plan de Acción 2020 - 2024 Componente de Gestión por Sector</a:t>
            </a:r>
            <a:r>
              <a:rPr lang="en-CO" sz="1000" dirty="0">
                <a:solidFill>
                  <a:schemeClr val="dk1"/>
                </a:solidFill>
                <a:effectLst/>
                <a:latin typeface="Arial" panose="020B0604020202020204" pitchFamily="34" charset="0"/>
                <a:cs typeface="Arial" panose="020B0604020202020204" pitchFamily="34" charset="0"/>
              </a:rPr>
              <a:t>.</a:t>
            </a:r>
            <a:r>
              <a:rPr lang="en-CO"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Sector Gestión Pública. (2020) </a:t>
            </a:r>
            <a:r>
              <a:rPr lang="en-US" sz="10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
        <p:nvSpPr>
          <p:cNvPr id="14" name="Rounded Rectangle 13">
            <a:extLst>
              <a:ext uri="{FF2B5EF4-FFF2-40B4-BE49-F238E27FC236}">
                <a16:creationId xmlns:a16="http://schemas.microsoft.com/office/drawing/2014/main" id="{16A3EAA8-0349-E04B-B08D-C4233DC1A80E}"/>
              </a:ext>
            </a:extLst>
          </p:cNvPr>
          <p:cNvSpPr/>
          <p:nvPr/>
        </p:nvSpPr>
        <p:spPr>
          <a:xfrm>
            <a:off x="272415" y="6136024"/>
            <a:ext cx="11700000" cy="597959"/>
          </a:xfrm>
          <a:prstGeom prst="roundRect">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cap="none" spc="0" dirty="0">
                <a:ln w="0"/>
                <a:solidFill>
                  <a:schemeClr val="tx1"/>
                </a:solidFill>
                <a:effectLst>
                  <a:outerShdw blurRad="38100" dist="19050" dir="2700000" algn="tl" rotWithShape="0">
                    <a:schemeClr val="dk1">
                      <a:alpha val="40000"/>
                    </a:schemeClr>
                  </a:outerShdw>
                </a:effectLst>
              </a:rPr>
              <a:t>Nota</a:t>
            </a:r>
            <a:r>
              <a:rPr lang="en-US" sz="1600" b="1" cap="none" spc="0" baseline="0" dirty="0">
                <a:ln w="0"/>
                <a:solidFill>
                  <a:schemeClr val="tx1"/>
                </a:solidFill>
                <a:effectLst>
                  <a:outerShdw blurRad="38100" dist="19050" dir="2700000" algn="tl" rotWithShape="0">
                    <a:schemeClr val="dk1">
                      <a:alpha val="40000"/>
                    </a:schemeClr>
                  </a:outerShdw>
                </a:effectLst>
              </a:rPr>
              <a:t> </a:t>
            </a:r>
            <a:r>
              <a:rPr lang="en-US" sz="1200" b="1" cap="none" spc="0" baseline="0" dirty="0">
                <a:ln w="0"/>
                <a:solidFill>
                  <a:schemeClr val="tx1"/>
                </a:solidFill>
                <a:effectLst>
                  <a:outerShdw blurRad="38100" dist="19050" dir="2700000" algn="tl" rotWithShape="0">
                    <a:schemeClr val="dk1">
                      <a:alpha val="40000"/>
                    </a:schemeClr>
                  </a:outerShdw>
                </a:effectLst>
              </a:rPr>
              <a:t>1</a:t>
            </a:r>
            <a:r>
              <a:rPr lang="en-US" sz="1600" b="1" cap="none" spc="0" dirty="0">
                <a:ln w="0"/>
                <a:solidFill>
                  <a:schemeClr val="tx1"/>
                </a:solidFill>
                <a:effectLst>
                  <a:outerShdw blurRad="38100" dist="19050" dir="2700000" algn="tl" rotWithShape="0">
                    <a:schemeClr val="dk1">
                      <a:alpha val="40000"/>
                    </a:schemeClr>
                  </a:outerShdw>
                </a:effectLst>
              </a:rPr>
              <a:t>: </a:t>
            </a:r>
            <a:r>
              <a:rPr lang="en-US" sz="1000" dirty="0">
                <a:solidFill>
                  <a:schemeClr val="dk1"/>
                </a:solidFill>
                <a:effectLst/>
                <a:latin typeface="Arial" panose="020B0604020202020204" pitchFamily="34" charset="0"/>
                <a:cs typeface="Arial" panose="020B0604020202020204" pitchFamily="34" charset="0"/>
              </a:rPr>
              <a:t>L</a:t>
            </a:r>
            <a:r>
              <a:rPr lang="es-ES" sz="1000" dirty="0">
                <a:solidFill>
                  <a:schemeClr val="dk1"/>
                </a:solidFill>
                <a:effectLst/>
                <a:latin typeface="Arial" panose="020B0604020202020204" pitchFamily="34" charset="0"/>
                <a:cs typeface="Arial" panose="020B0604020202020204" pitchFamily="34" charset="0"/>
              </a:rPr>
              <a:t>a</a:t>
            </a:r>
            <a:r>
              <a:rPr lang="es-ES" sz="1000" baseline="0" dirty="0">
                <a:solidFill>
                  <a:schemeClr val="dk1"/>
                </a:solidFill>
                <a:effectLst/>
                <a:latin typeface="Arial" panose="020B0604020202020204" pitchFamily="34" charset="0"/>
                <a:cs typeface="Arial" panose="020B0604020202020204" pitchFamily="34" charset="0"/>
              </a:rPr>
              <a:t> ponderación de los indicadores por objetivo estratégico se realizó teniendo en cuenta el presupuesto de la meta para el cuatrienio de conformidad con la información registrada en la fuente de </a:t>
            </a:r>
            <a:r>
              <a:rPr lang="es-ES" sz="1000" dirty="0">
                <a:solidFill>
                  <a:schemeClr val="dk1"/>
                </a:solidFill>
                <a:effectLst/>
                <a:latin typeface="Arial" panose="020B0604020202020204" pitchFamily="34" charset="0"/>
                <a:cs typeface="Arial" panose="020B0604020202020204" pitchFamily="34" charset="0"/>
              </a:rPr>
              <a:t>SEGPLAN</a:t>
            </a:r>
            <a:r>
              <a:rPr lang="en-CO" sz="1000" dirty="0">
                <a:solidFill>
                  <a:schemeClr val="dk1"/>
                </a:solidFill>
                <a:effectLst/>
                <a:latin typeface="Arial" panose="020B0604020202020204" pitchFamily="34" charset="0"/>
                <a:cs typeface="Arial" panose="020B0604020202020204" pitchFamily="34" charset="0"/>
              </a:rPr>
              <a:t>.</a:t>
            </a:r>
            <a:r>
              <a:rPr lang="en-CO"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Plan de Desarrollo "Un Nuevo Contrato Social y Ambiental para la Bogotá del Siglo XXI"</a:t>
            </a:r>
            <a:r>
              <a:rPr lang="en-CO" sz="1000" dirty="0">
                <a:solidFill>
                  <a:schemeClr val="dk1"/>
                </a:solidFill>
                <a:effectLst/>
                <a:latin typeface="Arial" panose="020B0604020202020204" pitchFamily="34" charset="0"/>
                <a:cs typeface="Arial" panose="020B0604020202020204" pitchFamily="34" charset="0"/>
              </a:rPr>
              <a:t>.</a:t>
            </a:r>
            <a:r>
              <a:rPr lang="en-CO"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Plan de Acción 2020 - 2024 Componente de Gestión por Sector</a:t>
            </a:r>
            <a:r>
              <a:rPr lang="en-CO" sz="1000" dirty="0">
                <a:solidFill>
                  <a:schemeClr val="dk1"/>
                </a:solidFill>
                <a:effectLst/>
                <a:latin typeface="Arial" panose="020B0604020202020204" pitchFamily="34" charset="0"/>
                <a:cs typeface="Arial" panose="020B0604020202020204" pitchFamily="34" charset="0"/>
              </a:rPr>
              <a:t>. </a:t>
            </a:r>
            <a:r>
              <a:rPr lang="en-CO"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Sector Gestión Pública. (30/09/2020). Plan de Acción 2020 - 2024 Componente de Gestión e</a:t>
            </a:r>
            <a:r>
              <a:rPr lang="es-ES" sz="1000" baseline="0" dirty="0">
                <a:solidFill>
                  <a:schemeClr val="dk1"/>
                </a:solidFill>
                <a:effectLst/>
                <a:latin typeface="Arial" panose="020B0604020202020204" pitchFamily="34" charset="0"/>
                <a:cs typeface="Arial" panose="020B0604020202020204" pitchFamily="34" charset="0"/>
              </a:rPr>
              <a:t> Inversión por entidad 104- Secretaría General</a:t>
            </a:r>
            <a:r>
              <a:rPr lang="es-ES" sz="1000" dirty="0">
                <a:solidFill>
                  <a:schemeClr val="dk1"/>
                </a:solidFill>
                <a:effectLst/>
                <a:latin typeface="Arial" panose="020B0604020202020204" pitchFamily="34" charset="0"/>
                <a:cs typeface="Arial" panose="020B0604020202020204" pitchFamily="34" charset="0"/>
              </a:rPr>
              <a:t>. (30/09/2020). </a:t>
            </a:r>
            <a:r>
              <a:rPr lang="es-ES"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 </a:t>
            </a:r>
            <a:r>
              <a:rPr lang="en-US" sz="10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s-ES" sz="1000" baseline="0" dirty="0">
                <a:solidFill>
                  <a:schemeClr val="dk1"/>
                </a:solidFill>
                <a:effectLst/>
                <a:latin typeface="Arial" panose="020B0604020202020204" pitchFamily="34" charset="0"/>
                <a:cs typeface="Arial" panose="020B0604020202020204" pitchFamily="34" charset="0"/>
              </a:rPr>
              <a:t> </a:t>
            </a:r>
            <a:r>
              <a:rPr lang="es-ES" sz="1000" dirty="0">
                <a:solidFill>
                  <a:schemeClr val="dk1"/>
                </a:solidFill>
                <a:effectLst/>
                <a:latin typeface="Arial" panose="020B0604020202020204" pitchFamily="34" charset="0"/>
                <a:cs typeface="Arial" panose="020B0604020202020204" pitchFamily="34" charset="0"/>
              </a:rPr>
              <a:t> </a:t>
            </a:r>
            <a:r>
              <a:rPr lang="en-US" sz="10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7478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 y="-26994"/>
            <a:ext cx="12265572" cy="691198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604" y="1359672"/>
            <a:ext cx="4136792" cy="2098229"/>
          </a:xfrm>
          <a:prstGeom prst="rect">
            <a:avLst/>
          </a:prstGeom>
        </p:spPr>
      </p:pic>
      <p:sp>
        <p:nvSpPr>
          <p:cNvPr id="6" name="CuadroTexto 5"/>
          <p:cNvSpPr txBox="1"/>
          <p:nvPr/>
        </p:nvSpPr>
        <p:spPr>
          <a:xfrm>
            <a:off x="2985788" y="3763873"/>
            <a:ext cx="62204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Secretaría General de la Alcaldía Mayor de Bogotá</a:t>
            </a:r>
            <a:endPar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cxnSp>
        <p:nvCxnSpPr>
          <p:cNvPr id="8" name="Conector recto 7"/>
          <p:cNvCxnSpPr/>
          <p:nvPr/>
        </p:nvCxnSpPr>
        <p:spPr>
          <a:xfrm>
            <a:off x="3410607" y="4330262"/>
            <a:ext cx="53707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501926" y="4636235"/>
            <a:ext cx="118814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Gracias</a:t>
            </a:r>
            <a:endParaRPr kumimoji="0" lang="en-US" sz="2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9089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1363" y="1199695"/>
            <a:ext cx="4699290" cy="9521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 del sector</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2986034" y="2699474"/>
            <a:ext cx="804594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El Sector Gestión Pública tiene como misión coordinar la gestión de los organismos y entidades distritales y promover el desarrollo institucional con calidad en el Distrito Capital y fortalecer la función administrativa distrital y el servicio al ciudadano.</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87002" y="2505391"/>
            <a:ext cx="8514449" cy="216899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5" name="CuadroTexto 4">
            <a:extLst>
              <a:ext uri="{FF2B5EF4-FFF2-40B4-BE49-F238E27FC236}">
                <a16:creationId xmlns:a16="http://schemas.microsoft.com/office/drawing/2014/main" id="{C090B600-74F8-4A26-96B7-DBA5E35680F8}"/>
              </a:ext>
            </a:extLst>
          </p:cNvPr>
          <p:cNvSpPr txBox="1"/>
          <p:nvPr/>
        </p:nvSpPr>
        <p:spPr>
          <a:xfrm>
            <a:off x="1578521" y="6104613"/>
            <a:ext cx="9917651" cy="770275"/>
          </a:xfrm>
          <a:prstGeom prst="rect">
            <a:avLst/>
          </a:prstGeom>
          <a:noFill/>
        </p:spPr>
        <p:txBody>
          <a:bodyPr wrap="square">
            <a:spAutoFit/>
          </a:bodyPr>
          <a:lstStyle/>
          <a:p>
            <a:pPr>
              <a:lnSpc>
                <a:spcPct val="107000"/>
              </a:lnSpc>
              <a:spcAft>
                <a:spcPts val="800"/>
              </a:spcAft>
            </a:pPr>
            <a:r>
              <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Acuerdo 257 de 2006 “Por el cual se dictan normas básicas sobre la estructura, organización y funcionamiento de los organismos y de las entidades de Bogotá, Distrito Capital, y se expiden otras disposiciones”, artículo 46</a:t>
            </a:r>
          </a:p>
          <a:p>
            <a:pPr>
              <a:lnSpc>
                <a:spcPct val="107000"/>
              </a:lnSpc>
              <a:spcAft>
                <a:spcPts val="800"/>
              </a:spcAft>
            </a:pPr>
            <a:endPar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Tree>
    <p:extLst>
      <p:ext uri="{BB962C8B-B14F-4D97-AF65-F5344CB8AC3E}">
        <p14:creationId xmlns:p14="http://schemas.microsoft.com/office/powerpoint/2010/main" val="85139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ADD1D7FC-039C-4F5E-9F98-2A53106878F1}"/>
              </a:ext>
            </a:extLst>
          </p:cNvPr>
          <p:cNvGrpSpPr/>
          <p:nvPr/>
        </p:nvGrpSpPr>
        <p:grpSpPr>
          <a:xfrm rot="10800000" flipH="1">
            <a:off x="0" y="5362699"/>
            <a:ext cx="1578521" cy="1542926"/>
            <a:chOff x="9678713" y="2971801"/>
            <a:chExt cx="1583122" cy="2594739"/>
          </a:xfrm>
        </p:grpSpPr>
        <p:sp>
          <p:nvSpPr>
            <p:cNvPr id="20" name="Triángulo rectángulo 19">
              <a:extLst>
                <a:ext uri="{FF2B5EF4-FFF2-40B4-BE49-F238E27FC236}">
                  <a16:creationId xmlns:a16="http://schemas.microsoft.com/office/drawing/2014/main" id="{FEDED2AA-D29A-4F8B-8F42-635673F9D02B}"/>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5" name="Triángulo rectángulo 24">
              <a:extLst>
                <a:ext uri="{FF2B5EF4-FFF2-40B4-BE49-F238E27FC236}">
                  <a16:creationId xmlns:a16="http://schemas.microsoft.com/office/drawing/2014/main" id="{672A8AD0-6F99-491C-9555-851B3F256B8B}"/>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6" name="Imagen 4" descr="Imagen que contiene dibujo, luz, señal, reloj&#10;&#10;Descripción generada con confianza muy alta">
            <a:extLst>
              <a:ext uri="{FF2B5EF4-FFF2-40B4-BE49-F238E27FC236}">
                <a16:creationId xmlns:a16="http://schemas.microsoft.com/office/drawing/2014/main" id="{F9610757-3244-4A10-889A-83A652AD4219}"/>
              </a:ext>
            </a:extLst>
          </p:cNvPr>
          <p:cNvPicPr>
            <a:picLocks noChangeAspect="1"/>
          </p:cNvPicPr>
          <p:nvPr/>
        </p:nvPicPr>
        <p:blipFill>
          <a:blip r:embed="rId2"/>
          <a:stretch>
            <a:fillRect/>
          </a:stretch>
        </p:blipFill>
        <p:spPr>
          <a:xfrm>
            <a:off x="99520" y="6301942"/>
            <a:ext cx="820793" cy="425007"/>
          </a:xfrm>
          <a:prstGeom prst="rect">
            <a:avLst/>
          </a:prstGeom>
        </p:spPr>
      </p:pic>
      <p:sp>
        <p:nvSpPr>
          <p:cNvPr id="31" name="Hexagon 28">
            <a:extLst>
              <a:ext uri="{FF2B5EF4-FFF2-40B4-BE49-F238E27FC236}">
                <a16:creationId xmlns:a16="http://schemas.microsoft.com/office/drawing/2014/main" id="{E14760B2-AC03-4F73-A064-CCD50C1305E6}"/>
              </a:ext>
            </a:extLst>
          </p:cNvPr>
          <p:cNvSpPr/>
          <p:nvPr/>
        </p:nvSpPr>
        <p:spPr>
          <a:xfrm>
            <a:off x="4917919" y="4403768"/>
            <a:ext cx="1446592" cy="1135930"/>
          </a:xfrm>
          <a:prstGeom prst="hexagon">
            <a:avLst>
              <a:gd name="adj" fmla="val 29084"/>
              <a:gd name="vf" fmla="val 11547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35" name="Rectángulo 34">
            <a:extLst>
              <a:ext uri="{FF2B5EF4-FFF2-40B4-BE49-F238E27FC236}">
                <a16:creationId xmlns:a16="http://schemas.microsoft.com/office/drawing/2014/main" id="{0C9CAF31-80E6-47AB-A6CE-86CF34AB6D98}"/>
              </a:ext>
            </a:extLst>
          </p:cNvPr>
          <p:cNvSpPr/>
          <p:nvPr/>
        </p:nvSpPr>
        <p:spPr>
          <a:xfrm>
            <a:off x="7177756" y="1949829"/>
            <a:ext cx="4353372" cy="3016210"/>
          </a:xfrm>
          <a:prstGeom prst="rect">
            <a:avLst/>
          </a:prstGeom>
        </p:spPr>
        <p:txBody>
          <a:bodyPr wrap="square">
            <a:spAutoFit/>
          </a:bodyPr>
          <a:lstStyle/>
          <a:p>
            <a:pPr algn="just"/>
            <a:r>
              <a:rPr lang="es-ES_tradnl" sz="1900" kern="0" dirty="0">
                <a:solidFill>
                  <a:prstClr val="black">
                    <a:lumMod val="50000"/>
                    <a:lumOff val="50000"/>
                  </a:prstClr>
                </a:solidFill>
                <a:latin typeface="Verdana"/>
                <a:ea typeface="Verdana"/>
              </a:rPr>
              <a:t>Cada sector establece las pautas metodológicas para definir las acciones requeridas orientadas al cumplimiento de las políticas públicas a su cargo armonizadas con los ejes, programas y/o proyecto del Plan Distrital de Desarrollo y la priorización de las metas estratégicas de sector. </a:t>
            </a:r>
            <a:br>
              <a:rPr lang="en-US" sz="1900" kern="0" dirty="0">
                <a:solidFill>
                  <a:prstClr val="black">
                    <a:lumMod val="50000"/>
                    <a:lumOff val="50000"/>
                  </a:prstClr>
                </a:solidFill>
                <a:latin typeface="Verdana"/>
                <a:ea typeface="Verdana"/>
              </a:rPr>
            </a:br>
            <a:endParaRPr lang="es-CO" sz="1900" kern="0" dirty="0">
              <a:solidFill>
                <a:prstClr val="black">
                  <a:lumMod val="50000"/>
                  <a:lumOff val="50000"/>
                </a:prstClr>
              </a:solidFill>
              <a:latin typeface="Verdana"/>
              <a:ea typeface="Verdana"/>
            </a:endParaRPr>
          </a:p>
        </p:txBody>
      </p:sp>
      <p:grpSp>
        <p:nvGrpSpPr>
          <p:cNvPr id="11" name="Group 10">
            <a:extLst>
              <a:ext uri="{FF2B5EF4-FFF2-40B4-BE49-F238E27FC236}">
                <a16:creationId xmlns:a16="http://schemas.microsoft.com/office/drawing/2014/main" id="{5003E677-1076-2545-9422-574A9C194C41}"/>
              </a:ext>
            </a:extLst>
          </p:cNvPr>
          <p:cNvGrpSpPr/>
          <p:nvPr/>
        </p:nvGrpSpPr>
        <p:grpSpPr>
          <a:xfrm>
            <a:off x="338659" y="1808396"/>
            <a:ext cx="6642396" cy="3731302"/>
            <a:chOff x="379532" y="2232883"/>
            <a:chExt cx="6642396" cy="3731302"/>
          </a:xfrm>
        </p:grpSpPr>
        <p:sp>
          <p:nvSpPr>
            <p:cNvPr id="3" name="Hexagon 25">
              <a:extLst>
                <a:ext uri="{FF2B5EF4-FFF2-40B4-BE49-F238E27FC236}">
                  <a16:creationId xmlns:a16="http://schemas.microsoft.com/office/drawing/2014/main" id="{7F91C53B-59A8-40C3-8E5C-8399B71F2064}"/>
                </a:ext>
              </a:extLst>
            </p:cNvPr>
            <p:cNvSpPr/>
            <p:nvPr/>
          </p:nvSpPr>
          <p:spPr>
            <a:xfrm>
              <a:off x="379532" y="2410067"/>
              <a:ext cx="1446592" cy="1135930"/>
            </a:xfrm>
            <a:prstGeom prst="hexagon">
              <a:avLst>
                <a:gd name="adj" fmla="val 29084"/>
                <a:gd name="vf" fmla="val 11547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4" name="Hexagon 27">
              <a:extLst>
                <a:ext uri="{FF2B5EF4-FFF2-40B4-BE49-F238E27FC236}">
                  <a16:creationId xmlns:a16="http://schemas.microsoft.com/office/drawing/2014/main" id="{C191F46B-0F21-489F-82CA-E938124D9DC7}"/>
                </a:ext>
              </a:extLst>
            </p:cNvPr>
            <p:cNvSpPr/>
            <p:nvPr/>
          </p:nvSpPr>
          <p:spPr>
            <a:xfrm>
              <a:off x="1528704" y="2984461"/>
              <a:ext cx="1446592" cy="1135930"/>
            </a:xfrm>
            <a:prstGeom prst="hexagon">
              <a:avLst>
                <a:gd name="adj" fmla="val 29084"/>
                <a:gd name="vf" fmla="val 11547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6" name="Hexagon 28">
              <a:extLst>
                <a:ext uri="{FF2B5EF4-FFF2-40B4-BE49-F238E27FC236}">
                  <a16:creationId xmlns:a16="http://schemas.microsoft.com/office/drawing/2014/main" id="{8E86E434-086E-4A11-B072-3595E5FFDCD9}"/>
                </a:ext>
              </a:extLst>
            </p:cNvPr>
            <p:cNvSpPr/>
            <p:nvPr/>
          </p:nvSpPr>
          <p:spPr>
            <a:xfrm>
              <a:off x="2670972" y="3621456"/>
              <a:ext cx="1446592" cy="1135930"/>
            </a:xfrm>
            <a:prstGeom prst="hexagon">
              <a:avLst>
                <a:gd name="adj" fmla="val 29084"/>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7" name="Hexagon 29">
              <a:extLst>
                <a:ext uri="{FF2B5EF4-FFF2-40B4-BE49-F238E27FC236}">
                  <a16:creationId xmlns:a16="http://schemas.microsoft.com/office/drawing/2014/main" id="{93E143D8-5F09-4547-8426-A5BEE4E67C01}"/>
                </a:ext>
              </a:extLst>
            </p:cNvPr>
            <p:cNvSpPr/>
            <p:nvPr/>
          </p:nvSpPr>
          <p:spPr>
            <a:xfrm>
              <a:off x="3785434" y="4259153"/>
              <a:ext cx="1446592" cy="1135930"/>
            </a:xfrm>
            <a:prstGeom prst="hexagon">
              <a:avLst>
                <a:gd name="adj" fmla="val 29084"/>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FFFFFF"/>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8" name="Rectangle 65">
              <a:extLst>
                <a:ext uri="{FF2B5EF4-FFF2-40B4-BE49-F238E27FC236}">
                  <a16:creationId xmlns:a16="http://schemas.microsoft.com/office/drawing/2014/main" id="{1DDD59CA-1EB0-43B9-91B7-C3B352051121}"/>
                </a:ext>
              </a:extLst>
            </p:cNvPr>
            <p:cNvSpPr/>
            <p:nvPr/>
          </p:nvSpPr>
          <p:spPr>
            <a:xfrm>
              <a:off x="6976209" y="2232883"/>
              <a:ext cx="45719" cy="373130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cs typeface="Arial" panose="020B0604020202020204" pitchFamily="34" charset="0"/>
              </a:endParaRPr>
            </a:p>
          </p:txBody>
        </p:sp>
        <p:sp>
          <p:nvSpPr>
            <p:cNvPr id="9" name="TextBox 64">
              <a:extLst>
                <a:ext uri="{FF2B5EF4-FFF2-40B4-BE49-F238E27FC236}">
                  <a16:creationId xmlns:a16="http://schemas.microsoft.com/office/drawing/2014/main" id="{8756095E-B57A-455F-B115-8B8769BC34BE}"/>
                </a:ext>
              </a:extLst>
            </p:cNvPr>
            <p:cNvSpPr txBox="1"/>
            <p:nvPr/>
          </p:nvSpPr>
          <p:spPr>
            <a:xfrm>
              <a:off x="519515" y="2549571"/>
              <a:ext cx="11666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Distrital</a:t>
              </a: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 de Desarrollo</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3" name="TextBox 64">
              <a:extLst>
                <a:ext uri="{FF2B5EF4-FFF2-40B4-BE49-F238E27FC236}">
                  <a16:creationId xmlns:a16="http://schemas.microsoft.com/office/drawing/2014/main" id="{E35C278D-EBD4-4C9E-96C3-DEF07362A6B0}"/>
                </a:ext>
              </a:extLst>
            </p:cNvPr>
            <p:cNvSpPr txBox="1"/>
            <p:nvPr/>
          </p:nvSpPr>
          <p:spPr>
            <a:xfrm>
              <a:off x="1636427" y="3135056"/>
              <a:ext cx="12289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a:t>
              </a:r>
              <a:r>
                <a:rPr kumimoji="0" lang="es-ES_tradnl" sz="1600" b="1" i="0" u="none" strike="noStrike" kern="1200" cap="none" spc="0" normalizeH="0" baseline="0" dirty="0">
                  <a:ln>
                    <a:noFill/>
                  </a:ln>
                  <a:solidFill>
                    <a:schemeClr val="bg1"/>
                  </a:solidFill>
                  <a:effectLst/>
                  <a:uLnTx/>
                  <a:uFillTx/>
                  <a:cs typeface="Arial" panose="020B0604020202020204" pitchFamily="34" charset="0"/>
                </a:rPr>
                <a:t>estratégico</a:t>
              </a: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 sectorial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5" name="TextBox 64">
              <a:extLst>
                <a:ext uri="{FF2B5EF4-FFF2-40B4-BE49-F238E27FC236}">
                  <a16:creationId xmlns:a16="http://schemas.microsoft.com/office/drawing/2014/main" id="{C88556DF-0F34-4C32-AD74-40479D433E82}"/>
                </a:ext>
              </a:extLst>
            </p:cNvPr>
            <p:cNvSpPr txBox="1"/>
            <p:nvPr/>
          </p:nvSpPr>
          <p:spPr>
            <a:xfrm>
              <a:off x="2678372" y="3736629"/>
              <a:ext cx="14311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estratégico institutional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17" name="TextBox 64">
              <a:extLst>
                <a:ext uri="{FF2B5EF4-FFF2-40B4-BE49-F238E27FC236}">
                  <a16:creationId xmlns:a16="http://schemas.microsoft.com/office/drawing/2014/main" id="{017BB2DC-897A-4758-9C38-7495E3244EB7}"/>
                </a:ext>
              </a:extLst>
            </p:cNvPr>
            <p:cNvSpPr txBox="1"/>
            <p:nvPr/>
          </p:nvSpPr>
          <p:spPr>
            <a:xfrm>
              <a:off x="3791175" y="4384567"/>
              <a:ext cx="13767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Arial" panose="020B0604020202020204" pitchFamily="34" charset="0"/>
                </a:rPr>
                <a:t>Plan de acción institucional</a:t>
              </a:r>
              <a:endParaRPr kumimoji="0" lang="en-GB"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33" name="TextBox 64">
              <a:extLst>
                <a:ext uri="{FF2B5EF4-FFF2-40B4-BE49-F238E27FC236}">
                  <a16:creationId xmlns:a16="http://schemas.microsoft.com/office/drawing/2014/main" id="{88B65192-78B7-4F88-9CBC-47A2CB6D1DA2}"/>
                </a:ext>
              </a:extLst>
            </p:cNvPr>
            <p:cNvSpPr txBox="1"/>
            <p:nvPr/>
          </p:nvSpPr>
          <p:spPr>
            <a:xfrm>
              <a:off x="5026328" y="5065696"/>
              <a:ext cx="13398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chemeClr val="bg1"/>
                  </a:solidFill>
                  <a:effectLst/>
                  <a:uLnTx/>
                  <a:uFillTx/>
                  <a:cs typeface="Arial" panose="020B0604020202020204" pitchFamily="34" charset="0"/>
                </a:rPr>
                <a:t>Plan operativo</a:t>
              </a:r>
              <a:endParaRPr kumimoji="0" lang="es-ES_tradnl" sz="1600" b="1" i="0" u="none" strike="noStrike" kern="1200" cap="none" spc="0" normalizeH="0" baseline="0" noProof="0" dirty="0">
                <a:ln>
                  <a:noFill/>
                </a:ln>
                <a:solidFill>
                  <a:schemeClr val="bg1"/>
                </a:solidFill>
                <a:effectLst/>
                <a:uLnTx/>
                <a:uFillTx/>
                <a:ea typeface="Noto Sans" panose="020B0502040504020204" pitchFamily="34"/>
                <a:cs typeface="Arial" panose="020B0604020202020204" pitchFamily="34" charset="0"/>
              </a:endParaRPr>
            </a:p>
          </p:txBody>
        </p:sp>
        <p:sp>
          <p:nvSpPr>
            <p:cNvPr id="39" name="Rectángulo 38">
              <a:extLst>
                <a:ext uri="{FF2B5EF4-FFF2-40B4-BE49-F238E27FC236}">
                  <a16:creationId xmlns:a16="http://schemas.microsoft.com/office/drawing/2014/main" id="{1FF90056-6E54-4318-85CF-E794B28ACDEF}"/>
                </a:ext>
              </a:extLst>
            </p:cNvPr>
            <p:cNvSpPr/>
            <p:nvPr/>
          </p:nvSpPr>
          <p:spPr>
            <a:xfrm rot="1762824">
              <a:off x="1008328" y="5299335"/>
              <a:ext cx="2959465" cy="307777"/>
            </a:xfrm>
            <a:prstGeom prst="rect">
              <a:avLst/>
            </a:prstGeom>
          </p:spPr>
          <p:txBody>
            <a:bodyPr wrap="none">
              <a:spAutoFit/>
            </a:bodyPr>
            <a:lstStyle/>
            <a:p>
              <a:pPr algn="ctr"/>
              <a:r>
                <a:rPr lang="es-CO" sz="1400" b="1" kern="0" dirty="0">
                  <a:solidFill>
                    <a:prstClr val="black">
                      <a:lumMod val="50000"/>
                      <a:lumOff val="50000"/>
                    </a:prstClr>
                  </a:solidFill>
                  <a:latin typeface="Verdana"/>
                  <a:ea typeface="Verdana"/>
                </a:rPr>
                <a:t>Formulación </a:t>
              </a:r>
              <a:r>
                <a:rPr lang="es-CO" sz="1400" kern="0" dirty="0">
                  <a:solidFill>
                    <a:prstClr val="black">
                      <a:lumMod val="50000"/>
                      <a:lumOff val="50000"/>
                    </a:prstClr>
                  </a:solidFill>
                  <a:latin typeface="Verdana"/>
                  <a:ea typeface="Verdana"/>
                </a:rPr>
                <a:t>de la planeación</a:t>
              </a:r>
            </a:p>
          </p:txBody>
        </p:sp>
        <p:sp>
          <p:nvSpPr>
            <p:cNvPr id="43" name="Rectángulo 42">
              <a:extLst>
                <a:ext uri="{FF2B5EF4-FFF2-40B4-BE49-F238E27FC236}">
                  <a16:creationId xmlns:a16="http://schemas.microsoft.com/office/drawing/2014/main" id="{881D8C64-CA04-472C-8264-A9B0FB69152B}"/>
                </a:ext>
              </a:extLst>
            </p:cNvPr>
            <p:cNvSpPr/>
            <p:nvPr/>
          </p:nvSpPr>
          <p:spPr>
            <a:xfrm rot="1802913">
              <a:off x="2581197" y="2356398"/>
              <a:ext cx="3056697" cy="532043"/>
            </a:xfrm>
            <a:prstGeom prst="rect">
              <a:avLst/>
            </a:prstGeom>
          </p:spPr>
          <p:txBody>
            <a:bodyPr wrap="square">
              <a:spAutoFit/>
            </a:bodyPr>
            <a:lstStyle/>
            <a:p>
              <a:pPr algn="ctr"/>
              <a:r>
                <a:rPr lang="es-CO" sz="1400" b="1" kern="0" dirty="0">
                  <a:solidFill>
                    <a:prstClr val="black">
                      <a:lumMod val="50000"/>
                      <a:lumOff val="50000"/>
                    </a:prstClr>
                  </a:solidFill>
                  <a:latin typeface="Verdana"/>
                  <a:ea typeface="Verdana"/>
                </a:rPr>
                <a:t>Seguimiento a la ejecución </a:t>
              </a:r>
            </a:p>
            <a:p>
              <a:pPr algn="ctr"/>
              <a:r>
                <a:rPr lang="es-CO" sz="1400" kern="0" dirty="0">
                  <a:solidFill>
                    <a:prstClr val="black">
                      <a:lumMod val="50000"/>
                      <a:lumOff val="50000"/>
                    </a:prstClr>
                  </a:solidFill>
                  <a:latin typeface="Verdana"/>
                  <a:ea typeface="Verdana"/>
                </a:rPr>
                <a:t>de la planeación</a:t>
              </a:r>
            </a:p>
          </p:txBody>
        </p:sp>
      </p:grpSp>
      <p:sp>
        <p:nvSpPr>
          <p:cNvPr id="16" name="CuadroTexto 15">
            <a:extLst>
              <a:ext uri="{FF2B5EF4-FFF2-40B4-BE49-F238E27FC236}">
                <a16:creationId xmlns:a16="http://schemas.microsoft.com/office/drawing/2014/main" id="{59583299-B40F-41D6-98B8-050F06583FD0}"/>
              </a:ext>
            </a:extLst>
          </p:cNvPr>
          <p:cNvSpPr txBox="1"/>
          <p:nvPr/>
        </p:nvSpPr>
        <p:spPr>
          <a:xfrm>
            <a:off x="3556809" y="956565"/>
            <a:ext cx="6454588"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Esquema de planeación en cascada</a:t>
            </a:r>
            <a:endParaRPr lang="es-CO" sz="2000" dirty="0"/>
          </a:p>
        </p:txBody>
      </p:sp>
      <p:sp>
        <p:nvSpPr>
          <p:cNvPr id="19" name="Rectángulo 18">
            <a:extLst>
              <a:ext uri="{FF2B5EF4-FFF2-40B4-BE49-F238E27FC236}">
                <a16:creationId xmlns:a16="http://schemas.microsoft.com/office/drawing/2014/main" id="{FD922C7C-829F-4B39-9E70-82E4AFF8D419}"/>
              </a:ext>
            </a:extLst>
          </p:cNvPr>
          <p:cNvSpPr/>
          <p:nvPr/>
        </p:nvSpPr>
        <p:spPr>
          <a:xfrm>
            <a:off x="7186881" y="1800304"/>
            <a:ext cx="4353373" cy="3165736"/>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cxnSp>
        <p:nvCxnSpPr>
          <p:cNvPr id="22" name="Conector recto de flecha 21">
            <a:extLst>
              <a:ext uri="{FF2B5EF4-FFF2-40B4-BE49-F238E27FC236}">
                <a16:creationId xmlns:a16="http://schemas.microsoft.com/office/drawing/2014/main" id="{81762880-C337-4F9C-BC43-EDDDD2C0BA14}"/>
              </a:ext>
            </a:extLst>
          </p:cNvPr>
          <p:cNvCxnSpPr>
            <a:cxnSpLocks/>
          </p:cNvCxnSpPr>
          <p:nvPr/>
        </p:nvCxnSpPr>
        <p:spPr>
          <a:xfrm flipH="1" flipV="1">
            <a:off x="1819743" y="1595108"/>
            <a:ext cx="4638207" cy="2548031"/>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EFEABB3D-DF38-4742-8F47-AE6D252AC249}"/>
              </a:ext>
            </a:extLst>
          </p:cNvPr>
          <p:cNvSpPr txBox="1"/>
          <p:nvPr/>
        </p:nvSpPr>
        <p:spPr>
          <a:xfrm>
            <a:off x="1538456" y="6375945"/>
            <a:ext cx="8215035" cy="276999"/>
          </a:xfrm>
          <a:prstGeom prst="rect">
            <a:avLst/>
          </a:prstGeom>
          <a:noFill/>
        </p:spPr>
        <p:txBody>
          <a:bodyPr wrap="square">
            <a:spAutoFit/>
          </a:bodyPr>
          <a:lstStyle/>
          <a:p>
            <a:r>
              <a:rPr lang="es-ES" sz="1200" kern="0" dirty="0">
                <a:solidFill>
                  <a:prstClr val="black">
                    <a:lumMod val="50000"/>
                    <a:lumOff val="50000"/>
                  </a:prstClr>
                </a:solidFill>
                <a:latin typeface="Verdana"/>
                <a:ea typeface="Verdana"/>
              </a:rPr>
              <a:t>Fuente: Guía distrital para la planeación de la gestión distrital, Secretaría General 2019 </a:t>
            </a:r>
            <a:endParaRPr lang="es-CO" sz="1200" kern="0" dirty="0">
              <a:solidFill>
                <a:prstClr val="black">
                  <a:lumMod val="50000"/>
                  <a:lumOff val="50000"/>
                </a:prstClr>
              </a:solidFill>
              <a:latin typeface="Verdana"/>
              <a:ea typeface="Verdana"/>
            </a:endParaRPr>
          </a:p>
        </p:txBody>
      </p:sp>
      <p:cxnSp>
        <p:nvCxnSpPr>
          <p:cNvPr id="40" name="Conector recto de flecha 39">
            <a:extLst>
              <a:ext uri="{FF2B5EF4-FFF2-40B4-BE49-F238E27FC236}">
                <a16:creationId xmlns:a16="http://schemas.microsoft.com/office/drawing/2014/main" id="{4AE16A99-FF5E-4467-A479-CE09250A4EBB}"/>
              </a:ext>
            </a:extLst>
          </p:cNvPr>
          <p:cNvCxnSpPr>
            <a:cxnSpLocks/>
          </p:cNvCxnSpPr>
          <p:nvPr/>
        </p:nvCxnSpPr>
        <p:spPr>
          <a:xfrm>
            <a:off x="625096" y="3406406"/>
            <a:ext cx="4304024" cy="241981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45AF2B-2DCC-3645-B56C-189345D36E92}"/>
              </a:ext>
            </a:extLst>
          </p:cNvPr>
          <p:cNvCxnSpPr/>
          <p:nvPr/>
        </p:nvCxnSpPr>
        <p:spPr>
          <a:xfrm flipV="1">
            <a:off x="2918023" y="3121374"/>
            <a:ext cx="4007187" cy="0"/>
          </a:xfrm>
          <a:prstGeom prst="line">
            <a:avLst/>
          </a:prstGeom>
          <a:ln w="53975">
            <a:solidFill>
              <a:schemeClr val="accent5">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32" name="Rectángulo 5">
            <a:extLst>
              <a:ext uri="{FF2B5EF4-FFF2-40B4-BE49-F238E27FC236}">
                <a16:creationId xmlns:a16="http://schemas.microsoft.com/office/drawing/2014/main" id="{446BB3FA-ED89-FE4E-A45A-7E86A02853FD}"/>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4" name="Elipse 6">
            <a:extLst>
              <a:ext uri="{FF2B5EF4-FFF2-40B4-BE49-F238E27FC236}">
                <a16:creationId xmlns:a16="http://schemas.microsoft.com/office/drawing/2014/main" id="{F4796C08-895E-2549-BD92-890BE36F087B}"/>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6" name="TextBox 20">
            <a:extLst>
              <a:ext uri="{FF2B5EF4-FFF2-40B4-BE49-F238E27FC236}">
                <a16:creationId xmlns:a16="http://schemas.microsoft.com/office/drawing/2014/main" id="{DB9A62C4-4076-094A-825A-978C9E903441}"/>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37" name="Imagen 15" descr="Icono&#10;&#10;Descripción generada automáticamente">
            <a:extLst>
              <a:ext uri="{FF2B5EF4-FFF2-40B4-BE49-F238E27FC236}">
                <a16:creationId xmlns:a16="http://schemas.microsoft.com/office/drawing/2014/main" id="{9AED9877-174F-2F4A-A98B-55028F91F7E5}"/>
              </a:ext>
            </a:extLst>
          </p:cNvPr>
          <p:cNvPicPr>
            <a:picLocks noChangeAspect="1"/>
          </p:cNvPicPr>
          <p:nvPr/>
        </p:nvPicPr>
        <p:blipFill>
          <a:blip r:embed="rId3"/>
          <a:stretch>
            <a:fillRect/>
          </a:stretch>
        </p:blipFill>
        <p:spPr>
          <a:xfrm>
            <a:off x="8959213" y="289874"/>
            <a:ext cx="565505" cy="493879"/>
          </a:xfrm>
          <a:prstGeom prst="rect">
            <a:avLst/>
          </a:prstGeom>
        </p:spPr>
      </p:pic>
    </p:spTree>
    <p:extLst>
      <p:ext uri="{BB962C8B-B14F-4D97-AF65-F5344CB8AC3E}">
        <p14:creationId xmlns:p14="http://schemas.microsoft.com/office/powerpoint/2010/main" val="336220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ADD1D7FC-039C-4F5E-9F98-2A53106878F1}"/>
              </a:ext>
            </a:extLst>
          </p:cNvPr>
          <p:cNvGrpSpPr/>
          <p:nvPr/>
        </p:nvGrpSpPr>
        <p:grpSpPr>
          <a:xfrm rot="10800000" flipH="1">
            <a:off x="0" y="5362699"/>
            <a:ext cx="1578521" cy="1542926"/>
            <a:chOff x="9678713" y="2971801"/>
            <a:chExt cx="1583122" cy="2594739"/>
          </a:xfrm>
        </p:grpSpPr>
        <p:sp>
          <p:nvSpPr>
            <p:cNvPr id="20" name="Triángulo rectángulo 19">
              <a:extLst>
                <a:ext uri="{FF2B5EF4-FFF2-40B4-BE49-F238E27FC236}">
                  <a16:creationId xmlns:a16="http://schemas.microsoft.com/office/drawing/2014/main" id="{FEDED2AA-D29A-4F8B-8F42-635673F9D02B}"/>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5" name="Triángulo rectángulo 24">
              <a:extLst>
                <a:ext uri="{FF2B5EF4-FFF2-40B4-BE49-F238E27FC236}">
                  <a16:creationId xmlns:a16="http://schemas.microsoft.com/office/drawing/2014/main" id="{672A8AD0-6F99-491C-9555-851B3F256B8B}"/>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cxnSp>
        <p:nvCxnSpPr>
          <p:cNvPr id="11" name="Conector recto 10">
            <a:extLst>
              <a:ext uri="{FF2B5EF4-FFF2-40B4-BE49-F238E27FC236}">
                <a16:creationId xmlns:a16="http://schemas.microsoft.com/office/drawing/2014/main" id="{9C85C7E9-01A0-463B-AF73-A73295C32A5A}"/>
              </a:ext>
            </a:extLst>
          </p:cNvPr>
          <p:cNvCxnSpPr/>
          <p:nvPr/>
        </p:nvCxnSpPr>
        <p:spPr>
          <a:xfrm flipV="1">
            <a:off x="0" y="4000058"/>
            <a:ext cx="12192000" cy="3077"/>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Shape 130">
            <a:extLst>
              <a:ext uri="{FF2B5EF4-FFF2-40B4-BE49-F238E27FC236}">
                <a16:creationId xmlns:a16="http://schemas.microsoft.com/office/drawing/2014/main" id="{ECB4541A-3588-4491-99BF-BCBAC8E40086}"/>
              </a:ext>
            </a:extLst>
          </p:cNvPr>
          <p:cNvSpPr/>
          <p:nvPr/>
        </p:nvSpPr>
        <p:spPr>
          <a:xfrm>
            <a:off x="161188" y="1672276"/>
            <a:ext cx="2916283" cy="1353979"/>
          </a:xfrm>
          <a:prstGeom prst="rect">
            <a:avLst/>
          </a:prstGeom>
          <a:noFill/>
          <a:ln w="12700">
            <a:solidFill>
              <a:srgbClr val="FFB819"/>
            </a:solidFill>
            <a:prstDash val="dash"/>
            <a:miter lim="400000"/>
          </a:ln>
          <a:extLst>
            <a:ext uri="{C572A759-6A51-4108-AA02-DFA0A04FC94B}">
              <ma14:wrappingTextBoxFlag xmlns="" xmlns:ma14="http://schemas.microsoft.com/office/mac/drawingml/2011/main" val="1"/>
            </a:ext>
          </a:extLst>
        </p:spPr>
        <p:txBody>
          <a:bodyPr lIns="60959" rIns="60959" anchor="ctr"/>
          <a:lstStyle/>
          <a:p>
            <a:pPr lvl="0" algn="ctr">
              <a:defRPr/>
            </a:pPr>
            <a:r>
              <a:rPr lang="es-CO" sz="1300" dirty="0">
                <a:solidFill>
                  <a:schemeClr val="tx1">
                    <a:lumMod val="50000"/>
                    <a:lumOff val="50000"/>
                  </a:schemeClr>
                </a:solidFill>
                <a:latin typeface="Verdana"/>
                <a:cs typeface="Calibri"/>
                <a:sym typeface="Arial"/>
              </a:rPr>
              <a:t>1. L</a:t>
            </a:r>
            <a:r>
              <a:rPr lang="es-CO" sz="1300" dirty="0">
                <a:solidFill>
                  <a:schemeClr val="tx1">
                    <a:lumMod val="50000"/>
                    <a:lumOff val="50000"/>
                  </a:schemeClr>
                </a:solidFill>
                <a:latin typeface="Verdana"/>
                <a:cs typeface="Calibri"/>
              </a:rPr>
              <a:t>a Secretaría General aportó </a:t>
            </a:r>
            <a:r>
              <a:rPr lang="es-CO" sz="1300" b="1" dirty="0">
                <a:solidFill>
                  <a:schemeClr val="tx1">
                    <a:lumMod val="50000"/>
                    <a:lumOff val="50000"/>
                  </a:schemeClr>
                </a:solidFill>
                <a:latin typeface="Verdana"/>
                <a:cs typeface="Calibri"/>
              </a:rPr>
              <a:t>la misión, la visión y los objetivos estratégicos </a:t>
            </a:r>
            <a:r>
              <a:rPr lang="es-CO" sz="1300" dirty="0">
                <a:solidFill>
                  <a:schemeClr val="tx1">
                    <a:lumMod val="50000"/>
                    <a:lumOff val="50000"/>
                  </a:schemeClr>
                </a:solidFill>
                <a:latin typeface="Verdana"/>
                <a:cs typeface="Calibri"/>
              </a:rPr>
              <a:t>construídos con participación ciudadana y adoptados a través de la Resolución 277 de 2020.</a:t>
            </a:r>
            <a:endParaRPr lang="es-CO" sz="1300" b="1" dirty="0">
              <a:solidFill>
                <a:schemeClr val="tx1">
                  <a:lumMod val="50000"/>
                  <a:lumOff val="50000"/>
                </a:schemeClr>
              </a:solidFill>
              <a:latin typeface="Verdana"/>
              <a:cs typeface="Calibri"/>
            </a:endParaRPr>
          </a:p>
        </p:txBody>
      </p:sp>
      <p:cxnSp>
        <p:nvCxnSpPr>
          <p:cNvPr id="13" name="Conector recto de flecha 12">
            <a:extLst>
              <a:ext uri="{FF2B5EF4-FFF2-40B4-BE49-F238E27FC236}">
                <a16:creationId xmlns:a16="http://schemas.microsoft.com/office/drawing/2014/main" id="{627EB1E5-8A84-4B63-8157-934C07B85CF8}"/>
              </a:ext>
            </a:extLst>
          </p:cNvPr>
          <p:cNvCxnSpPr>
            <a:cxnSpLocks/>
          </p:cNvCxnSpPr>
          <p:nvPr/>
        </p:nvCxnSpPr>
        <p:spPr>
          <a:xfrm>
            <a:off x="1561748" y="3130430"/>
            <a:ext cx="2" cy="41566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5F789BC3-2A9A-42E8-B057-0E28A223CFE0}"/>
              </a:ext>
            </a:extLst>
          </p:cNvPr>
          <p:cNvCxnSpPr>
            <a:cxnSpLocks/>
          </p:cNvCxnSpPr>
          <p:nvPr/>
        </p:nvCxnSpPr>
        <p:spPr>
          <a:xfrm flipH="1">
            <a:off x="6007375" y="3151609"/>
            <a:ext cx="1824" cy="44002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7A86CE6-97D3-41D0-A617-FBD8D0D9E5A1}"/>
              </a:ext>
            </a:extLst>
          </p:cNvPr>
          <p:cNvCxnSpPr>
            <a:cxnSpLocks/>
          </p:cNvCxnSpPr>
          <p:nvPr/>
        </p:nvCxnSpPr>
        <p:spPr>
          <a:xfrm>
            <a:off x="10344308" y="3173922"/>
            <a:ext cx="0" cy="402516"/>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Shape 130">
            <a:extLst>
              <a:ext uri="{FF2B5EF4-FFF2-40B4-BE49-F238E27FC236}">
                <a16:creationId xmlns:a16="http://schemas.microsoft.com/office/drawing/2014/main" id="{FD018052-29A5-40E1-802A-F3429EBCC733}"/>
              </a:ext>
            </a:extLst>
          </p:cNvPr>
          <p:cNvSpPr/>
          <p:nvPr/>
        </p:nvSpPr>
        <p:spPr>
          <a:xfrm>
            <a:off x="4381367" y="1671704"/>
            <a:ext cx="3297735" cy="1355121"/>
          </a:xfrm>
          <a:prstGeom prst="rect">
            <a:avLst/>
          </a:prstGeom>
          <a:noFill/>
          <a:ln w="12700">
            <a:solidFill>
              <a:srgbClr val="FFC000"/>
            </a:solidFill>
            <a:prstDash val="dash"/>
            <a:miter lim="400000"/>
          </a:ln>
          <a:extLst>
            <a:ext uri="{C572A759-6A51-4108-AA02-DFA0A04FC94B}">
              <ma14:wrappingTextBoxFlag xmlns="" xmlns:ma14="http://schemas.microsoft.com/office/mac/drawingml/2011/main" val="1"/>
            </a:ext>
          </a:extLst>
        </p:spPr>
        <p:txBody>
          <a:bodyPr lIns="60959" rIns="60959"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CO" sz="1300" dirty="0">
                <a:solidFill>
                  <a:schemeClr val="tx1">
                    <a:lumMod val="50000"/>
                    <a:lumOff val="50000"/>
                  </a:schemeClr>
                </a:solidFill>
                <a:latin typeface="Verdana"/>
                <a:cs typeface="Calibri"/>
              </a:rPr>
              <a:t>3. Se realizó una reunión conjunta entre las dos entidades y mediante una metodología de lluvia de ideas se definieron </a:t>
            </a:r>
            <a:r>
              <a:rPr lang="es-CO" sz="1300" b="1" dirty="0">
                <a:solidFill>
                  <a:schemeClr val="tx1">
                    <a:lumMod val="50000"/>
                    <a:lumOff val="50000"/>
                  </a:schemeClr>
                </a:solidFill>
                <a:latin typeface="Verdana"/>
                <a:cs typeface="Calibri"/>
              </a:rPr>
              <a:t>5 objetivos estratégicos sectoriales y las principales líneas de acción.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23" name="Shape 130">
            <a:extLst>
              <a:ext uri="{FF2B5EF4-FFF2-40B4-BE49-F238E27FC236}">
                <a16:creationId xmlns:a16="http://schemas.microsoft.com/office/drawing/2014/main" id="{83B9A022-D304-41DB-86F7-5670ADFDE804}"/>
              </a:ext>
            </a:extLst>
          </p:cNvPr>
          <p:cNvSpPr/>
          <p:nvPr/>
        </p:nvSpPr>
        <p:spPr>
          <a:xfrm>
            <a:off x="8876058" y="1678369"/>
            <a:ext cx="3154754" cy="1327230"/>
          </a:xfrm>
          <a:prstGeom prst="rect">
            <a:avLst/>
          </a:prstGeom>
          <a:noFill/>
          <a:ln w="12700">
            <a:solidFill>
              <a:srgbClr val="FFC000"/>
            </a:solidFill>
            <a:prstDash val="dash"/>
            <a:miter lim="400000"/>
          </a:ln>
          <a:extLst>
            <a:ext uri="{C572A759-6A51-4108-AA02-DFA0A04FC94B}">
              <ma14:wrappingTextBoxFlag xmlns="" xmlns:ma14="http://schemas.microsoft.com/office/mac/drawingml/2011/main" val="1"/>
            </a:ext>
          </a:extLst>
        </p:spPr>
        <p:txBody>
          <a:bodyPr lIns="60959" rIns="60959"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s-CO" sz="1300" dirty="0">
              <a:solidFill>
                <a:schemeClr val="tx1">
                  <a:lumMod val="50000"/>
                  <a:lumOff val="50000"/>
                </a:schemeClr>
              </a:solidFill>
              <a:latin typeface="Verdana"/>
              <a:cs typeface="Calibri"/>
            </a:endParaRPr>
          </a:p>
          <a:p>
            <a:pPr lvl="0" algn="ctr">
              <a:defRPr/>
            </a:pPr>
            <a:r>
              <a:rPr lang="es-CO" sz="1300" dirty="0">
                <a:solidFill>
                  <a:schemeClr val="tx1">
                    <a:lumMod val="50000"/>
                    <a:lumOff val="50000"/>
                  </a:schemeClr>
                </a:solidFill>
                <a:latin typeface="Verdana"/>
                <a:cs typeface="Calibri"/>
              </a:rPr>
              <a:t>5. El Comité Sectorial de Gestión y Desempeño no realizó comentarios a los objetivos estratégicos y acciones de mediano y largo plazo establecidos. </a:t>
            </a:r>
            <a:endParaRPr lang="es-CO" sz="1300" b="1" dirty="0">
              <a:solidFill>
                <a:schemeClr val="tx1">
                  <a:lumMod val="50000"/>
                  <a:lumOff val="50000"/>
                </a:schemeClr>
              </a:solidFill>
              <a:latin typeface="Verdan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Calibri Light"/>
            </a:endParaRPr>
          </a:p>
        </p:txBody>
      </p:sp>
      <p:sp>
        <p:nvSpPr>
          <p:cNvPr id="38" name="Shape 130">
            <a:extLst>
              <a:ext uri="{FF2B5EF4-FFF2-40B4-BE49-F238E27FC236}">
                <a16:creationId xmlns:a16="http://schemas.microsoft.com/office/drawing/2014/main" id="{FAB0BD36-F935-49A9-8A65-14BE737B802F}"/>
              </a:ext>
            </a:extLst>
          </p:cNvPr>
          <p:cNvSpPr/>
          <p:nvPr/>
        </p:nvSpPr>
        <p:spPr>
          <a:xfrm>
            <a:off x="2113531" y="5175144"/>
            <a:ext cx="3174658" cy="1212208"/>
          </a:xfrm>
          <a:prstGeom prst="rect">
            <a:avLst/>
          </a:prstGeom>
          <a:noFill/>
          <a:ln w="12700">
            <a:solidFill>
              <a:srgbClr val="FFB819"/>
            </a:solidFill>
            <a:prstDash val="dash"/>
            <a:miter lim="400000"/>
          </a:ln>
          <a:extLst>
            <a:ext uri="{C572A759-6A51-4108-AA02-DFA0A04FC94B}">
              <ma14:wrappingTextBoxFlag xmlns="" xmlns:ma14="http://schemas.microsoft.com/office/mac/drawingml/2011/main" val="1"/>
            </a:ext>
          </a:extLst>
        </p:spPr>
        <p:txBody>
          <a:bodyPr lIns="60959" rIns="60959"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Calibri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1300" dirty="0">
                <a:solidFill>
                  <a:schemeClr val="tx1">
                    <a:lumMod val="50000"/>
                    <a:lumOff val="50000"/>
                  </a:schemeClr>
                </a:solidFill>
                <a:latin typeface="Verdana"/>
                <a:cs typeface="Calibri"/>
              </a:rPr>
              <a:t>2. El departamento Administrativo del Servicio Civil Distrital aportó la </a:t>
            </a:r>
            <a:r>
              <a:rPr lang="es-ES_tradnl" sz="1300" b="1" dirty="0">
                <a:solidFill>
                  <a:schemeClr val="tx1">
                    <a:lumMod val="50000"/>
                    <a:lumOff val="50000"/>
                  </a:schemeClr>
                </a:solidFill>
                <a:latin typeface="Verdana"/>
                <a:cs typeface="Calibri"/>
              </a:rPr>
              <a:t>misión, la visión, las funciones y los deberes</a:t>
            </a:r>
            <a:r>
              <a:rPr lang="es-ES_tradnl" sz="1300" dirty="0">
                <a:solidFill>
                  <a:schemeClr val="tx1">
                    <a:lumMod val="50000"/>
                    <a:lumOff val="50000"/>
                  </a:schemeClr>
                </a:solidFill>
                <a:latin typeface="Verdana"/>
                <a:cs typeface="Calibri"/>
              </a:rPr>
              <a:t> establecidos en la Resolución 252 de 2019. </a:t>
            </a:r>
            <a:endParaRPr lang="es-ES_tradnl" sz="1300" b="1" dirty="0">
              <a:solidFill>
                <a:schemeClr val="tx1">
                  <a:lumMod val="50000"/>
                  <a:lumOff val="50000"/>
                </a:schemeClr>
              </a:solidFill>
              <a:latin typeface="Verdan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9" name="Shape 130">
            <a:extLst>
              <a:ext uri="{FF2B5EF4-FFF2-40B4-BE49-F238E27FC236}">
                <a16:creationId xmlns:a16="http://schemas.microsoft.com/office/drawing/2014/main" id="{6CDE6B4F-F11F-4355-80E0-C510BE680B03}"/>
              </a:ext>
            </a:extLst>
          </p:cNvPr>
          <p:cNvSpPr/>
          <p:nvPr/>
        </p:nvSpPr>
        <p:spPr>
          <a:xfrm>
            <a:off x="6509894" y="5143252"/>
            <a:ext cx="3258490" cy="1314094"/>
          </a:xfrm>
          <a:prstGeom prst="rect">
            <a:avLst/>
          </a:prstGeom>
          <a:noFill/>
          <a:ln w="12700">
            <a:solidFill>
              <a:srgbClr val="FFB819"/>
            </a:solidFill>
            <a:prstDash val="dash"/>
            <a:miter lim="400000"/>
          </a:ln>
          <a:extLst>
            <a:ext uri="{C572A759-6A51-4108-AA02-DFA0A04FC94B}">
              <ma14:wrappingTextBoxFlag xmlns="" xmlns:ma14="http://schemas.microsoft.com/office/mac/drawingml/2011/main" val="1"/>
            </a:ext>
          </a:extLst>
        </p:spPr>
        <p:txBody>
          <a:bodyPr lIns="60959" rIns="60959" anchor="ctr"/>
          <a:lstStyle/>
          <a:p>
            <a:pPr lvl="0" algn="ctr">
              <a:defRPr/>
            </a:pPr>
            <a:r>
              <a:rPr lang="es-CO" sz="1300" dirty="0">
                <a:solidFill>
                  <a:schemeClr val="tx1">
                    <a:lumMod val="50000"/>
                    <a:lumOff val="50000"/>
                  </a:schemeClr>
                </a:solidFill>
                <a:latin typeface="Verdana"/>
                <a:cs typeface="Calibri"/>
              </a:rPr>
              <a:t>4. Se presentaron en Comité Sectorial de Gestión y Desempeño los </a:t>
            </a:r>
            <a:r>
              <a:rPr lang="es-CO" sz="1300" b="1" dirty="0">
                <a:solidFill>
                  <a:schemeClr val="tx1">
                    <a:lumMod val="50000"/>
                    <a:lumOff val="50000"/>
                  </a:schemeClr>
                </a:solidFill>
                <a:latin typeface="Verdana"/>
                <a:cs typeface="Calibri"/>
              </a:rPr>
              <a:t>5 objetivos estratégicos </a:t>
            </a:r>
            <a:r>
              <a:rPr lang="es-CO" sz="1300" dirty="0">
                <a:solidFill>
                  <a:schemeClr val="tx1">
                    <a:lumMod val="50000"/>
                    <a:lumOff val="50000"/>
                  </a:schemeClr>
                </a:solidFill>
                <a:latin typeface="Verdana"/>
                <a:cs typeface="Calibri"/>
              </a:rPr>
              <a:t>y se pusieron en consideración de los integrantes e invitados a la sesión. </a:t>
            </a:r>
            <a:endParaRPr sz="1300" dirty="0">
              <a:solidFill>
                <a:schemeClr val="tx1">
                  <a:lumMod val="50000"/>
                  <a:lumOff val="50000"/>
                </a:schemeClr>
              </a:solidFill>
              <a:latin typeface="Verdana"/>
              <a:cs typeface="Calibri"/>
            </a:endParaRPr>
          </a:p>
        </p:txBody>
      </p:sp>
      <p:cxnSp>
        <p:nvCxnSpPr>
          <p:cNvPr id="40" name="Conector recto de flecha 39">
            <a:extLst>
              <a:ext uri="{FF2B5EF4-FFF2-40B4-BE49-F238E27FC236}">
                <a16:creationId xmlns:a16="http://schemas.microsoft.com/office/drawing/2014/main" id="{E4C5BE8D-4283-46C2-B67E-CDD5B3772C8C}"/>
              </a:ext>
            </a:extLst>
          </p:cNvPr>
          <p:cNvCxnSpPr>
            <a:cxnSpLocks/>
          </p:cNvCxnSpPr>
          <p:nvPr/>
        </p:nvCxnSpPr>
        <p:spPr>
          <a:xfrm flipV="1">
            <a:off x="3711611" y="4659908"/>
            <a:ext cx="0" cy="44913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7489CFC-A8CA-C443-80BF-2B9B506D59B4}"/>
              </a:ext>
            </a:extLst>
          </p:cNvPr>
          <p:cNvGrpSpPr/>
          <p:nvPr/>
        </p:nvGrpSpPr>
        <p:grpSpPr>
          <a:xfrm>
            <a:off x="3205547" y="3653597"/>
            <a:ext cx="999741" cy="1006311"/>
            <a:chOff x="3907674" y="3529425"/>
            <a:chExt cx="999741" cy="1006311"/>
          </a:xfrm>
        </p:grpSpPr>
        <p:sp>
          <p:nvSpPr>
            <p:cNvPr id="45" name="Freeform 5">
              <a:extLst>
                <a:ext uri="{FF2B5EF4-FFF2-40B4-BE49-F238E27FC236}">
                  <a16:creationId xmlns:a16="http://schemas.microsoft.com/office/drawing/2014/main" id="{FD0910F5-1C54-470B-AC13-064D92130D98}"/>
                </a:ext>
              </a:extLst>
            </p:cNvPr>
            <p:cNvSpPr>
              <a:spLocks noEditPoints="1"/>
            </p:cNvSpPr>
            <p:nvPr/>
          </p:nvSpPr>
          <p:spPr bwMode="auto">
            <a:xfrm>
              <a:off x="3907674" y="3529425"/>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47" name="Imagen 21">
              <a:extLst>
                <a:ext uri="{FF2B5EF4-FFF2-40B4-BE49-F238E27FC236}">
                  <a16:creationId xmlns:a16="http://schemas.microsoft.com/office/drawing/2014/main" id="{BBD310C5-E218-4E03-8446-23F7A414E9C7}"/>
                </a:ext>
              </a:extLst>
            </p:cNvPr>
            <p:cNvPicPr>
              <a:picLocks noChangeAspect="1"/>
            </p:cNvPicPr>
            <p:nvPr/>
          </p:nvPicPr>
          <p:blipFill>
            <a:blip r:embed="rId2"/>
            <a:stretch>
              <a:fillRect/>
            </a:stretch>
          </p:blipFill>
          <p:spPr>
            <a:xfrm>
              <a:off x="4099741" y="3772959"/>
              <a:ext cx="627995" cy="525691"/>
            </a:xfrm>
            <a:prstGeom prst="rect">
              <a:avLst/>
            </a:prstGeom>
          </p:spPr>
        </p:pic>
      </p:grpSp>
      <p:cxnSp>
        <p:nvCxnSpPr>
          <p:cNvPr id="53" name="Conector recto de flecha 52">
            <a:extLst>
              <a:ext uri="{FF2B5EF4-FFF2-40B4-BE49-F238E27FC236}">
                <a16:creationId xmlns:a16="http://schemas.microsoft.com/office/drawing/2014/main" id="{38A3AFAD-E6EB-47D9-B31F-0298193A661D}"/>
              </a:ext>
            </a:extLst>
          </p:cNvPr>
          <p:cNvCxnSpPr>
            <a:cxnSpLocks/>
          </p:cNvCxnSpPr>
          <p:nvPr/>
        </p:nvCxnSpPr>
        <p:spPr>
          <a:xfrm flipV="1">
            <a:off x="8164391" y="4582749"/>
            <a:ext cx="0" cy="44913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0E67F20-E2A6-8E47-B6F8-79944EBEF7E0}"/>
              </a:ext>
            </a:extLst>
          </p:cNvPr>
          <p:cNvGrpSpPr/>
          <p:nvPr/>
        </p:nvGrpSpPr>
        <p:grpSpPr>
          <a:xfrm>
            <a:off x="5530365" y="3623737"/>
            <a:ext cx="999741" cy="1006311"/>
            <a:chOff x="5883955" y="3544295"/>
            <a:chExt cx="999741" cy="1006311"/>
          </a:xfrm>
        </p:grpSpPr>
        <p:sp>
          <p:nvSpPr>
            <p:cNvPr id="44" name="Freeform 5">
              <a:extLst>
                <a:ext uri="{FF2B5EF4-FFF2-40B4-BE49-F238E27FC236}">
                  <a16:creationId xmlns:a16="http://schemas.microsoft.com/office/drawing/2014/main" id="{A103F4D1-C8A0-4D57-93FB-367625528836}"/>
                </a:ext>
              </a:extLst>
            </p:cNvPr>
            <p:cNvSpPr>
              <a:spLocks noEditPoints="1"/>
            </p:cNvSpPr>
            <p:nvPr/>
          </p:nvSpPr>
          <p:spPr bwMode="auto">
            <a:xfrm>
              <a:off x="5883955" y="3544295"/>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57" name="Imagen 20">
              <a:extLst>
                <a:ext uri="{FF2B5EF4-FFF2-40B4-BE49-F238E27FC236}">
                  <a16:creationId xmlns:a16="http://schemas.microsoft.com/office/drawing/2014/main" id="{3D1D3BFE-6B23-403C-B5A0-FC149CEF2BAE}"/>
                </a:ext>
              </a:extLst>
            </p:cNvPr>
            <p:cNvPicPr>
              <a:picLocks noChangeAspect="1"/>
            </p:cNvPicPr>
            <p:nvPr/>
          </p:nvPicPr>
          <p:blipFill>
            <a:blip r:embed="rId3"/>
            <a:stretch>
              <a:fillRect/>
            </a:stretch>
          </p:blipFill>
          <p:spPr>
            <a:xfrm>
              <a:off x="6067718" y="3720675"/>
              <a:ext cx="575442" cy="588578"/>
            </a:xfrm>
            <a:prstGeom prst="rect">
              <a:avLst/>
            </a:prstGeom>
          </p:spPr>
        </p:pic>
      </p:grpSp>
      <p:grpSp>
        <p:nvGrpSpPr>
          <p:cNvPr id="2" name="Group 1">
            <a:extLst>
              <a:ext uri="{FF2B5EF4-FFF2-40B4-BE49-F238E27FC236}">
                <a16:creationId xmlns:a16="http://schemas.microsoft.com/office/drawing/2014/main" id="{702BAD4B-933A-8943-83BB-B039174023E2}"/>
              </a:ext>
            </a:extLst>
          </p:cNvPr>
          <p:cNvGrpSpPr/>
          <p:nvPr/>
        </p:nvGrpSpPr>
        <p:grpSpPr>
          <a:xfrm>
            <a:off x="1073776" y="3618292"/>
            <a:ext cx="999741" cy="1006311"/>
            <a:chOff x="1399843" y="3558012"/>
            <a:chExt cx="999741" cy="1006311"/>
          </a:xfrm>
        </p:grpSpPr>
        <p:sp>
          <p:nvSpPr>
            <p:cNvPr id="41" name="Freeform 5">
              <a:extLst>
                <a:ext uri="{FF2B5EF4-FFF2-40B4-BE49-F238E27FC236}">
                  <a16:creationId xmlns:a16="http://schemas.microsoft.com/office/drawing/2014/main" id="{7AB52B0A-90F5-4988-9516-A74A5BC910BD}"/>
                </a:ext>
              </a:extLst>
            </p:cNvPr>
            <p:cNvSpPr>
              <a:spLocks noEditPoints="1"/>
            </p:cNvSpPr>
            <p:nvPr/>
          </p:nvSpPr>
          <p:spPr bwMode="auto">
            <a:xfrm>
              <a:off x="1399843" y="3558012"/>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6">
              <a:extLst>
                <a:ext uri="{FF2B5EF4-FFF2-40B4-BE49-F238E27FC236}">
                  <a16:creationId xmlns:a16="http://schemas.microsoft.com/office/drawing/2014/main" id="{25E4D111-4766-426A-A353-23012CCA2FE1}"/>
                </a:ext>
              </a:extLst>
            </p:cNvPr>
            <p:cNvSpPr>
              <a:spLocks noEditPoints="1"/>
            </p:cNvSpPr>
            <p:nvPr/>
          </p:nvSpPr>
          <p:spPr bwMode="auto">
            <a:xfrm>
              <a:off x="1562507" y="3773259"/>
              <a:ext cx="683088" cy="565627"/>
            </a:xfrm>
            <a:custGeom>
              <a:avLst/>
              <a:gdLst>
                <a:gd name="T0" fmla="*/ 220 w 329"/>
                <a:gd name="T1" fmla="*/ 19 h 233"/>
                <a:gd name="T2" fmla="*/ 279 w 329"/>
                <a:gd name="T3" fmla="*/ 39 h 233"/>
                <a:gd name="T4" fmla="*/ 260 w 329"/>
                <a:gd name="T5" fmla="*/ 19 h 233"/>
                <a:gd name="T6" fmla="*/ 313 w 329"/>
                <a:gd name="T7" fmla="*/ 51 h 233"/>
                <a:gd name="T8" fmla="*/ 298 w 329"/>
                <a:gd name="T9" fmla="*/ 45 h 233"/>
                <a:gd name="T10" fmla="*/ 252 w 329"/>
                <a:gd name="T11" fmla="*/ 45 h 233"/>
                <a:gd name="T12" fmla="*/ 222 w 329"/>
                <a:gd name="T13" fmla="*/ 45 h 233"/>
                <a:gd name="T14" fmla="*/ 156 w 329"/>
                <a:gd name="T15" fmla="*/ 51 h 233"/>
                <a:gd name="T16" fmla="*/ 140 w 329"/>
                <a:gd name="T17" fmla="*/ 45 h 233"/>
                <a:gd name="T18" fmla="*/ 95 w 329"/>
                <a:gd name="T19" fmla="*/ 45 h 233"/>
                <a:gd name="T20" fmla="*/ 64 w 329"/>
                <a:gd name="T21" fmla="*/ 45 h 233"/>
                <a:gd name="T22" fmla="*/ 0 w 329"/>
                <a:gd name="T23" fmla="*/ 127 h 233"/>
                <a:gd name="T24" fmla="*/ 16 w 329"/>
                <a:gd name="T25" fmla="*/ 77 h 233"/>
                <a:gd name="T26" fmla="*/ 20 w 329"/>
                <a:gd name="T27" fmla="*/ 223 h 233"/>
                <a:gd name="T28" fmla="*/ 40 w 329"/>
                <a:gd name="T29" fmla="*/ 137 h 233"/>
                <a:gd name="T30" fmla="*/ 46 w 329"/>
                <a:gd name="T31" fmla="*/ 223 h 233"/>
                <a:gd name="T32" fmla="*/ 66 w 329"/>
                <a:gd name="T33" fmla="*/ 77 h 233"/>
                <a:gd name="T34" fmla="*/ 70 w 329"/>
                <a:gd name="T35" fmla="*/ 127 h 233"/>
                <a:gd name="T36" fmla="*/ 86 w 329"/>
                <a:gd name="T37" fmla="*/ 121 h 233"/>
                <a:gd name="T38" fmla="*/ 101 w 329"/>
                <a:gd name="T39" fmla="*/ 79 h 233"/>
                <a:gd name="T40" fmla="*/ 103 w 329"/>
                <a:gd name="T41" fmla="*/ 225 h 233"/>
                <a:gd name="T42" fmla="*/ 119 w 329"/>
                <a:gd name="T43" fmla="*/ 163 h 233"/>
                <a:gd name="T44" fmla="*/ 133 w 329"/>
                <a:gd name="T45" fmla="*/ 233 h 233"/>
                <a:gd name="T46" fmla="*/ 161 w 329"/>
                <a:gd name="T47" fmla="*/ 163 h 233"/>
                <a:gd name="T48" fmla="*/ 148 w 329"/>
                <a:gd name="T49" fmla="*/ 77 h 233"/>
                <a:gd name="T50" fmla="*/ 165 w 329"/>
                <a:gd name="T51" fmla="*/ 136 h 233"/>
                <a:gd name="T52" fmla="*/ 176 w 329"/>
                <a:gd name="T53" fmla="*/ 74 h 233"/>
                <a:gd name="T54" fmla="*/ 188 w 329"/>
                <a:gd name="T55" fmla="*/ 233 h 233"/>
                <a:gd name="T56" fmla="*/ 201 w 329"/>
                <a:gd name="T57" fmla="*/ 134 h 233"/>
                <a:gd name="T58" fmla="*/ 213 w 329"/>
                <a:gd name="T59" fmla="*/ 233 h 233"/>
                <a:gd name="T60" fmla="*/ 225 w 329"/>
                <a:gd name="T61" fmla="*/ 74 h 233"/>
                <a:gd name="T62" fmla="*/ 236 w 329"/>
                <a:gd name="T63" fmla="*/ 136 h 233"/>
                <a:gd name="T64" fmla="*/ 253 w 329"/>
                <a:gd name="T65" fmla="*/ 77 h 233"/>
                <a:gd name="T66" fmla="*/ 241 w 329"/>
                <a:gd name="T67" fmla="*/ 163 h 233"/>
                <a:gd name="T68" fmla="*/ 268 w 329"/>
                <a:gd name="T69" fmla="*/ 233 h 233"/>
                <a:gd name="T70" fmla="*/ 282 w 329"/>
                <a:gd name="T71" fmla="*/ 163 h 233"/>
                <a:gd name="T72" fmla="*/ 298 w 329"/>
                <a:gd name="T73" fmla="*/ 225 h 233"/>
                <a:gd name="T74" fmla="*/ 300 w 329"/>
                <a:gd name="T75" fmla="*/ 79 h 233"/>
                <a:gd name="T76" fmla="*/ 315 w 329"/>
                <a:gd name="T77" fmla="*/ 122 h 233"/>
                <a:gd name="T78" fmla="*/ 43 w 329"/>
                <a:gd name="T79" fmla="*/ 39 h 233"/>
                <a:gd name="T80" fmla="*/ 24 w 329"/>
                <a:gd name="T81" fmla="*/ 19 h 233"/>
                <a:gd name="T82" fmla="*/ 141 w 329"/>
                <a:gd name="T83" fmla="*/ 19 h 233"/>
                <a:gd name="T84" fmla="*/ 122 w 329"/>
                <a:gd name="T85" fmla="*/ 3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 h="233">
                  <a:moveTo>
                    <a:pt x="181" y="19"/>
                  </a:moveTo>
                  <a:cubicBezTo>
                    <a:pt x="181" y="9"/>
                    <a:pt x="190" y="0"/>
                    <a:pt x="201" y="0"/>
                  </a:cubicBezTo>
                  <a:cubicBezTo>
                    <a:pt x="211" y="0"/>
                    <a:pt x="220" y="9"/>
                    <a:pt x="220" y="19"/>
                  </a:cubicBezTo>
                  <a:cubicBezTo>
                    <a:pt x="220" y="30"/>
                    <a:pt x="211" y="39"/>
                    <a:pt x="201" y="39"/>
                  </a:cubicBezTo>
                  <a:cubicBezTo>
                    <a:pt x="190" y="39"/>
                    <a:pt x="181" y="30"/>
                    <a:pt x="181" y="19"/>
                  </a:cubicBezTo>
                  <a:close/>
                  <a:moveTo>
                    <a:pt x="279" y="39"/>
                  </a:moveTo>
                  <a:cubicBezTo>
                    <a:pt x="290" y="39"/>
                    <a:pt x="299" y="30"/>
                    <a:pt x="299" y="19"/>
                  </a:cubicBezTo>
                  <a:cubicBezTo>
                    <a:pt x="299" y="9"/>
                    <a:pt x="290" y="0"/>
                    <a:pt x="279" y="0"/>
                  </a:cubicBezTo>
                  <a:cubicBezTo>
                    <a:pt x="269" y="0"/>
                    <a:pt x="260" y="9"/>
                    <a:pt x="260" y="19"/>
                  </a:cubicBezTo>
                  <a:cubicBezTo>
                    <a:pt x="260" y="30"/>
                    <a:pt x="269" y="39"/>
                    <a:pt x="279" y="39"/>
                  </a:cubicBezTo>
                  <a:close/>
                  <a:moveTo>
                    <a:pt x="328" y="119"/>
                  </a:moveTo>
                  <a:cubicBezTo>
                    <a:pt x="313" y="51"/>
                    <a:pt x="313" y="51"/>
                    <a:pt x="313" y="51"/>
                  </a:cubicBezTo>
                  <a:cubicBezTo>
                    <a:pt x="312" y="45"/>
                    <a:pt x="306" y="45"/>
                    <a:pt x="306" y="45"/>
                  </a:cubicBezTo>
                  <a:cubicBezTo>
                    <a:pt x="302" y="45"/>
                    <a:pt x="302" y="45"/>
                    <a:pt x="302" y="45"/>
                  </a:cubicBezTo>
                  <a:cubicBezTo>
                    <a:pt x="298" y="45"/>
                    <a:pt x="298" y="45"/>
                    <a:pt x="298" y="45"/>
                  </a:cubicBezTo>
                  <a:cubicBezTo>
                    <a:pt x="261" y="45"/>
                    <a:pt x="261" y="45"/>
                    <a:pt x="261" y="45"/>
                  </a:cubicBezTo>
                  <a:cubicBezTo>
                    <a:pt x="257" y="45"/>
                    <a:pt x="257" y="45"/>
                    <a:pt x="257" y="45"/>
                  </a:cubicBezTo>
                  <a:cubicBezTo>
                    <a:pt x="252" y="45"/>
                    <a:pt x="252" y="45"/>
                    <a:pt x="252" y="45"/>
                  </a:cubicBezTo>
                  <a:cubicBezTo>
                    <a:pt x="252" y="45"/>
                    <a:pt x="246" y="45"/>
                    <a:pt x="245" y="51"/>
                  </a:cubicBezTo>
                  <a:cubicBezTo>
                    <a:pt x="243" y="61"/>
                    <a:pt x="243" y="61"/>
                    <a:pt x="243" y="61"/>
                  </a:cubicBezTo>
                  <a:cubicBezTo>
                    <a:pt x="240" y="52"/>
                    <a:pt x="232" y="45"/>
                    <a:pt x="222" y="45"/>
                  </a:cubicBezTo>
                  <a:cubicBezTo>
                    <a:pt x="179" y="45"/>
                    <a:pt x="179" y="45"/>
                    <a:pt x="179" y="45"/>
                  </a:cubicBezTo>
                  <a:cubicBezTo>
                    <a:pt x="169" y="45"/>
                    <a:pt x="161" y="52"/>
                    <a:pt x="158" y="61"/>
                  </a:cubicBezTo>
                  <a:cubicBezTo>
                    <a:pt x="156" y="51"/>
                    <a:pt x="156" y="51"/>
                    <a:pt x="156" y="51"/>
                  </a:cubicBezTo>
                  <a:cubicBezTo>
                    <a:pt x="155" y="45"/>
                    <a:pt x="149" y="45"/>
                    <a:pt x="149" y="45"/>
                  </a:cubicBezTo>
                  <a:cubicBezTo>
                    <a:pt x="145" y="45"/>
                    <a:pt x="145" y="45"/>
                    <a:pt x="145" y="45"/>
                  </a:cubicBezTo>
                  <a:cubicBezTo>
                    <a:pt x="140" y="45"/>
                    <a:pt x="140" y="45"/>
                    <a:pt x="140" y="45"/>
                  </a:cubicBezTo>
                  <a:cubicBezTo>
                    <a:pt x="103" y="45"/>
                    <a:pt x="103" y="45"/>
                    <a:pt x="103" y="45"/>
                  </a:cubicBezTo>
                  <a:cubicBezTo>
                    <a:pt x="99" y="45"/>
                    <a:pt x="99" y="45"/>
                    <a:pt x="99" y="45"/>
                  </a:cubicBezTo>
                  <a:cubicBezTo>
                    <a:pt x="95" y="45"/>
                    <a:pt x="95" y="45"/>
                    <a:pt x="95" y="45"/>
                  </a:cubicBezTo>
                  <a:cubicBezTo>
                    <a:pt x="95" y="45"/>
                    <a:pt x="89" y="45"/>
                    <a:pt x="88" y="51"/>
                  </a:cubicBezTo>
                  <a:cubicBezTo>
                    <a:pt x="85" y="61"/>
                    <a:pt x="85" y="61"/>
                    <a:pt x="85" y="61"/>
                  </a:cubicBezTo>
                  <a:cubicBezTo>
                    <a:pt x="83" y="52"/>
                    <a:pt x="74" y="45"/>
                    <a:pt x="64" y="45"/>
                  </a:cubicBezTo>
                  <a:cubicBezTo>
                    <a:pt x="22" y="45"/>
                    <a:pt x="22" y="45"/>
                    <a:pt x="22" y="45"/>
                  </a:cubicBezTo>
                  <a:cubicBezTo>
                    <a:pt x="10" y="45"/>
                    <a:pt x="0" y="55"/>
                    <a:pt x="0" y="67"/>
                  </a:cubicBezTo>
                  <a:cubicBezTo>
                    <a:pt x="0" y="127"/>
                    <a:pt x="0" y="127"/>
                    <a:pt x="0" y="127"/>
                  </a:cubicBezTo>
                  <a:cubicBezTo>
                    <a:pt x="0" y="132"/>
                    <a:pt x="3" y="136"/>
                    <a:pt x="8" y="136"/>
                  </a:cubicBezTo>
                  <a:cubicBezTo>
                    <a:pt x="12" y="136"/>
                    <a:pt x="16" y="132"/>
                    <a:pt x="16" y="127"/>
                  </a:cubicBezTo>
                  <a:cubicBezTo>
                    <a:pt x="16" y="77"/>
                    <a:pt x="16" y="77"/>
                    <a:pt x="16" y="77"/>
                  </a:cubicBezTo>
                  <a:cubicBezTo>
                    <a:pt x="16" y="75"/>
                    <a:pt x="17" y="74"/>
                    <a:pt x="18" y="74"/>
                  </a:cubicBezTo>
                  <a:cubicBezTo>
                    <a:pt x="19" y="74"/>
                    <a:pt x="20" y="75"/>
                    <a:pt x="20" y="77"/>
                  </a:cubicBezTo>
                  <a:cubicBezTo>
                    <a:pt x="20" y="223"/>
                    <a:pt x="20" y="223"/>
                    <a:pt x="20" y="223"/>
                  </a:cubicBezTo>
                  <a:cubicBezTo>
                    <a:pt x="20" y="228"/>
                    <a:pt x="25" y="233"/>
                    <a:pt x="30" y="233"/>
                  </a:cubicBezTo>
                  <a:cubicBezTo>
                    <a:pt x="35" y="233"/>
                    <a:pt x="40" y="228"/>
                    <a:pt x="40" y="223"/>
                  </a:cubicBezTo>
                  <a:cubicBezTo>
                    <a:pt x="40" y="137"/>
                    <a:pt x="40" y="137"/>
                    <a:pt x="40" y="137"/>
                  </a:cubicBezTo>
                  <a:cubicBezTo>
                    <a:pt x="40" y="135"/>
                    <a:pt x="41" y="134"/>
                    <a:pt x="43" y="134"/>
                  </a:cubicBezTo>
                  <a:cubicBezTo>
                    <a:pt x="45" y="134"/>
                    <a:pt x="46" y="135"/>
                    <a:pt x="46" y="137"/>
                  </a:cubicBezTo>
                  <a:cubicBezTo>
                    <a:pt x="46" y="223"/>
                    <a:pt x="46" y="223"/>
                    <a:pt x="46" y="223"/>
                  </a:cubicBezTo>
                  <a:cubicBezTo>
                    <a:pt x="46" y="228"/>
                    <a:pt x="51" y="233"/>
                    <a:pt x="56" y="233"/>
                  </a:cubicBezTo>
                  <a:cubicBezTo>
                    <a:pt x="61" y="233"/>
                    <a:pt x="66" y="228"/>
                    <a:pt x="66" y="223"/>
                  </a:cubicBezTo>
                  <a:cubicBezTo>
                    <a:pt x="66" y="77"/>
                    <a:pt x="66" y="77"/>
                    <a:pt x="66" y="77"/>
                  </a:cubicBezTo>
                  <a:cubicBezTo>
                    <a:pt x="66" y="75"/>
                    <a:pt x="66" y="74"/>
                    <a:pt x="68" y="74"/>
                  </a:cubicBezTo>
                  <a:cubicBezTo>
                    <a:pt x="69" y="74"/>
                    <a:pt x="70" y="75"/>
                    <a:pt x="70" y="77"/>
                  </a:cubicBezTo>
                  <a:cubicBezTo>
                    <a:pt x="70" y="127"/>
                    <a:pt x="70" y="127"/>
                    <a:pt x="70" y="127"/>
                  </a:cubicBezTo>
                  <a:cubicBezTo>
                    <a:pt x="70" y="132"/>
                    <a:pt x="74" y="136"/>
                    <a:pt x="78" y="136"/>
                  </a:cubicBezTo>
                  <a:cubicBezTo>
                    <a:pt x="83" y="136"/>
                    <a:pt x="86" y="132"/>
                    <a:pt x="86" y="127"/>
                  </a:cubicBezTo>
                  <a:cubicBezTo>
                    <a:pt x="86" y="121"/>
                    <a:pt x="86" y="121"/>
                    <a:pt x="86" y="121"/>
                  </a:cubicBezTo>
                  <a:cubicBezTo>
                    <a:pt x="96" y="77"/>
                    <a:pt x="96" y="77"/>
                    <a:pt x="96" y="77"/>
                  </a:cubicBezTo>
                  <a:cubicBezTo>
                    <a:pt x="96" y="76"/>
                    <a:pt x="98" y="75"/>
                    <a:pt x="99" y="75"/>
                  </a:cubicBezTo>
                  <a:cubicBezTo>
                    <a:pt x="101" y="76"/>
                    <a:pt x="102" y="77"/>
                    <a:pt x="101" y="79"/>
                  </a:cubicBezTo>
                  <a:cubicBezTo>
                    <a:pt x="83" y="163"/>
                    <a:pt x="83" y="163"/>
                    <a:pt x="83" y="163"/>
                  </a:cubicBezTo>
                  <a:cubicBezTo>
                    <a:pt x="103" y="163"/>
                    <a:pt x="103" y="163"/>
                    <a:pt x="103" y="163"/>
                  </a:cubicBezTo>
                  <a:cubicBezTo>
                    <a:pt x="103" y="225"/>
                    <a:pt x="103" y="225"/>
                    <a:pt x="103" y="225"/>
                  </a:cubicBezTo>
                  <a:cubicBezTo>
                    <a:pt x="103" y="229"/>
                    <a:pt x="106" y="233"/>
                    <a:pt x="111" y="233"/>
                  </a:cubicBezTo>
                  <a:cubicBezTo>
                    <a:pt x="115" y="233"/>
                    <a:pt x="119" y="229"/>
                    <a:pt x="119" y="225"/>
                  </a:cubicBezTo>
                  <a:cubicBezTo>
                    <a:pt x="119" y="163"/>
                    <a:pt x="119" y="163"/>
                    <a:pt x="119" y="163"/>
                  </a:cubicBezTo>
                  <a:cubicBezTo>
                    <a:pt x="125" y="163"/>
                    <a:pt x="125" y="163"/>
                    <a:pt x="125" y="163"/>
                  </a:cubicBezTo>
                  <a:cubicBezTo>
                    <a:pt x="125" y="225"/>
                    <a:pt x="125" y="225"/>
                    <a:pt x="125" y="225"/>
                  </a:cubicBezTo>
                  <a:cubicBezTo>
                    <a:pt x="125" y="229"/>
                    <a:pt x="128" y="233"/>
                    <a:pt x="133" y="233"/>
                  </a:cubicBezTo>
                  <a:cubicBezTo>
                    <a:pt x="137" y="233"/>
                    <a:pt x="141" y="229"/>
                    <a:pt x="141" y="225"/>
                  </a:cubicBezTo>
                  <a:cubicBezTo>
                    <a:pt x="141" y="163"/>
                    <a:pt x="141" y="163"/>
                    <a:pt x="141" y="163"/>
                  </a:cubicBezTo>
                  <a:cubicBezTo>
                    <a:pt x="161" y="163"/>
                    <a:pt x="161" y="163"/>
                    <a:pt x="161" y="163"/>
                  </a:cubicBezTo>
                  <a:cubicBezTo>
                    <a:pt x="142" y="79"/>
                    <a:pt x="142" y="79"/>
                    <a:pt x="142" y="79"/>
                  </a:cubicBezTo>
                  <a:cubicBezTo>
                    <a:pt x="142" y="77"/>
                    <a:pt x="143" y="76"/>
                    <a:pt x="144" y="75"/>
                  </a:cubicBezTo>
                  <a:cubicBezTo>
                    <a:pt x="146" y="75"/>
                    <a:pt x="147" y="76"/>
                    <a:pt x="148" y="77"/>
                  </a:cubicBezTo>
                  <a:cubicBezTo>
                    <a:pt x="157" y="121"/>
                    <a:pt x="157" y="121"/>
                    <a:pt x="157" y="121"/>
                  </a:cubicBezTo>
                  <a:cubicBezTo>
                    <a:pt x="157" y="127"/>
                    <a:pt x="157" y="127"/>
                    <a:pt x="157" y="127"/>
                  </a:cubicBezTo>
                  <a:cubicBezTo>
                    <a:pt x="157" y="132"/>
                    <a:pt x="161" y="136"/>
                    <a:pt x="165" y="136"/>
                  </a:cubicBezTo>
                  <a:cubicBezTo>
                    <a:pt x="170" y="136"/>
                    <a:pt x="174" y="132"/>
                    <a:pt x="174" y="127"/>
                  </a:cubicBezTo>
                  <a:cubicBezTo>
                    <a:pt x="174" y="77"/>
                    <a:pt x="174" y="77"/>
                    <a:pt x="174" y="77"/>
                  </a:cubicBezTo>
                  <a:cubicBezTo>
                    <a:pt x="174" y="75"/>
                    <a:pt x="175" y="74"/>
                    <a:pt x="176" y="74"/>
                  </a:cubicBezTo>
                  <a:cubicBezTo>
                    <a:pt x="177" y="74"/>
                    <a:pt x="178" y="75"/>
                    <a:pt x="178" y="77"/>
                  </a:cubicBezTo>
                  <a:cubicBezTo>
                    <a:pt x="178" y="223"/>
                    <a:pt x="178" y="223"/>
                    <a:pt x="178" y="223"/>
                  </a:cubicBezTo>
                  <a:cubicBezTo>
                    <a:pt x="178" y="228"/>
                    <a:pt x="182" y="233"/>
                    <a:pt x="188" y="233"/>
                  </a:cubicBezTo>
                  <a:cubicBezTo>
                    <a:pt x="193" y="233"/>
                    <a:pt x="197" y="228"/>
                    <a:pt x="197" y="223"/>
                  </a:cubicBezTo>
                  <a:cubicBezTo>
                    <a:pt x="197" y="137"/>
                    <a:pt x="197" y="137"/>
                    <a:pt x="197" y="137"/>
                  </a:cubicBezTo>
                  <a:cubicBezTo>
                    <a:pt x="197" y="135"/>
                    <a:pt x="199" y="134"/>
                    <a:pt x="201" y="134"/>
                  </a:cubicBezTo>
                  <a:cubicBezTo>
                    <a:pt x="202" y="134"/>
                    <a:pt x="204" y="135"/>
                    <a:pt x="204" y="137"/>
                  </a:cubicBezTo>
                  <a:cubicBezTo>
                    <a:pt x="204" y="223"/>
                    <a:pt x="204" y="223"/>
                    <a:pt x="204" y="223"/>
                  </a:cubicBezTo>
                  <a:cubicBezTo>
                    <a:pt x="204" y="228"/>
                    <a:pt x="208" y="233"/>
                    <a:pt x="213" y="233"/>
                  </a:cubicBezTo>
                  <a:cubicBezTo>
                    <a:pt x="219" y="233"/>
                    <a:pt x="223" y="228"/>
                    <a:pt x="223" y="223"/>
                  </a:cubicBezTo>
                  <a:cubicBezTo>
                    <a:pt x="223" y="77"/>
                    <a:pt x="223" y="77"/>
                    <a:pt x="223" y="77"/>
                  </a:cubicBezTo>
                  <a:cubicBezTo>
                    <a:pt x="223" y="75"/>
                    <a:pt x="224" y="74"/>
                    <a:pt x="225" y="74"/>
                  </a:cubicBezTo>
                  <a:cubicBezTo>
                    <a:pt x="226" y="74"/>
                    <a:pt x="227" y="75"/>
                    <a:pt x="227" y="77"/>
                  </a:cubicBezTo>
                  <a:cubicBezTo>
                    <a:pt x="227" y="127"/>
                    <a:pt x="227" y="127"/>
                    <a:pt x="227" y="127"/>
                  </a:cubicBezTo>
                  <a:cubicBezTo>
                    <a:pt x="227" y="132"/>
                    <a:pt x="231" y="136"/>
                    <a:pt x="236" y="136"/>
                  </a:cubicBezTo>
                  <a:cubicBezTo>
                    <a:pt x="240" y="136"/>
                    <a:pt x="244" y="132"/>
                    <a:pt x="244" y="127"/>
                  </a:cubicBezTo>
                  <a:cubicBezTo>
                    <a:pt x="244" y="121"/>
                    <a:pt x="244" y="121"/>
                    <a:pt x="244" y="121"/>
                  </a:cubicBezTo>
                  <a:cubicBezTo>
                    <a:pt x="253" y="77"/>
                    <a:pt x="253" y="77"/>
                    <a:pt x="253" y="77"/>
                  </a:cubicBezTo>
                  <a:cubicBezTo>
                    <a:pt x="254" y="76"/>
                    <a:pt x="255" y="75"/>
                    <a:pt x="257" y="75"/>
                  </a:cubicBezTo>
                  <a:cubicBezTo>
                    <a:pt x="258" y="76"/>
                    <a:pt x="259" y="77"/>
                    <a:pt x="259" y="79"/>
                  </a:cubicBezTo>
                  <a:cubicBezTo>
                    <a:pt x="241" y="163"/>
                    <a:pt x="241" y="163"/>
                    <a:pt x="241" y="163"/>
                  </a:cubicBezTo>
                  <a:cubicBezTo>
                    <a:pt x="260" y="163"/>
                    <a:pt x="260" y="163"/>
                    <a:pt x="260" y="163"/>
                  </a:cubicBezTo>
                  <a:cubicBezTo>
                    <a:pt x="260" y="225"/>
                    <a:pt x="260" y="225"/>
                    <a:pt x="260" y="225"/>
                  </a:cubicBezTo>
                  <a:cubicBezTo>
                    <a:pt x="260" y="229"/>
                    <a:pt x="264" y="233"/>
                    <a:pt x="268" y="233"/>
                  </a:cubicBezTo>
                  <a:cubicBezTo>
                    <a:pt x="273" y="233"/>
                    <a:pt x="276" y="229"/>
                    <a:pt x="277" y="225"/>
                  </a:cubicBezTo>
                  <a:cubicBezTo>
                    <a:pt x="277" y="163"/>
                    <a:pt x="277" y="163"/>
                    <a:pt x="277" y="163"/>
                  </a:cubicBezTo>
                  <a:cubicBezTo>
                    <a:pt x="282" y="163"/>
                    <a:pt x="282" y="163"/>
                    <a:pt x="282" y="163"/>
                  </a:cubicBezTo>
                  <a:cubicBezTo>
                    <a:pt x="282" y="225"/>
                    <a:pt x="282" y="225"/>
                    <a:pt x="282" y="225"/>
                  </a:cubicBezTo>
                  <a:cubicBezTo>
                    <a:pt x="282" y="229"/>
                    <a:pt x="286" y="233"/>
                    <a:pt x="290" y="233"/>
                  </a:cubicBezTo>
                  <a:cubicBezTo>
                    <a:pt x="295" y="233"/>
                    <a:pt x="298" y="229"/>
                    <a:pt x="298" y="225"/>
                  </a:cubicBezTo>
                  <a:cubicBezTo>
                    <a:pt x="298" y="163"/>
                    <a:pt x="298" y="163"/>
                    <a:pt x="298" y="163"/>
                  </a:cubicBezTo>
                  <a:cubicBezTo>
                    <a:pt x="318" y="163"/>
                    <a:pt x="318" y="163"/>
                    <a:pt x="318" y="163"/>
                  </a:cubicBezTo>
                  <a:cubicBezTo>
                    <a:pt x="300" y="79"/>
                    <a:pt x="300" y="79"/>
                    <a:pt x="300" y="79"/>
                  </a:cubicBezTo>
                  <a:cubicBezTo>
                    <a:pt x="300" y="77"/>
                    <a:pt x="301" y="76"/>
                    <a:pt x="302" y="75"/>
                  </a:cubicBezTo>
                  <a:cubicBezTo>
                    <a:pt x="304" y="75"/>
                    <a:pt x="305" y="76"/>
                    <a:pt x="305" y="77"/>
                  </a:cubicBezTo>
                  <a:cubicBezTo>
                    <a:pt x="315" y="122"/>
                    <a:pt x="315" y="122"/>
                    <a:pt x="315" y="122"/>
                  </a:cubicBezTo>
                  <a:cubicBezTo>
                    <a:pt x="316" y="125"/>
                    <a:pt x="320" y="127"/>
                    <a:pt x="323" y="127"/>
                  </a:cubicBezTo>
                  <a:cubicBezTo>
                    <a:pt x="327" y="126"/>
                    <a:pt x="329" y="122"/>
                    <a:pt x="328" y="119"/>
                  </a:cubicBezTo>
                  <a:close/>
                  <a:moveTo>
                    <a:pt x="43" y="39"/>
                  </a:moveTo>
                  <a:cubicBezTo>
                    <a:pt x="54" y="39"/>
                    <a:pt x="62" y="30"/>
                    <a:pt x="62" y="19"/>
                  </a:cubicBezTo>
                  <a:cubicBezTo>
                    <a:pt x="62" y="9"/>
                    <a:pt x="54" y="0"/>
                    <a:pt x="43" y="0"/>
                  </a:cubicBezTo>
                  <a:cubicBezTo>
                    <a:pt x="32" y="0"/>
                    <a:pt x="24" y="9"/>
                    <a:pt x="24" y="19"/>
                  </a:cubicBezTo>
                  <a:cubicBezTo>
                    <a:pt x="24" y="30"/>
                    <a:pt x="32" y="39"/>
                    <a:pt x="43" y="39"/>
                  </a:cubicBezTo>
                  <a:close/>
                  <a:moveTo>
                    <a:pt x="122" y="39"/>
                  </a:moveTo>
                  <a:cubicBezTo>
                    <a:pt x="132" y="39"/>
                    <a:pt x="141" y="30"/>
                    <a:pt x="141" y="19"/>
                  </a:cubicBezTo>
                  <a:cubicBezTo>
                    <a:pt x="141" y="9"/>
                    <a:pt x="132" y="0"/>
                    <a:pt x="122" y="0"/>
                  </a:cubicBezTo>
                  <a:cubicBezTo>
                    <a:pt x="111" y="0"/>
                    <a:pt x="103" y="9"/>
                    <a:pt x="103" y="19"/>
                  </a:cubicBezTo>
                  <a:cubicBezTo>
                    <a:pt x="103" y="30"/>
                    <a:pt x="111" y="39"/>
                    <a:pt x="122" y="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7BEF4504-803F-7945-A9B6-DFB515E0AEDA}"/>
              </a:ext>
            </a:extLst>
          </p:cNvPr>
          <p:cNvGrpSpPr/>
          <p:nvPr/>
        </p:nvGrpSpPr>
        <p:grpSpPr>
          <a:xfrm>
            <a:off x="7657103" y="3581883"/>
            <a:ext cx="999741" cy="1006311"/>
            <a:chOff x="7954913" y="3564856"/>
            <a:chExt cx="999741" cy="1006311"/>
          </a:xfrm>
        </p:grpSpPr>
        <p:sp>
          <p:nvSpPr>
            <p:cNvPr id="43" name="Freeform 5">
              <a:extLst>
                <a:ext uri="{FF2B5EF4-FFF2-40B4-BE49-F238E27FC236}">
                  <a16:creationId xmlns:a16="http://schemas.microsoft.com/office/drawing/2014/main" id="{0D4B7A6C-B5C5-4051-BF66-05BF47B9A80E}"/>
                </a:ext>
              </a:extLst>
            </p:cNvPr>
            <p:cNvSpPr>
              <a:spLocks noEditPoints="1"/>
            </p:cNvSpPr>
            <p:nvPr/>
          </p:nvSpPr>
          <p:spPr bwMode="auto">
            <a:xfrm>
              <a:off x="7954913" y="3564856"/>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6">
              <a:extLst>
                <a:ext uri="{FF2B5EF4-FFF2-40B4-BE49-F238E27FC236}">
                  <a16:creationId xmlns:a16="http://schemas.microsoft.com/office/drawing/2014/main" id="{3F773178-4264-460E-A4C7-19249125901C}"/>
                </a:ext>
              </a:extLst>
            </p:cNvPr>
            <p:cNvSpPr>
              <a:spLocks noEditPoints="1"/>
            </p:cNvSpPr>
            <p:nvPr/>
          </p:nvSpPr>
          <p:spPr bwMode="auto">
            <a:xfrm>
              <a:off x="8159612" y="3792707"/>
              <a:ext cx="605179" cy="578946"/>
            </a:xfrm>
            <a:custGeom>
              <a:avLst/>
              <a:gdLst>
                <a:gd name="T0" fmla="*/ 195 w 222"/>
                <a:gd name="T1" fmla="*/ 49 h 222"/>
                <a:gd name="T2" fmla="*/ 89 w 222"/>
                <a:gd name="T3" fmla="*/ 47 h 222"/>
                <a:gd name="T4" fmla="*/ 55 w 222"/>
                <a:gd name="T5" fmla="*/ 16 h 222"/>
                <a:gd name="T6" fmla="*/ 37 w 222"/>
                <a:gd name="T7" fmla="*/ 50 h 222"/>
                <a:gd name="T8" fmla="*/ 97 w 222"/>
                <a:gd name="T9" fmla="*/ 112 h 222"/>
                <a:gd name="T10" fmla="*/ 112 w 222"/>
                <a:gd name="T11" fmla="*/ 100 h 222"/>
                <a:gd name="T12" fmla="*/ 68 w 222"/>
                <a:gd name="T13" fmla="*/ 62 h 222"/>
                <a:gd name="T14" fmla="*/ 163 w 222"/>
                <a:gd name="T15" fmla="*/ 99 h 222"/>
                <a:gd name="T16" fmla="*/ 90 w 222"/>
                <a:gd name="T17" fmla="*/ 143 h 222"/>
                <a:gd name="T18" fmla="*/ 2 w 222"/>
                <a:gd name="T19" fmla="*/ 181 h 222"/>
                <a:gd name="T20" fmla="*/ 90 w 222"/>
                <a:gd name="T21" fmla="*/ 222 h 222"/>
                <a:gd name="T22" fmla="*/ 166 w 222"/>
                <a:gd name="T23" fmla="*/ 222 h 222"/>
                <a:gd name="T24" fmla="*/ 130 w 222"/>
                <a:gd name="T25" fmla="*/ 179 h 222"/>
                <a:gd name="T26" fmla="*/ 216 w 222"/>
                <a:gd name="T27" fmla="*/ 136 h 222"/>
                <a:gd name="T28" fmla="*/ 168 w 222"/>
                <a:gd name="T29" fmla="*/ 46 h 222"/>
                <a:gd name="T30" fmla="*/ 207 w 222"/>
                <a:gd name="T31" fmla="*/ 50 h 222"/>
                <a:gd name="T32" fmla="*/ 207 w 222"/>
                <a:gd name="T33" fmla="*/ 50 h 222"/>
                <a:gd name="T34" fmla="*/ 103 w 222"/>
                <a:gd name="T35" fmla="*/ 115 h 222"/>
                <a:gd name="T36" fmla="*/ 49 w 222"/>
                <a:gd name="T37" fmla="*/ 16 h 222"/>
                <a:gd name="T38" fmla="*/ 40 w 222"/>
                <a:gd name="T39" fmla="*/ 121 h 222"/>
                <a:gd name="T40" fmla="*/ 48 w 222"/>
                <a:gd name="T41" fmla="*/ 107 h 222"/>
                <a:gd name="T42" fmla="*/ 60 w 222"/>
                <a:gd name="T43" fmla="*/ 114 h 222"/>
                <a:gd name="T44" fmla="*/ 19 w 222"/>
                <a:gd name="T45" fmla="*/ 109 h 222"/>
                <a:gd name="T46" fmla="*/ 71 w 222"/>
                <a:gd name="T47" fmla="*/ 90 h 222"/>
                <a:gd name="T48" fmla="*/ 26 w 222"/>
                <a:gd name="T49" fmla="*/ 181 h 222"/>
                <a:gd name="T50" fmla="*/ 75 w 222"/>
                <a:gd name="T51" fmla="*/ 210 h 222"/>
                <a:gd name="T52" fmla="*/ 105 w 222"/>
                <a:gd name="T53" fmla="*/ 206 h 222"/>
                <a:gd name="T54" fmla="*/ 102 w 222"/>
                <a:gd name="T55" fmla="*/ 193 h 222"/>
                <a:gd name="T56" fmla="*/ 59 w 222"/>
                <a:gd name="T57" fmla="*/ 182 h 222"/>
                <a:gd name="T58" fmla="*/ 166 w 222"/>
                <a:gd name="T59" fmla="*/ 199 h 222"/>
                <a:gd name="T60" fmla="*/ 166 w 222"/>
                <a:gd name="T61" fmla="*/ 199 h 222"/>
                <a:gd name="T62" fmla="*/ 162 w 222"/>
                <a:gd name="T63" fmla="*/ 160 h 222"/>
                <a:gd name="T64" fmla="*/ 191 w 222"/>
                <a:gd name="T65" fmla="*/ 164 h 222"/>
                <a:gd name="T66" fmla="*/ 197 w 222"/>
                <a:gd name="T67" fmla="*/ 155 h 222"/>
                <a:gd name="T68" fmla="*/ 156 w 222"/>
                <a:gd name="T69" fmla="*/ 160 h 222"/>
                <a:gd name="T70" fmla="*/ 128 w 222"/>
                <a:gd name="T71" fmla="*/ 71 h 222"/>
                <a:gd name="T72" fmla="*/ 137 w 222"/>
                <a:gd name="T73" fmla="*/ 57 h 222"/>
                <a:gd name="T74" fmla="*/ 149 w 222"/>
                <a:gd name="T75" fmla="*/ 59 h 222"/>
                <a:gd name="T76" fmla="*/ 108 w 222"/>
                <a:gd name="T77" fmla="*/ 63 h 222"/>
                <a:gd name="T78" fmla="*/ 149 w 222"/>
                <a:gd name="T79" fmla="*/ 63 h 222"/>
                <a:gd name="T80" fmla="*/ 54 w 222"/>
                <a:gd name="T81" fmla="*/ 78 h 222"/>
                <a:gd name="T82" fmla="*/ 40 w 222"/>
                <a:gd name="T83" fmla="*/ 70 h 222"/>
                <a:gd name="T84" fmla="*/ 114 w 222"/>
                <a:gd name="T85" fmla="*/ 28 h 222"/>
                <a:gd name="T86" fmla="*/ 128 w 222"/>
                <a:gd name="T87" fmla="*/ 36 h 222"/>
                <a:gd name="T88" fmla="*/ 128 w 222"/>
                <a:gd name="T89" fmla="*/ 36 h 222"/>
                <a:gd name="T90" fmla="*/ 162 w 222"/>
                <a:gd name="T91" fmla="*/ 125 h 222"/>
                <a:gd name="T92" fmla="*/ 177 w 222"/>
                <a:gd name="T93" fmla="*/ 133 h 222"/>
                <a:gd name="T94" fmla="*/ 76 w 222"/>
                <a:gd name="T95" fmla="*/ 171 h 222"/>
                <a:gd name="T96" fmla="*/ 90 w 222"/>
                <a:gd name="T97" fmla="*/ 179 h 222"/>
                <a:gd name="T98" fmla="*/ 90 w 222"/>
                <a:gd name="T99" fmla="*/ 1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222">
                  <a:moveTo>
                    <a:pt x="207" y="73"/>
                  </a:moveTo>
                  <a:cubicBezTo>
                    <a:pt x="215" y="73"/>
                    <a:pt x="222" y="67"/>
                    <a:pt x="222" y="58"/>
                  </a:cubicBezTo>
                  <a:cubicBezTo>
                    <a:pt x="222" y="50"/>
                    <a:pt x="215" y="43"/>
                    <a:pt x="207" y="43"/>
                  </a:cubicBezTo>
                  <a:cubicBezTo>
                    <a:pt x="202" y="43"/>
                    <a:pt x="197" y="46"/>
                    <a:pt x="195" y="49"/>
                  </a:cubicBezTo>
                  <a:cubicBezTo>
                    <a:pt x="168" y="39"/>
                    <a:pt x="168" y="39"/>
                    <a:pt x="168" y="39"/>
                  </a:cubicBezTo>
                  <a:cubicBezTo>
                    <a:pt x="168" y="17"/>
                    <a:pt x="150" y="0"/>
                    <a:pt x="128" y="0"/>
                  </a:cubicBezTo>
                  <a:cubicBezTo>
                    <a:pt x="106" y="0"/>
                    <a:pt x="89" y="18"/>
                    <a:pt x="89" y="40"/>
                  </a:cubicBezTo>
                  <a:cubicBezTo>
                    <a:pt x="89" y="42"/>
                    <a:pt x="89" y="45"/>
                    <a:pt x="89" y="47"/>
                  </a:cubicBezTo>
                  <a:cubicBezTo>
                    <a:pt x="62" y="57"/>
                    <a:pt x="62" y="57"/>
                    <a:pt x="62" y="57"/>
                  </a:cubicBezTo>
                  <a:cubicBezTo>
                    <a:pt x="57" y="53"/>
                    <a:pt x="50" y="51"/>
                    <a:pt x="43" y="50"/>
                  </a:cubicBezTo>
                  <a:cubicBezTo>
                    <a:pt x="43" y="31"/>
                    <a:pt x="43" y="31"/>
                    <a:pt x="43" y="31"/>
                  </a:cubicBezTo>
                  <a:cubicBezTo>
                    <a:pt x="50" y="29"/>
                    <a:pt x="55" y="23"/>
                    <a:pt x="55" y="16"/>
                  </a:cubicBezTo>
                  <a:cubicBezTo>
                    <a:pt x="55" y="8"/>
                    <a:pt x="49" y="1"/>
                    <a:pt x="40" y="1"/>
                  </a:cubicBezTo>
                  <a:cubicBezTo>
                    <a:pt x="32" y="1"/>
                    <a:pt x="25" y="8"/>
                    <a:pt x="25" y="16"/>
                  </a:cubicBezTo>
                  <a:cubicBezTo>
                    <a:pt x="25" y="23"/>
                    <a:pt x="30" y="29"/>
                    <a:pt x="37" y="31"/>
                  </a:cubicBezTo>
                  <a:cubicBezTo>
                    <a:pt x="37" y="50"/>
                    <a:pt x="37" y="50"/>
                    <a:pt x="37" y="50"/>
                  </a:cubicBezTo>
                  <a:cubicBezTo>
                    <a:pt x="16" y="52"/>
                    <a:pt x="0" y="69"/>
                    <a:pt x="0" y="90"/>
                  </a:cubicBezTo>
                  <a:cubicBezTo>
                    <a:pt x="0" y="112"/>
                    <a:pt x="18" y="130"/>
                    <a:pt x="40" y="130"/>
                  </a:cubicBezTo>
                  <a:cubicBezTo>
                    <a:pt x="57" y="130"/>
                    <a:pt x="71" y="119"/>
                    <a:pt x="77" y="104"/>
                  </a:cubicBezTo>
                  <a:cubicBezTo>
                    <a:pt x="97" y="112"/>
                    <a:pt x="97" y="112"/>
                    <a:pt x="97" y="112"/>
                  </a:cubicBezTo>
                  <a:cubicBezTo>
                    <a:pt x="97" y="113"/>
                    <a:pt x="97" y="114"/>
                    <a:pt x="97" y="115"/>
                  </a:cubicBezTo>
                  <a:cubicBezTo>
                    <a:pt x="97" y="123"/>
                    <a:pt x="104" y="130"/>
                    <a:pt x="112" y="130"/>
                  </a:cubicBezTo>
                  <a:cubicBezTo>
                    <a:pt x="120" y="130"/>
                    <a:pt x="127" y="123"/>
                    <a:pt x="127" y="115"/>
                  </a:cubicBezTo>
                  <a:cubicBezTo>
                    <a:pt x="127" y="106"/>
                    <a:pt x="120" y="100"/>
                    <a:pt x="112" y="100"/>
                  </a:cubicBezTo>
                  <a:cubicBezTo>
                    <a:pt x="107" y="100"/>
                    <a:pt x="102" y="102"/>
                    <a:pt x="100" y="106"/>
                  </a:cubicBezTo>
                  <a:cubicBezTo>
                    <a:pt x="79" y="98"/>
                    <a:pt x="79" y="98"/>
                    <a:pt x="79" y="98"/>
                  </a:cubicBezTo>
                  <a:cubicBezTo>
                    <a:pt x="79" y="95"/>
                    <a:pt x="80" y="93"/>
                    <a:pt x="80" y="90"/>
                  </a:cubicBezTo>
                  <a:cubicBezTo>
                    <a:pt x="80" y="79"/>
                    <a:pt x="75" y="69"/>
                    <a:pt x="68" y="62"/>
                  </a:cubicBezTo>
                  <a:cubicBezTo>
                    <a:pt x="91" y="53"/>
                    <a:pt x="91" y="53"/>
                    <a:pt x="91" y="53"/>
                  </a:cubicBezTo>
                  <a:cubicBezTo>
                    <a:pt x="97" y="68"/>
                    <a:pt x="111" y="79"/>
                    <a:pt x="128" y="79"/>
                  </a:cubicBezTo>
                  <a:cubicBezTo>
                    <a:pt x="136" y="79"/>
                    <a:pt x="143" y="77"/>
                    <a:pt x="150" y="73"/>
                  </a:cubicBezTo>
                  <a:cubicBezTo>
                    <a:pt x="163" y="99"/>
                    <a:pt x="163" y="99"/>
                    <a:pt x="163" y="99"/>
                  </a:cubicBezTo>
                  <a:cubicBezTo>
                    <a:pt x="148" y="105"/>
                    <a:pt x="137" y="119"/>
                    <a:pt x="137" y="136"/>
                  </a:cubicBezTo>
                  <a:cubicBezTo>
                    <a:pt x="137" y="142"/>
                    <a:pt x="138" y="147"/>
                    <a:pt x="140" y="151"/>
                  </a:cubicBezTo>
                  <a:cubicBezTo>
                    <a:pt x="122" y="158"/>
                    <a:pt x="122" y="158"/>
                    <a:pt x="122" y="158"/>
                  </a:cubicBezTo>
                  <a:cubicBezTo>
                    <a:pt x="114" y="149"/>
                    <a:pt x="103" y="143"/>
                    <a:pt x="90" y="143"/>
                  </a:cubicBezTo>
                  <a:cubicBezTo>
                    <a:pt x="70" y="143"/>
                    <a:pt x="53" y="158"/>
                    <a:pt x="51" y="177"/>
                  </a:cubicBezTo>
                  <a:cubicBezTo>
                    <a:pt x="32" y="177"/>
                    <a:pt x="32" y="177"/>
                    <a:pt x="32" y="177"/>
                  </a:cubicBezTo>
                  <a:cubicBezTo>
                    <a:pt x="30" y="171"/>
                    <a:pt x="24" y="166"/>
                    <a:pt x="17" y="166"/>
                  </a:cubicBezTo>
                  <a:cubicBezTo>
                    <a:pt x="9" y="166"/>
                    <a:pt x="2" y="173"/>
                    <a:pt x="2" y="181"/>
                  </a:cubicBezTo>
                  <a:cubicBezTo>
                    <a:pt x="2" y="189"/>
                    <a:pt x="9" y="196"/>
                    <a:pt x="17" y="196"/>
                  </a:cubicBezTo>
                  <a:cubicBezTo>
                    <a:pt x="25" y="196"/>
                    <a:pt x="31" y="191"/>
                    <a:pt x="32" y="184"/>
                  </a:cubicBezTo>
                  <a:cubicBezTo>
                    <a:pt x="50" y="184"/>
                    <a:pt x="50" y="184"/>
                    <a:pt x="50" y="184"/>
                  </a:cubicBezTo>
                  <a:cubicBezTo>
                    <a:pt x="51" y="205"/>
                    <a:pt x="69" y="222"/>
                    <a:pt x="90" y="222"/>
                  </a:cubicBezTo>
                  <a:cubicBezTo>
                    <a:pt x="111" y="222"/>
                    <a:pt x="128" y="207"/>
                    <a:pt x="130" y="186"/>
                  </a:cubicBezTo>
                  <a:cubicBezTo>
                    <a:pt x="153" y="201"/>
                    <a:pt x="153" y="201"/>
                    <a:pt x="153" y="201"/>
                  </a:cubicBezTo>
                  <a:cubicBezTo>
                    <a:pt x="152" y="203"/>
                    <a:pt x="151" y="205"/>
                    <a:pt x="151" y="207"/>
                  </a:cubicBezTo>
                  <a:cubicBezTo>
                    <a:pt x="151" y="215"/>
                    <a:pt x="158" y="222"/>
                    <a:pt x="166" y="222"/>
                  </a:cubicBezTo>
                  <a:cubicBezTo>
                    <a:pt x="175" y="222"/>
                    <a:pt x="181" y="215"/>
                    <a:pt x="181" y="207"/>
                  </a:cubicBezTo>
                  <a:cubicBezTo>
                    <a:pt x="181" y="199"/>
                    <a:pt x="175" y="192"/>
                    <a:pt x="166" y="192"/>
                  </a:cubicBezTo>
                  <a:cubicBezTo>
                    <a:pt x="162" y="192"/>
                    <a:pt x="159" y="194"/>
                    <a:pt x="156" y="196"/>
                  </a:cubicBezTo>
                  <a:cubicBezTo>
                    <a:pt x="130" y="179"/>
                    <a:pt x="130" y="179"/>
                    <a:pt x="130" y="179"/>
                  </a:cubicBezTo>
                  <a:cubicBezTo>
                    <a:pt x="129" y="173"/>
                    <a:pt x="128" y="168"/>
                    <a:pt x="125" y="164"/>
                  </a:cubicBezTo>
                  <a:cubicBezTo>
                    <a:pt x="143" y="157"/>
                    <a:pt x="143" y="157"/>
                    <a:pt x="143" y="157"/>
                  </a:cubicBezTo>
                  <a:cubicBezTo>
                    <a:pt x="150" y="168"/>
                    <a:pt x="162" y="176"/>
                    <a:pt x="177" y="176"/>
                  </a:cubicBezTo>
                  <a:cubicBezTo>
                    <a:pt x="199" y="176"/>
                    <a:pt x="216" y="158"/>
                    <a:pt x="216" y="136"/>
                  </a:cubicBezTo>
                  <a:cubicBezTo>
                    <a:pt x="216" y="114"/>
                    <a:pt x="199" y="96"/>
                    <a:pt x="177" y="96"/>
                  </a:cubicBezTo>
                  <a:cubicBezTo>
                    <a:pt x="174" y="96"/>
                    <a:pt x="172" y="97"/>
                    <a:pt x="169" y="97"/>
                  </a:cubicBezTo>
                  <a:cubicBezTo>
                    <a:pt x="155" y="69"/>
                    <a:pt x="155" y="69"/>
                    <a:pt x="155" y="69"/>
                  </a:cubicBezTo>
                  <a:cubicBezTo>
                    <a:pt x="161" y="63"/>
                    <a:pt x="166" y="55"/>
                    <a:pt x="168" y="46"/>
                  </a:cubicBezTo>
                  <a:cubicBezTo>
                    <a:pt x="192" y="55"/>
                    <a:pt x="192" y="55"/>
                    <a:pt x="192" y="55"/>
                  </a:cubicBezTo>
                  <a:cubicBezTo>
                    <a:pt x="192" y="56"/>
                    <a:pt x="192" y="57"/>
                    <a:pt x="192" y="58"/>
                  </a:cubicBezTo>
                  <a:cubicBezTo>
                    <a:pt x="192" y="67"/>
                    <a:pt x="198" y="73"/>
                    <a:pt x="207" y="73"/>
                  </a:cubicBezTo>
                  <a:close/>
                  <a:moveTo>
                    <a:pt x="207" y="50"/>
                  </a:moveTo>
                  <a:cubicBezTo>
                    <a:pt x="211" y="50"/>
                    <a:pt x="215" y="54"/>
                    <a:pt x="215" y="58"/>
                  </a:cubicBezTo>
                  <a:cubicBezTo>
                    <a:pt x="215" y="63"/>
                    <a:pt x="211" y="67"/>
                    <a:pt x="207" y="67"/>
                  </a:cubicBezTo>
                  <a:cubicBezTo>
                    <a:pt x="202" y="67"/>
                    <a:pt x="198" y="63"/>
                    <a:pt x="198" y="58"/>
                  </a:cubicBezTo>
                  <a:cubicBezTo>
                    <a:pt x="198" y="54"/>
                    <a:pt x="202" y="50"/>
                    <a:pt x="207" y="50"/>
                  </a:cubicBezTo>
                  <a:close/>
                  <a:moveTo>
                    <a:pt x="112" y="106"/>
                  </a:moveTo>
                  <a:cubicBezTo>
                    <a:pt x="117" y="106"/>
                    <a:pt x="121" y="110"/>
                    <a:pt x="121" y="115"/>
                  </a:cubicBezTo>
                  <a:cubicBezTo>
                    <a:pt x="121" y="119"/>
                    <a:pt x="117" y="123"/>
                    <a:pt x="112" y="123"/>
                  </a:cubicBezTo>
                  <a:cubicBezTo>
                    <a:pt x="107" y="123"/>
                    <a:pt x="103" y="119"/>
                    <a:pt x="103" y="115"/>
                  </a:cubicBezTo>
                  <a:cubicBezTo>
                    <a:pt x="103" y="110"/>
                    <a:pt x="107" y="106"/>
                    <a:pt x="112" y="106"/>
                  </a:cubicBezTo>
                  <a:close/>
                  <a:moveTo>
                    <a:pt x="32" y="16"/>
                  </a:moveTo>
                  <a:cubicBezTo>
                    <a:pt x="32" y="11"/>
                    <a:pt x="36" y="7"/>
                    <a:pt x="40" y="7"/>
                  </a:cubicBezTo>
                  <a:cubicBezTo>
                    <a:pt x="45" y="7"/>
                    <a:pt x="49" y="11"/>
                    <a:pt x="49" y="16"/>
                  </a:cubicBezTo>
                  <a:cubicBezTo>
                    <a:pt x="49" y="21"/>
                    <a:pt x="45" y="25"/>
                    <a:pt x="40" y="25"/>
                  </a:cubicBezTo>
                  <a:cubicBezTo>
                    <a:pt x="36" y="25"/>
                    <a:pt x="32" y="21"/>
                    <a:pt x="32" y="16"/>
                  </a:cubicBezTo>
                  <a:close/>
                  <a:moveTo>
                    <a:pt x="55" y="118"/>
                  </a:moveTo>
                  <a:cubicBezTo>
                    <a:pt x="50" y="120"/>
                    <a:pt x="45" y="121"/>
                    <a:pt x="40" y="121"/>
                  </a:cubicBezTo>
                  <a:cubicBezTo>
                    <a:pt x="34" y="121"/>
                    <a:pt x="29" y="120"/>
                    <a:pt x="25" y="118"/>
                  </a:cubicBezTo>
                  <a:cubicBezTo>
                    <a:pt x="25" y="114"/>
                    <a:pt x="25" y="114"/>
                    <a:pt x="25" y="114"/>
                  </a:cubicBezTo>
                  <a:cubicBezTo>
                    <a:pt x="25" y="110"/>
                    <a:pt x="28" y="107"/>
                    <a:pt x="31" y="107"/>
                  </a:cubicBezTo>
                  <a:cubicBezTo>
                    <a:pt x="48" y="107"/>
                    <a:pt x="48" y="107"/>
                    <a:pt x="48" y="107"/>
                  </a:cubicBezTo>
                  <a:cubicBezTo>
                    <a:pt x="52" y="107"/>
                    <a:pt x="55" y="110"/>
                    <a:pt x="55" y="114"/>
                  </a:cubicBezTo>
                  <a:lnTo>
                    <a:pt x="55" y="118"/>
                  </a:lnTo>
                  <a:close/>
                  <a:moveTo>
                    <a:pt x="71" y="90"/>
                  </a:moveTo>
                  <a:cubicBezTo>
                    <a:pt x="71" y="99"/>
                    <a:pt x="67" y="108"/>
                    <a:pt x="60" y="114"/>
                  </a:cubicBezTo>
                  <a:cubicBezTo>
                    <a:pt x="60" y="109"/>
                    <a:pt x="60" y="109"/>
                    <a:pt x="60" y="109"/>
                  </a:cubicBezTo>
                  <a:cubicBezTo>
                    <a:pt x="60" y="104"/>
                    <a:pt x="56" y="100"/>
                    <a:pt x="51" y="100"/>
                  </a:cubicBezTo>
                  <a:cubicBezTo>
                    <a:pt x="28" y="100"/>
                    <a:pt x="28" y="100"/>
                    <a:pt x="28" y="100"/>
                  </a:cubicBezTo>
                  <a:cubicBezTo>
                    <a:pt x="23" y="100"/>
                    <a:pt x="19" y="104"/>
                    <a:pt x="19" y="109"/>
                  </a:cubicBezTo>
                  <a:cubicBezTo>
                    <a:pt x="19" y="114"/>
                    <a:pt x="19" y="114"/>
                    <a:pt x="19" y="114"/>
                  </a:cubicBezTo>
                  <a:cubicBezTo>
                    <a:pt x="13" y="108"/>
                    <a:pt x="8" y="99"/>
                    <a:pt x="8" y="90"/>
                  </a:cubicBezTo>
                  <a:cubicBezTo>
                    <a:pt x="8" y="73"/>
                    <a:pt x="22" y="59"/>
                    <a:pt x="40" y="59"/>
                  </a:cubicBezTo>
                  <a:cubicBezTo>
                    <a:pt x="57" y="59"/>
                    <a:pt x="71" y="73"/>
                    <a:pt x="71" y="90"/>
                  </a:cubicBezTo>
                  <a:close/>
                  <a:moveTo>
                    <a:pt x="17" y="190"/>
                  </a:moveTo>
                  <a:cubicBezTo>
                    <a:pt x="13" y="190"/>
                    <a:pt x="9" y="186"/>
                    <a:pt x="9" y="181"/>
                  </a:cubicBezTo>
                  <a:cubicBezTo>
                    <a:pt x="9" y="176"/>
                    <a:pt x="13" y="172"/>
                    <a:pt x="17" y="172"/>
                  </a:cubicBezTo>
                  <a:cubicBezTo>
                    <a:pt x="22" y="172"/>
                    <a:pt x="26" y="176"/>
                    <a:pt x="26" y="181"/>
                  </a:cubicBezTo>
                  <a:cubicBezTo>
                    <a:pt x="26" y="186"/>
                    <a:pt x="22" y="190"/>
                    <a:pt x="17" y="190"/>
                  </a:cubicBezTo>
                  <a:close/>
                  <a:moveTo>
                    <a:pt x="105" y="210"/>
                  </a:moveTo>
                  <a:cubicBezTo>
                    <a:pt x="100" y="212"/>
                    <a:pt x="95" y="214"/>
                    <a:pt x="90" y="214"/>
                  </a:cubicBezTo>
                  <a:cubicBezTo>
                    <a:pt x="85" y="214"/>
                    <a:pt x="80" y="212"/>
                    <a:pt x="75" y="210"/>
                  </a:cubicBezTo>
                  <a:cubicBezTo>
                    <a:pt x="75" y="206"/>
                    <a:pt x="75" y="206"/>
                    <a:pt x="75" y="206"/>
                  </a:cubicBezTo>
                  <a:cubicBezTo>
                    <a:pt x="75" y="203"/>
                    <a:pt x="78" y="200"/>
                    <a:pt x="82" y="200"/>
                  </a:cubicBezTo>
                  <a:cubicBezTo>
                    <a:pt x="99" y="200"/>
                    <a:pt x="99" y="200"/>
                    <a:pt x="99" y="200"/>
                  </a:cubicBezTo>
                  <a:cubicBezTo>
                    <a:pt x="102" y="200"/>
                    <a:pt x="105" y="203"/>
                    <a:pt x="105" y="206"/>
                  </a:cubicBezTo>
                  <a:lnTo>
                    <a:pt x="105" y="210"/>
                  </a:lnTo>
                  <a:close/>
                  <a:moveTo>
                    <a:pt x="111" y="206"/>
                  </a:moveTo>
                  <a:cubicBezTo>
                    <a:pt x="111" y="201"/>
                    <a:pt x="111" y="201"/>
                    <a:pt x="111" y="201"/>
                  </a:cubicBezTo>
                  <a:cubicBezTo>
                    <a:pt x="111" y="197"/>
                    <a:pt x="107" y="193"/>
                    <a:pt x="102" y="193"/>
                  </a:cubicBezTo>
                  <a:cubicBezTo>
                    <a:pt x="79" y="193"/>
                    <a:pt x="79" y="193"/>
                    <a:pt x="79" y="193"/>
                  </a:cubicBezTo>
                  <a:cubicBezTo>
                    <a:pt x="74" y="193"/>
                    <a:pt x="70" y="197"/>
                    <a:pt x="70" y="201"/>
                  </a:cubicBezTo>
                  <a:cubicBezTo>
                    <a:pt x="70" y="206"/>
                    <a:pt x="70" y="206"/>
                    <a:pt x="70" y="206"/>
                  </a:cubicBezTo>
                  <a:cubicBezTo>
                    <a:pt x="63" y="200"/>
                    <a:pt x="59" y="192"/>
                    <a:pt x="59" y="182"/>
                  </a:cubicBezTo>
                  <a:cubicBezTo>
                    <a:pt x="59" y="165"/>
                    <a:pt x="73" y="151"/>
                    <a:pt x="90" y="151"/>
                  </a:cubicBezTo>
                  <a:cubicBezTo>
                    <a:pt x="107" y="151"/>
                    <a:pt x="121" y="165"/>
                    <a:pt x="121" y="182"/>
                  </a:cubicBezTo>
                  <a:cubicBezTo>
                    <a:pt x="121" y="192"/>
                    <a:pt x="117" y="200"/>
                    <a:pt x="111" y="206"/>
                  </a:cubicBezTo>
                  <a:close/>
                  <a:moveTo>
                    <a:pt x="166" y="199"/>
                  </a:moveTo>
                  <a:cubicBezTo>
                    <a:pt x="171" y="199"/>
                    <a:pt x="175" y="202"/>
                    <a:pt x="175" y="207"/>
                  </a:cubicBezTo>
                  <a:cubicBezTo>
                    <a:pt x="175" y="212"/>
                    <a:pt x="171" y="216"/>
                    <a:pt x="166" y="216"/>
                  </a:cubicBezTo>
                  <a:cubicBezTo>
                    <a:pt x="162" y="216"/>
                    <a:pt x="158" y="212"/>
                    <a:pt x="158" y="207"/>
                  </a:cubicBezTo>
                  <a:cubicBezTo>
                    <a:pt x="158" y="202"/>
                    <a:pt x="162" y="199"/>
                    <a:pt x="166" y="199"/>
                  </a:cubicBezTo>
                  <a:close/>
                  <a:moveTo>
                    <a:pt x="191" y="164"/>
                  </a:moveTo>
                  <a:cubicBezTo>
                    <a:pt x="187" y="166"/>
                    <a:pt x="182" y="168"/>
                    <a:pt x="177" y="168"/>
                  </a:cubicBezTo>
                  <a:cubicBezTo>
                    <a:pt x="171" y="168"/>
                    <a:pt x="166" y="166"/>
                    <a:pt x="162" y="164"/>
                  </a:cubicBezTo>
                  <a:cubicBezTo>
                    <a:pt x="162" y="160"/>
                    <a:pt x="162" y="160"/>
                    <a:pt x="162" y="160"/>
                  </a:cubicBezTo>
                  <a:cubicBezTo>
                    <a:pt x="162" y="157"/>
                    <a:pt x="165" y="154"/>
                    <a:pt x="168" y="154"/>
                  </a:cubicBezTo>
                  <a:cubicBezTo>
                    <a:pt x="185" y="154"/>
                    <a:pt x="185" y="154"/>
                    <a:pt x="185" y="154"/>
                  </a:cubicBezTo>
                  <a:cubicBezTo>
                    <a:pt x="189" y="154"/>
                    <a:pt x="191" y="157"/>
                    <a:pt x="191" y="160"/>
                  </a:cubicBezTo>
                  <a:lnTo>
                    <a:pt x="191" y="164"/>
                  </a:lnTo>
                  <a:close/>
                  <a:moveTo>
                    <a:pt x="177" y="105"/>
                  </a:moveTo>
                  <a:cubicBezTo>
                    <a:pt x="194" y="105"/>
                    <a:pt x="208" y="119"/>
                    <a:pt x="208" y="136"/>
                  </a:cubicBezTo>
                  <a:cubicBezTo>
                    <a:pt x="208" y="146"/>
                    <a:pt x="204" y="154"/>
                    <a:pt x="197" y="160"/>
                  </a:cubicBezTo>
                  <a:cubicBezTo>
                    <a:pt x="197" y="155"/>
                    <a:pt x="197" y="155"/>
                    <a:pt x="197" y="155"/>
                  </a:cubicBezTo>
                  <a:cubicBezTo>
                    <a:pt x="197" y="150"/>
                    <a:pt x="193" y="146"/>
                    <a:pt x="188" y="146"/>
                  </a:cubicBezTo>
                  <a:cubicBezTo>
                    <a:pt x="165" y="146"/>
                    <a:pt x="165" y="146"/>
                    <a:pt x="165" y="146"/>
                  </a:cubicBezTo>
                  <a:cubicBezTo>
                    <a:pt x="160" y="146"/>
                    <a:pt x="156" y="150"/>
                    <a:pt x="156" y="155"/>
                  </a:cubicBezTo>
                  <a:cubicBezTo>
                    <a:pt x="156" y="160"/>
                    <a:pt x="156" y="160"/>
                    <a:pt x="156" y="160"/>
                  </a:cubicBezTo>
                  <a:cubicBezTo>
                    <a:pt x="150" y="154"/>
                    <a:pt x="145" y="146"/>
                    <a:pt x="145" y="136"/>
                  </a:cubicBezTo>
                  <a:cubicBezTo>
                    <a:pt x="145" y="119"/>
                    <a:pt x="159" y="105"/>
                    <a:pt x="177" y="105"/>
                  </a:cubicBezTo>
                  <a:close/>
                  <a:moveTo>
                    <a:pt x="143" y="67"/>
                  </a:moveTo>
                  <a:cubicBezTo>
                    <a:pt x="139" y="70"/>
                    <a:pt x="134" y="71"/>
                    <a:pt x="128" y="71"/>
                  </a:cubicBezTo>
                  <a:cubicBezTo>
                    <a:pt x="123" y="71"/>
                    <a:pt x="118" y="70"/>
                    <a:pt x="114" y="67"/>
                  </a:cubicBezTo>
                  <a:cubicBezTo>
                    <a:pt x="114" y="63"/>
                    <a:pt x="114" y="63"/>
                    <a:pt x="114" y="63"/>
                  </a:cubicBezTo>
                  <a:cubicBezTo>
                    <a:pt x="114" y="60"/>
                    <a:pt x="116" y="57"/>
                    <a:pt x="120" y="57"/>
                  </a:cubicBezTo>
                  <a:cubicBezTo>
                    <a:pt x="137" y="57"/>
                    <a:pt x="137" y="57"/>
                    <a:pt x="137" y="57"/>
                  </a:cubicBezTo>
                  <a:cubicBezTo>
                    <a:pt x="140" y="57"/>
                    <a:pt x="143" y="60"/>
                    <a:pt x="143" y="63"/>
                  </a:cubicBezTo>
                  <a:lnTo>
                    <a:pt x="143" y="67"/>
                  </a:lnTo>
                  <a:close/>
                  <a:moveTo>
                    <a:pt x="149" y="63"/>
                  </a:moveTo>
                  <a:cubicBezTo>
                    <a:pt x="149" y="59"/>
                    <a:pt x="149" y="59"/>
                    <a:pt x="149" y="59"/>
                  </a:cubicBezTo>
                  <a:cubicBezTo>
                    <a:pt x="149" y="54"/>
                    <a:pt x="145" y="50"/>
                    <a:pt x="140" y="50"/>
                  </a:cubicBezTo>
                  <a:cubicBezTo>
                    <a:pt x="117" y="50"/>
                    <a:pt x="117" y="50"/>
                    <a:pt x="117" y="50"/>
                  </a:cubicBezTo>
                  <a:cubicBezTo>
                    <a:pt x="112" y="50"/>
                    <a:pt x="108" y="54"/>
                    <a:pt x="108" y="59"/>
                  </a:cubicBezTo>
                  <a:cubicBezTo>
                    <a:pt x="108" y="63"/>
                    <a:pt x="108" y="63"/>
                    <a:pt x="108" y="63"/>
                  </a:cubicBezTo>
                  <a:cubicBezTo>
                    <a:pt x="101" y="58"/>
                    <a:pt x="97" y="49"/>
                    <a:pt x="97" y="40"/>
                  </a:cubicBezTo>
                  <a:cubicBezTo>
                    <a:pt x="97" y="22"/>
                    <a:pt x="111" y="8"/>
                    <a:pt x="128" y="8"/>
                  </a:cubicBezTo>
                  <a:cubicBezTo>
                    <a:pt x="146" y="8"/>
                    <a:pt x="160" y="22"/>
                    <a:pt x="160" y="40"/>
                  </a:cubicBezTo>
                  <a:cubicBezTo>
                    <a:pt x="160" y="49"/>
                    <a:pt x="155" y="58"/>
                    <a:pt x="149" y="63"/>
                  </a:cubicBezTo>
                  <a:close/>
                  <a:moveTo>
                    <a:pt x="40" y="64"/>
                  </a:moveTo>
                  <a:cubicBezTo>
                    <a:pt x="32" y="64"/>
                    <a:pt x="26" y="71"/>
                    <a:pt x="26" y="78"/>
                  </a:cubicBezTo>
                  <a:cubicBezTo>
                    <a:pt x="26" y="86"/>
                    <a:pt x="32" y="93"/>
                    <a:pt x="40" y="93"/>
                  </a:cubicBezTo>
                  <a:cubicBezTo>
                    <a:pt x="48" y="93"/>
                    <a:pt x="54" y="86"/>
                    <a:pt x="54" y="78"/>
                  </a:cubicBezTo>
                  <a:cubicBezTo>
                    <a:pt x="54" y="71"/>
                    <a:pt x="48" y="64"/>
                    <a:pt x="40" y="64"/>
                  </a:cubicBezTo>
                  <a:close/>
                  <a:moveTo>
                    <a:pt x="40" y="87"/>
                  </a:moveTo>
                  <a:cubicBezTo>
                    <a:pt x="35" y="87"/>
                    <a:pt x="32" y="83"/>
                    <a:pt x="32" y="78"/>
                  </a:cubicBezTo>
                  <a:cubicBezTo>
                    <a:pt x="32" y="74"/>
                    <a:pt x="35" y="70"/>
                    <a:pt x="40" y="70"/>
                  </a:cubicBezTo>
                  <a:cubicBezTo>
                    <a:pt x="44" y="70"/>
                    <a:pt x="48" y="74"/>
                    <a:pt x="48" y="78"/>
                  </a:cubicBezTo>
                  <a:cubicBezTo>
                    <a:pt x="48" y="83"/>
                    <a:pt x="44" y="87"/>
                    <a:pt x="40" y="87"/>
                  </a:cubicBezTo>
                  <a:close/>
                  <a:moveTo>
                    <a:pt x="128" y="14"/>
                  </a:moveTo>
                  <a:cubicBezTo>
                    <a:pt x="120" y="14"/>
                    <a:pt x="114" y="20"/>
                    <a:pt x="114" y="28"/>
                  </a:cubicBezTo>
                  <a:cubicBezTo>
                    <a:pt x="114" y="36"/>
                    <a:pt x="120" y="42"/>
                    <a:pt x="128" y="42"/>
                  </a:cubicBezTo>
                  <a:cubicBezTo>
                    <a:pt x="136" y="42"/>
                    <a:pt x="143" y="36"/>
                    <a:pt x="143" y="28"/>
                  </a:cubicBezTo>
                  <a:cubicBezTo>
                    <a:pt x="143" y="20"/>
                    <a:pt x="136" y="14"/>
                    <a:pt x="128" y="14"/>
                  </a:cubicBezTo>
                  <a:close/>
                  <a:moveTo>
                    <a:pt x="128" y="36"/>
                  </a:moveTo>
                  <a:cubicBezTo>
                    <a:pt x="124" y="36"/>
                    <a:pt x="120" y="33"/>
                    <a:pt x="120" y="28"/>
                  </a:cubicBezTo>
                  <a:cubicBezTo>
                    <a:pt x="120" y="24"/>
                    <a:pt x="124" y="20"/>
                    <a:pt x="128" y="20"/>
                  </a:cubicBezTo>
                  <a:cubicBezTo>
                    <a:pt x="133" y="20"/>
                    <a:pt x="136" y="24"/>
                    <a:pt x="136" y="28"/>
                  </a:cubicBezTo>
                  <a:cubicBezTo>
                    <a:pt x="136" y="33"/>
                    <a:pt x="133" y="36"/>
                    <a:pt x="128" y="36"/>
                  </a:cubicBezTo>
                  <a:close/>
                  <a:moveTo>
                    <a:pt x="177" y="139"/>
                  </a:moveTo>
                  <a:cubicBezTo>
                    <a:pt x="184" y="139"/>
                    <a:pt x="191" y="133"/>
                    <a:pt x="191" y="125"/>
                  </a:cubicBezTo>
                  <a:cubicBezTo>
                    <a:pt x="191" y="117"/>
                    <a:pt x="184" y="110"/>
                    <a:pt x="177" y="110"/>
                  </a:cubicBezTo>
                  <a:cubicBezTo>
                    <a:pt x="169" y="110"/>
                    <a:pt x="162" y="117"/>
                    <a:pt x="162" y="125"/>
                  </a:cubicBezTo>
                  <a:cubicBezTo>
                    <a:pt x="162" y="133"/>
                    <a:pt x="169" y="139"/>
                    <a:pt x="177" y="139"/>
                  </a:cubicBezTo>
                  <a:close/>
                  <a:moveTo>
                    <a:pt x="177" y="117"/>
                  </a:moveTo>
                  <a:cubicBezTo>
                    <a:pt x="181" y="117"/>
                    <a:pt x="185" y="120"/>
                    <a:pt x="185" y="125"/>
                  </a:cubicBezTo>
                  <a:cubicBezTo>
                    <a:pt x="185" y="129"/>
                    <a:pt x="181" y="133"/>
                    <a:pt x="177" y="133"/>
                  </a:cubicBezTo>
                  <a:cubicBezTo>
                    <a:pt x="172" y="133"/>
                    <a:pt x="168" y="129"/>
                    <a:pt x="168" y="125"/>
                  </a:cubicBezTo>
                  <a:cubicBezTo>
                    <a:pt x="168" y="120"/>
                    <a:pt x="172" y="117"/>
                    <a:pt x="177" y="117"/>
                  </a:cubicBezTo>
                  <a:close/>
                  <a:moveTo>
                    <a:pt x="90" y="157"/>
                  </a:moveTo>
                  <a:cubicBezTo>
                    <a:pt x="82" y="157"/>
                    <a:pt x="76" y="163"/>
                    <a:pt x="76" y="171"/>
                  </a:cubicBezTo>
                  <a:cubicBezTo>
                    <a:pt x="76" y="179"/>
                    <a:pt x="82" y="185"/>
                    <a:pt x="90" y="185"/>
                  </a:cubicBezTo>
                  <a:cubicBezTo>
                    <a:pt x="98" y="185"/>
                    <a:pt x="104" y="179"/>
                    <a:pt x="104" y="171"/>
                  </a:cubicBezTo>
                  <a:cubicBezTo>
                    <a:pt x="104" y="163"/>
                    <a:pt x="98" y="157"/>
                    <a:pt x="90" y="157"/>
                  </a:cubicBezTo>
                  <a:close/>
                  <a:moveTo>
                    <a:pt x="90" y="179"/>
                  </a:moveTo>
                  <a:cubicBezTo>
                    <a:pt x="86" y="179"/>
                    <a:pt x="82" y="175"/>
                    <a:pt x="82" y="171"/>
                  </a:cubicBezTo>
                  <a:cubicBezTo>
                    <a:pt x="82" y="166"/>
                    <a:pt x="86" y="163"/>
                    <a:pt x="90" y="163"/>
                  </a:cubicBezTo>
                  <a:cubicBezTo>
                    <a:pt x="95" y="163"/>
                    <a:pt x="98" y="166"/>
                    <a:pt x="98" y="171"/>
                  </a:cubicBezTo>
                  <a:cubicBezTo>
                    <a:pt x="98" y="175"/>
                    <a:pt x="95" y="179"/>
                    <a:pt x="90" y="17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79F6483-E096-BF47-A430-27E28520F4E2}"/>
              </a:ext>
            </a:extLst>
          </p:cNvPr>
          <p:cNvGrpSpPr/>
          <p:nvPr/>
        </p:nvGrpSpPr>
        <p:grpSpPr>
          <a:xfrm>
            <a:off x="9900921" y="3576438"/>
            <a:ext cx="999741" cy="1006311"/>
            <a:chOff x="9948580" y="3555692"/>
            <a:chExt cx="999741" cy="1006311"/>
          </a:xfrm>
        </p:grpSpPr>
        <p:sp>
          <p:nvSpPr>
            <p:cNvPr id="42" name="Freeform 5">
              <a:extLst>
                <a:ext uri="{FF2B5EF4-FFF2-40B4-BE49-F238E27FC236}">
                  <a16:creationId xmlns:a16="http://schemas.microsoft.com/office/drawing/2014/main" id="{DD504915-0C98-486E-BD1E-991C0E012CDD}"/>
                </a:ext>
              </a:extLst>
            </p:cNvPr>
            <p:cNvSpPr>
              <a:spLocks noEditPoints="1"/>
            </p:cNvSpPr>
            <p:nvPr/>
          </p:nvSpPr>
          <p:spPr bwMode="auto">
            <a:xfrm>
              <a:off x="9948580" y="3555692"/>
              <a:ext cx="999741" cy="1006311"/>
            </a:xfrm>
            <a:custGeom>
              <a:avLst/>
              <a:gdLst>
                <a:gd name="T0" fmla="*/ 422 w 456"/>
                <a:gd name="T1" fmla="*/ 228 h 456"/>
                <a:gd name="T2" fmla="*/ 228 w 456"/>
                <a:gd name="T3" fmla="*/ 422 h 456"/>
                <a:gd name="T4" fmla="*/ 34 w 456"/>
                <a:gd name="T5" fmla="*/ 228 h 456"/>
                <a:gd name="T6" fmla="*/ 228 w 456"/>
                <a:gd name="T7" fmla="*/ 34 h 456"/>
                <a:gd name="T8" fmla="*/ 422 w 456"/>
                <a:gd name="T9" fmla="*/ 228 h 456"/>
                <a:gd name="T10" fmla="*/ 456 w 456"/>
                <a:gd name="T11" fmla="*/ 228 h 456"/>
                <a:gd name="T12" fmla="*/ 228 w 456"/>
                <a:gd name="T13" fmla="*/ 456 h 456"/>
                <a:gd name="T14" fmla="*/ 0 w 456"/>
                <a:gd name="T15" fmla="*/ 228 h 456"/>
                <a:gd name="T16" fmla="*/ 228 w 456"/>
                <a:gd name="T17" fmla="*/ 0 h 456"/>
                <a:gd name="T18" fmla="*/ 456 w 456"/>
                <a:gd name="T19" fmla="*/ 228 h 456"/>
                <a:gd name="T20" fmla="*/ 440 w 456"/>
                <a:gd name="T21" fmla="*/ 228 h 456"/>
                <a:gd name="T22" fmla="*/ 228 w 456"/>
                <a:gd name="T23" fmla="*/ 16 h 456"/>
                <a:gd name="T24" fmla="*/ 16 w 456"/>
                <a:gd name="T25" fmla="*/ 228 h 456"/>
                <a:gd name="T26" fmla="*/ 228 w 456"/>
                <a:gd name="T27" fmla="*/ 440 h 456"/>
                <a:gd name="T28" fmla="*/ 440 w 456"/>
                <a:gd name="T29" fmla="*/ 22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456">
                  <a:moveTo>
                    <a:pt x="422" y="228"/>
                  </a:moveTo>
                  <a:cubicBezTo>
                    <a:pt x="422" y="336"/>
                    <a:pt x="335" y="422"/>
                    <a:pt x="228" y="422"/>
                  </a:cubicBezTo>
                  <a:cubicBezTo>
                    <a:pt x="121" y="422"/>
                    <a:pt x="34" y="336"/>
                    <a:pt x="34" y="228"/>
                  </a:cubicBezTo>
                  <a:cubicBezTo>
                    <a:pt x="34" y="121"/>
                    <a:pt x="121" y="34"/>
                    <a:pt x="228" y="34"/>
                  </a:cubicBezTo>
                  <a:cubicBezTo>
                    <a:pt x="335" y="34"/>
                    <a:pt x="422" y="121"/>
                    <a:pt x="422" y="228"/>
                  </a:cubicBezTo>
                  <a:close/>
                  <a:moveTo>
                    <a:pt x="456" y="228"/>
                  </a:moveTo>
                  <a:cubicBezTo>
                    <a:pt x="456" y="354"/>
                    <a:pt x="354" y="456"/>
                    <a:pt x="228" y="456"/>
                  </a:cubicBezTo>
                  <a:cubicBezTo>
                    <a:pt x="102" y="456"/>
                    <a:pt x="0" y="354"/>
                    <a:pt x="0" y="228"/>
                  </a:cubicBezTo>
                  <a:cubicBezTo>
                    <a:pt x="0" y="103"/>
                    <a:pt x="102" y="0"/>
                    <a:pt x="228" y="0"/>
                  </a:cubicBezTo>
                  <a:cubicBezTo>
                    <a:pt x="354" y="0"/>
                    <a:pt x="456" y="103"/>
                    <a:pt x="456" y="228"/>
                  </a:cubicBezTo>
                  <a:close/>
                  <a:moveTo>
                    <a:pt x="440" y="228"/>
                  </a:moveTo>
                  <a:cubicBezTo>
                    <a:pt x="440" y="111"/>
                    <a:pt x="345" y="16"/>
                    <a:pt x="228" y="16"/>
                  </a:cubicBezTo>
                  <a:cubicBezTo>
                    <a:pt x="111" y="16"/>
                    <a:pt x="16" y="111"/>
                    <a:pt x="16" y="228"/>
                  </a:cubicBezTo>
                  <a:cubicBezTo>
                    <a:pt x="16" y="345"/>
                    <a:pt x="111" y="440"/>
                    <a:pt x="228" y="440"/>
                  </a:cubicBezTo>
                  <a:cubicBezTo>
                    <a:pt x="345" y="440"/>
                    <a:pt x="440" y="345"/>
                    <a:pt x="440" y="228"/>
                  </a:cubicBezTo>
                  <a:close/>
                </a:path>
              </a:pathLst>
            </a:cu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Imagen 16">
              <a:extLst>
                <a:ext uri="{FF2B5EF4-FFF2-40B4-BE49-F238E27FC236}">
                  <a16:creationId xmlns:a16="http://schemas.microsoft.com/office/drawing/2014/main" id="{B2A6B12F-670F-4DCA-886A-6513E0AD15FE}"/>
                </a:ext>
              </a:extLst>
            </p:cNvPr>
            <p:cNvPicPr>
              <a:picLocks noChangeAspect="1"/>
            </p:cNvPicPr>
            <p:nvPr/>
          </p:nvPicPr>
          <p:blipFill>
            <a:blip r:embed="rId4"/>
            <a:stretch>
              <a:fillRect/>
            </a:stretch>
          </p:blipFill>
          <p:spPr>
            <a:xfrm>
              <a:off x="10153149" y="3657437"/>
              <a:ext cx="582011" cy="742426"/>
            </a:xfrm>
            <a:prstGeom prst="rect">
              <a:avLst/>
            </a:prstGeom>
          </p:spPr>
        </p:pic>
      </p:grpSp>
      <p:pic>
        <p:nvPicPr>
          <p:cNvPr id="4" name="Imagen 4" descr="Imagen que contiene dibujo, luz, señal, reloj&#10;&#10;Descripción generada con confianza muy alta">
            <a:extLst>
              <a:ext uri="{FF2B5EF4-FFF2-40B4-BE49-F238E27FC236}">
                <a16:creationId xmlns:a16="http://schemas.microsoft.com/office/drawing/2014/main" id="{ADA2A450-6524-406F-AFC7-EC0E9A0D867C}"/>
              </a:ext>
            </a:extLst>
          </p:cNvPr>
          <p:cNvPicPr>
            <a:picLocks noChangeAspect="1"/>
          </p:cNvPicPr>
          <p:nvPr/>
        </p:nvPicPr>
        <p:blipFill>
          <a:blip r:embed="rId5"/>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0C1DF2BE-4C5B-45C3-9E23-4A3753B261E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 name="Elipse 6">
            <a:extLst>
              <a:ext uri="{FF2B5EF4-FFF2-40B4-BE49-F238E27FC236}">
                <a16:creationId xmlns:a16="http://schemas.microsoft.com/office/drawing/2014/main" id="{F85961E0-F543-4A2C-809B-D670D89CF553}"/>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TextBox 20">
            <a:extLst>
              <a:ext uri="{FF2B5EF4-FFF2-40B4-BE49-F238E27FC236}">
                <a16:creationId xmlns:a16="http://schemas.microsoft.com/office/drawing/2014/main" id="{3D11C2DE-0D2B-4414-A5F9-3AA2DEF7DD94}"/>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9" name="Imagen 15" descr="Icono&#10;&#10;Descripción generada automáticamente">
            <a:extLst>
              <a:ext uri="{FF2B5EF4-FFF2-40B4-BE49-F238E27FC236}">
                <a16:creationId xmlns:a16="http://schemas.microsoft.com/office/drawing/2014/main" id="{FCEF8AFF-7602-41E9-9DB0-82B49DF52919}"/>
              </a:ext>
            </a:extLst>
          </p:cNvPr>
          <p:cNvPicPr>
            <a:picLocks noChangeAspect="1"/>
          </p:cNvPicPr>
          <p:nvPr/>
        </p:nvPicPr>
        <p:blipFill>
          <a:blip r:embed="rId6"/>
          <a:stretch>
            <a:fillRect/>
          </a:stretch>
        </p:blipFill>
        <p:spPr>
          <a:xfrm>
            <a:off x="9009488" y="271559"/>
            <a:ext cx="565505" cy="493879"/>
          </a:xfrm>
          <a:prstGeom prst="rect">
            <a:avLst/>
          </a:prstGeom>
        </p:spPr>
      </p:pic>
      <p:sp>
        <p:nvSpPr>
          <p:cNvPr id="67" name="CuadroTexto 66">
            <a:extLst>
              <a:ext uri="{FF2B5EF4-FFF2-40B4-BE49-F238E27FC236}">
                <a16:creationId xmlns:a16="http://schemas.microsoft.com/office/drawing/2014/main" id="{0C6C2D06-0F40-4008-A168-3215CBC5AC44}"/>
              </a:ext>
            </a:extLst>
          </p:cNvPr>
          <p:cNvSpPr txBox="1"/>
          <p:nvPr/>
        </p:nvSpPr>
        <p:spPr>
          <a:xfrm>
            <a:off x="3153397" y="927550"/>
            <a:ext cx="6454588"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Construcción del plan estratégico</a:t>
            </a:r>
            <a:endParaRPr lang="es-CO" sz="2000" dirty="0"/>
          </a:p>
        </p:txBody>
      </p:sp>
    </p:spTree>
    <p:extLst>
      <p:ext uri="{BB962C8B-B14F-4D97-AF65-F5344CB8AC3E}">
        <p14:creationId xmlns:p14="http://schemas.microsoft.com/office/powerpoint/2010/main" val="29467865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1363" y="1118670"/>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2986034" y="1715621"/>
            <a:ext cx="8045942"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La Secretaría General de la Alcaldía Mayor de Bogotá D.C. es la entidad líder del sector Gestión Pública que desarrolla condiciones para generar valor público, con el fin de lograr una ciudad moderna con un modelo de gobierno abierto, contribuir a la construcción de la paz y la reconciliación, y mejorar la calidad de vida de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87002" y="1614131"/>
            <a:ext cx="8514449" cy="216899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7" name="Rectángulo 6">
            <a:extLst>
              <a:ext uri="{FF2B5EF4-FFF2-40B4-BE49-F238E27FC236}">
                <a16:creationId xmlns:a16="http://schemas.microsoft.com/office/drawing/2014/main" id="{1E198C2D-13A9-4537-8B3F-661DD101B3E3}"/>
              </a:ext>
            </a:extLst>
          </p:cNvPr>
          <p:cNvSpPr/>
          <p:nvPr/>
        </p:nvSpPr>
        <p:spPr>
          <a:xfrm>
            <a:off x="676748" y="3659115"/>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Visión</a:t>
            </a:r>
            <a:endParaRPr lang="es-ES" sz="3400" b="1" kern="0" dirty="0">
              <a:solidFill>
                <a:srgbClr val="FEB72B"/>
              </a:solidFill>
              <a:latin typeface="Verdana"/>
              <a:cs typeface="Verdana"/>
            </a:endParaRPr>
          </a:p>
        </p:txBody>
      </p:sp>
      <p:sp>
        <p:nvSpPr>
          <p:cNvPr id="9" name="CuadroTexto 8">
            <a:extLst>
              <a:ext uri="{FF2B5EF4-FFF2-40B4-BE49-F238E27FC236}">
                <a16:creationId xmlns:a16="http://schemas.microsoft.com/office/drawing/2014/main" id="{8426400F-099F-4B70-8CF0-01BAFAD03BA4}"/>
              </a:ext>
            </a:extLst>
          </p:cNvPr>
          <p:cNvSpPr txBox="1"/>
          <p:nvPr/>
        </p:nvSpPr>
        <p:spPr>
          <a:xfrm>
            <a:off x="2985863" y="4111113"/>
            <a:ext cx="809776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 2030 la Secretaría General de la Alcaldía Mayor de Bogotá, D.C. será reconocida por posicionar una gestión pública distrital moderna, eficiente, transparente y abierta, y por generar las condiciones necesarias para la consolidación de la paz y la reconciliación en Bogotá Región, a través de los valores institucionales y en diálogo permanente con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14" name="Rectángulo 13">
            <a:extLst>
              <a:ext uri="{FF2B5EF4-FFF2-40B4-BE49-F238E27FC236}">
                <a16:creationId xmlns:a16="http://schemas.microsoft.com/office/drawing/2014/main" id="{780BCE50-4795-402E-BE78-BE1CE09CA08E}"/>
              </a:ext>
            </a:extLst>
          </p:cNvPr>
          <p:cNvSpPr/>
          <p:nvPr/>
        </p:nvSpPr>
        <p:spPr>
          <a:xfrm>
            <a:off x="2764607" y="3981609"/>
            <a:ext cx="8468388" cy="229567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5" name="CuadroTexto 4">
            <a:extLst>
              <a:ext uri="{FF2B5EF4-FFF2-40B4-BE49-F238E27FC236}">
                <a16:creationId xmlns:a16="http://schemas.microsoft.com/office/drawing/2014/main" id="{C090B600-74F8-4A26-96B7-DBA5E35680F8}"/>
              </a:ext>
            </a:extLst>
          </p:cNvPr>
          <p:cNvSpPr txBox="1"/>
          <p:nvPr/>
        </p:nvSpPr>
        <p:spPr>
          <a:xfrm>
            <a:off x="1563983" y="6268228"/>
            <a:ext cx="9917651" cy="473206"/>
          </a:xfrm>
          <a:prstGeom prst="rect">
            <a:avLst/>
          </a:prstGeom>
          <a:noFill/>
        </p:spPr>
        <p:txBody>
          <a:bodyPr wrap="square">
            <a:spAutoFit/>
          </a:bodyPr>
          <a:lstStyle/>
          <a:p>
            <a:pPr>
              <a:lnSpc>
                <a:spcPct val="107000"/>
              </a:lnSpc>
              <a:spcAft>
                <a:spcPts val="800"/>
              </a:spcAft>
            </a:pPr>
            <a:r>
              <a:rPr lang="es-CO" sz="1200" dirty="0">
                <a:solidFill>
                  <a:schemeClr val="bg2">
                    <a:lumMod val="50000"/>
                  </a:schemeClr>
                </a:solidFill>
                <a:effectLst/>
                <a:latin typeface="Verdana" panose="020B0604030504040204" pitchFamily="34" charset="0"/>
                <a:ea typeface="Verdana" panose="020B0604030504040204" pitchFamily="34" charset="0"/>
                <a:cs typeface="Arial" panose="020B0604020202020204" pitchFamily="34" charset="0"/>
              </a:rPr>
              <a:t>Resolución No. 277 de 2020 “Por la cual se adopta la plataforma estratégica de la Secretaría General de la Alcaldía Mayor de Bogotá, D.C.”, artículo </a:t>
            </a:r>
            <a:r>
              <a:rPr lang="es-CO" sz="1200" dirty="0">
                <a:solidFill>
                  <a:schemeClr val="bg2">
                    <a:lumMod val="50000"/>
                  </a:schemeClr>
                </a:solidFill>
                <a:latin typeface="Verdana" panose="020B0604030504040204" pitchFamily="34" charset="0"/>
                <a:ea typeface="Verdana" panose="020B0604030504040204" pitchFamily="34" charset="0"/>
                <a:cs typeface="Arial" panose="020B0604020202020204" pitchFamily="34" charset="0"/>
              </a:rPr>
              <a:t>1 Plataforma estratégica.</a:t>
            </a:r>
            <a:endParaRPr lang="es-CO" sz="1200" dirty="0">
              <a:solidFill>
                <a:schemeClr val="bg2">
                  <a:lumMod val="50000"/>
                </a:schemeClr>
              </a:solidFill>
              <a:effectLst/>
              <a:latin typeface="Verdana" panose="020B0604030504040204" pitchFamily="34" charset="0"/>
              <a:ea typeface="Verdana" panose="020B060403050404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
        <p:nvSpPr>
          <p:cNvPr id="20" name="CuadroTexto 15">
            <a:extLst>
              <a:ext uri="{FF2B5EF4-FFF2-40B4-BE49-F238E27FC236}">
                <a16:creationId xmlns:a16="http://schemas.microsoft.com/office/drawing/2014/main" id="{E52A7A0F-C973-7F4A-9F82-2F197901F002}"/>
              </a:ext>
            </a:extLst>
          </p:cNvPr>
          <p:cNvSpPr txBox="1"/>
          <p:nvPr/>
        </p:nvSpPr>
        <p:spPr>
          <a:xfrm>
            <a:off x="2764607" y="1026791"/>
            <a:ext cx="7971771"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Secretaría General de la Alcaldía Mayor de Bogotá</a:t>
            </a:r>
            <a:endParaRPr lang="es-CO" sz="2000" dirty="0"/>
          </a:p>
        </p:txBody>
      </p:sp>
    </p:spTree>
    <p:extLst>
      <p:ext uri="{BB962C8B-B14F-4D97-AF65-F5344CB8AC3E}">
        <p14:creationId xmlns:p14="http://schemas.microsoft.com/office/powerpoint/2010/main" val="373394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22299501-BB11-4655-95A9-1010AF3874F3}"/>
              </a:ext>
            </a:extLst>
          </p:cNvPr>
          <p:cNvSpPr/>
          <p:nvPr/>
        </p:nvSpPr>
        <p:spPr>
          <a:xfrm>
            <a:off x="671363" y="1118670"/>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Misión</a:t>
            </a:r>
            <a:endParaRPr lang="es-ES" sz="3400" b="1" kern="0" dirty="0">
              <a:solidFill>
                <a:srgbClr val="FEB72B"/>
              </a:solidFill>
              <a:latin typeface="Verdana"/>
              <a:cs typeface="Verdana"/>
            </a:endParaRPr>
          </a:p>
        </p:txBody>
      </p:sp>
      <p:sp>
        <p:nvSpPr>
          <p:cNvPr id="2" name="CuadroTexto 1">
            <a:extLst>
              <a:ext uri="{FF2B5EF4-FFF2-40B4-BE49-F238E27FC236}">
                <a16:creationId xmlns:a16="http://schemas.microsoft.com/office/drawing/2014/main" id="{1BD50D8B-0C6F-4A3C-A775-C8E496AA558E}"/>
              </a:ext>
            </a:extLst>
          </p:cNvPr>
          <p:cNvSpPr txBox="1"/>
          <p:nvPr/>
        </p:nvSpPr>
        <p:spPr>
          <a:xfrm>
            <a:off x="2997464" y="1841351"/>
            <a:ext cx="8045942"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Entidad rectora y articuladora del servicio civil en Bogotá, responsable de promover y orientar técnicamente el fortalecimiento de la Gestión Integral del Talento Humano para que responda a las necesidades de la ciudadanía.</a:t>
            </a:r>
            <a:endParaRPr lang="es-ES" sz="1900" kern="0" dirty="0">
              <a:solidFill>
                <a:prstClr val="black">
                  <a:lumMod val="50000"/>
                  <a:lumOff val="50000"/>
                </a:prstClr>
              </a:solidFill>
              <a:latin typeface="Arial"/>
              <a:cs typeface="Arial"/>
              <a:sym typeface="Arial"/>
            </a:endParaRPr>
          </a:p>
          <a:p>
            <a:pPr defTabSz="914400">
              <a:buClr>
                <a:srgbClr val="000000"/>
              </a:buClr>
            </a:pPr>
            <a:endParaRPr lang="es-ES" sz="1900" kern="0" dirty="0">
              <a:solidFill>
                <a:srgbClr val="000000"/>
              </a:solidFill>
              <a:latin typeface="Arial"/>
              <a:cs typeface="Arial"/>
              <a:sym typeface="Arial"/>
            </a:endParaRPr>
          </a:p>
        </p:txBody>
      </p:sp>
      <p:sp>
        <p:nvSpPr>
          <p:cNvPr id="3" name="Rectángulo 2">
            <a:extLst>
              <a:ext uri="{FF2B5EF4-FFF2-40B4-BE49-F238E27FC236}">
                <a16:creationId xmlns:a16="http://schemas.microsoft.com/office/drawing/2014/main" id="{AB05DEEB-5F6B-4F9C-910A-15F003F333A4}"/>
              </a:ext>
            </a:extLst>
          </p:cNvPr>
          <p:cNvSpPr/>
          <p:nvPr/>
        </p:nvSpPr>
        <p:spPr>
          <a:xfrm>
            <a:off x="2787002" y="1614132"/>
            <a:ext cx="8514449" cy="1733998"/>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sp>
        <p:nvSpPr>
          <p:cNvPr id="7" name="Rectángulo 6">
            <a:extLst>
              <a:ext uri="{FF2B5EF4-FFF2-40B4-BE49-F238E27FC236}">
                <a16:creationId xmlns:a16="http://schemas.microsoft.com/office/drawing/2014/main" id="{1E198C2D-13A9-4537-8B3F-661DD101B3E3}"/>
              </a:ext>
            </a:extLst>
          </p:cNvPr>
          <p:cNvSpPr/>
          <p:nvPr/>
        </p:nvSpPr>
        <p:spPr>
          <a:xfrm>
            <a:off x="676748" y="3659115"/>
            <a:ext cx="3918652" cy="96282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defTabSz="914126">
              <a:lnSpc>
                <a:spcPts val="8000"/>
              </a:lnSpc>
              <a:buClrTx/>
              <a:defRPr/>
            </a:pPr>
            <a:r>
              <a:rPr lang="es-ES" sz="3400" b="1" kern="0" dirty="0">
                <a:solidFill>
                  <a:srgbClr val="FEB72B"/>
                </a:solidFill>
                <a:latin typeface="Verdana"/>
                <a:cs typeface="Verdana"/>
                <a:sym typeface="Calibri"/>
              </a:rPr>
              <a:t>Visión</a:t>
            </a:r>
            <a:endParaRPr lang="es-ES" sz="3400" b="1" kern="0" dirty="0">
              <a:solidFill>
                <a:srgbClr val="FEB72B"/>
              </a:solidFill>
              <a:latin typeface="Verdana"/>
              <a:cs typeface="Verdana"/>
            </a:endParaRPr>
          </a:p>
        </p:txBody>
      </p:sp>
      <p:sp>
        <p:nvSpPr>
          <p:cNvPr id="9" name="CuadroTexto 8">
            <a:extLst>
              <a:ext uri="{FF2B5EF4-FFF2-40B4-BE49-F238E27FC236}">
                <a16:creationId xmlns:a16="http://schemas.microsoft.com/office/drawing/2014/main" id="{8426400F-099F-4B70-8CF0-01BAFAD03BA4}"/>
              </a:ext>
            </a:extLst>
          </p:cNvPr>
          <p:cNvSpPr txBox="1"/>
          <p:nvPr/>
        </p:nvSpPr>
        <p:spPr>
          <a:xfrm>
            <a:off x="2985863" y="4156833"/>
            <a:ext cx="809776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buClr>
                <a:srgbClr val="000000"/>
              </a:buClr>
            </a:pPr>
            <a:r>
              <a:rPr lang="es-ES" sz="1900" kern="0" dirty="0">
                <a:solidFill>
                  <a:prstClr val="black">
                    <a:lumMod val="50000"/>
                    <a:lumOff val="50000"/>
                  </a:prstClr>
                </a:solidFill>
                <a:latin typeface="Verdana"/>
                <a:ea typeface="Verdana"/>
                <a:cs typeface="Verdana"/>
                <a:sym typeface="Arial"/>
              </a:rPr>
              <a:t>En 2030, el DASCD tendrá un posicionamiento local e internacional en la gestión estratégica del talento humano por lograr una administración pública distrital con capacidad técnica, creativa, innovadora, empática y diversa para el goce efectivo de los derechos de la ciudadanía en Bogotá región.</a:t>
            </a:r>
            <a:endParaRPr lang="es-ES" sz="1900" kern="0" dirty="0">
              <a:solidFill>
                <a:srgbClr val="000000"/>
              </a:solidFill>
              <a:latin typeface="Arial"/>
              <a:cs typeface="Arial"/>
              <a:sym typeface="Arial"/>
            </a:endParaRPr>
          </a:p>
        </p:txBody>
      </p:sp>
      <p:sp>
        <p:nvSpPr>
          <p:cNvPr id="14" name="Rectángulo 13">
            <a:extLst>
              <a:ext uri="{FF2B5EF4-FFF2-40B4-BE49-F238E27FC236}">
                <a16:creationId xmlns:a16="http://schemas.microsoft.com/office/drawing/2014/main" id="{780BCE50-4795-402E-BE78-BE1CE09CA08E}"/>
              </a:ext>
            </a:extLst>
          </p:cNvPr>
          <p:cNvSpPr/>
          <p:nvPr/>
        </p:nvSpPr>
        <p:spPr>
          <a:xfrm>
            <a:off x="2764607" y="4097212"/>
            <a:ext cx="8468388" cy="1733998"/>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s-ES" sz="1900" kern="0">
              <a:solidFill>
                <a:prstClr val="white"/>
              </a:solidFill>
              <a:latin typeface="Calibri"/>
              <a:sym typeface="Arial"/>
            </a:endParaRPr>
          </a:p>
        </p:txBody>
      </p:sp>
      <p:grpSp>
        <p:nvGrpSpPr>
          <p:cNvPr id="16" name="Grupo 15">
            <a:extLst>
              <a:ext uri="{FF2B5EF4-FFF2-40B4-BE49-F238E27FC236}">
                <a16:creationId xmlns:a16="http://schemas.microsoft.com/office/drawing/2014/main" id="{B43CA07A-CF2E-4653-B540-C5646FF905B9}"/>
              </a:ext>
            </a:extLst>
          </p:cNvPr>
          <p:cNvGrpSpPr/>
          <p:nvPr/>
        </p:nvGrpSpPr>
        <p:grpSpPr>
          <a:xfrm rot="10800000" flipH="1">
            <a:off x="0" y="5362699"/>
            <a:ext cx="1578521" cy="1542926"/>
            <a:chOff x="9678713" y="2971801"/>
            <a:chExt cx="1583122" cy="2594739"/>
          </a:xfrm>
        </p:grpSpPr>
        <p:sp>
          <p:nvSpPr>
            <p:cNvPr id="17" name="Triángulo rectángulo 16">
              <a:extLst>
                <a:ext uri="{FF2B5EF4-FFF2-40B4-BE49-F238E27FC236}">
                  <a16:creationId xmlns:a16="http://schemas.microsoft.com/office/drawing/2014/main" id="{EC2A215E-192D-4D78-9D3E-D36C1E9472D6}"/>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18" name="Triángulo rectángulo 17">
              <a:extLst>
                <a:ext uri="{FF2B5EF4-FFF2-40B4-BE49-F238E27FC236}">
                  <a16:creationId xmlns:a16="http://schemas.microsoft.com/office/drawing/2014/main" id="{3ECF86A6-55EC-45D6-AD52-FA2443BCEB3D}"/>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19" name="Imagen 4" descr="Imagen que contiene dibujo, luz, señal, reloj&#10;&#10;Descripción generada con confianza muy alta">
            <a:extLst>
              <a:ext uri="{FF2B5EF4-FFF2-40B4-BE49-F238E27FC236}">
                <a16:creationId xmlns:a16="http://schemas.microsoft.com/office/drawing/2014/main" id="{E5527CA8-EFDA-4954-916B-DB68C692D007}"/>
              </a:ext>
            </a:extLst>
          </p:cNvPr>
          <p:cNvPicPr>
            <a:picLocks noChangeAspect="1"/>
          </p:cNvPicPr>
          <p:nvPr/>
        </p:nvPicPr>
        <p:blipFill>
          <a:blip r:embed="rId3"/>
          <a:stretch>
            <a:fillRect/>
          </a:stretch>
        </p:blipFill>
        <p:spPr>
          <a:xfrm>
            <a:off x="99520" y="6301942"/>
            <a:ext cx="820793" cy="425007"/>
          </a:xfrm>
          <a:prstGeom prst="rect">
            <a:avLst/>
          </a:prstGeom>
        </p:spPr>
      </p:pic>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a:t>
            </a:r>
            <a:r>
              <a:rPr lang="es-CO" sz="2800" dirty="0">
                <a:solidFill>
                  <a:srgbClr val="FFFFFF"/>
                </a:solidFill>
                <a:latin typeface="Verdana"/>
                <a:ea typeface="+mn-ea"/>
                <a:cs typeface="Verdana"/>
              </a:rPr>
              <a:t>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4"/>
          <a:stretch>
            <a:fillRect/>
          </a:stretch>
        </p:blipFill>
        <p:spPr>
          <a:xfrm>
            <a:off x="9009488" y="271559"/>
            <a:ext cx="565505" cy="493879"/>
          </a:xfrm>
          <a:prstGeom prst="rect">
            <a:avLst/>
          </a:prstGeom>
        </p:spPr>
      </p:pic>
      <p:sp>
        <p:nvSpPr>
          <p:cNvPr id="20" name="CuadroTexto 15">
            <a:extLst>
              <a:ext uri="{FF2B5EF4-FFF2-40B4-BE49-F238E27FC236}">
                <a16:creationId xmlns:a16="http://schemas.microsoft.com/office/drawing/2014/main" id="{E52A7A0F-C973-7F4A-9F82-2F197901F002}"/>
              </a:ext>
            </a:extLst>
          </p:cNvPr>
          <p:cNvSpPr txBox="1"/>
          <p:nvPr/>
        </p:nvSpPr>
        <p:spPr>
          <a:xfrm>
            <a:off x="2764607" y="1026791"/>
            <a:ext cx="9602653"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Departamento Administrativo del Servicio Civil Distrital</a:t>
            </a:r>
            <a:endParaRPr lang="es-CO" sz="2000" dirty="0"/>
          </a:p>
        </p:txBody>
      </p:sp>
    </p:spTree>
    <p:extLst>
      <p:ext uri="{BB962C8B-B14F-4D97-AF65-F5344CB8AC3E}">
        <p14:creationId xmlns:p14="http://schemas.microsoft.com/office/powerpoint/2010/main" val="186780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grpSp>
        <p:nvGrpSpPr>
          <p:cNvPr id="2" name="Group 1">
            <a:extLst>
              <a:ext uri="{FF2B5EF4-FFF2-40B4-BE49-F238E27FC236}">
                <a16:creationId xmlns:a16="http://schemas.microsoft.com/office/drawing/2014/main" id="{92094C8C-B21A-2548-A852-A6043F54B7C2}"/>
              </a:ext>
            </a:extLst>
          </p:cNvPr>
          <p:cNvGrpSpPr/>
          <p:nvPr/>
        </p:nvGrpSpPr>
        <p:grpSpPr>
          <a:xfrm>
            <a:off x="1374115" y="1813027"/>
            <a:ext cx="2569163" cy="4228261"/>
            <a:chOff x="487766" y="1612610"/>
            <a:chExt cx="2569163" cy="4228261"/>
          </a:xfrm>
        </p:grpSpPr>
        <p:sp>
          <p:nvSpPr>
            <p:cNvPr id="20" name="Rectángulo redondeado 17">
              <a:extLst>
                <a:ext uri="{FF2B5EF4-FFF2-40B4-BE49-F238E27FC236}">
                  <a16:creationId xmlns:a16="http://schemas.microsoft.com/office/drawing/2014/main" id="{0286AC81-86C6-4CA3-9E48-6F0CD2A51222}"/>
                </a:ext>
              </a:extLst>
            </p:cNvPr>
            <p:cNvSpPr/>
            <p:nvPr/>
          </p:nvSpPr>
          <p:spPr>
            <a:xfrm>
              <a:off x="487766" y="1734215"/>
              <a:ext cx="2520627" cy="4106656"/>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Imagen 26">
              <a:extLst>
                <a:ext uri="{FF2B5EF4-FFF2-40B4-BE49-F238E27FC236}">
                  <a16:creationId xmlns:a16="http://schemas.microsoft.com/office/drawing/2014/main" id="{656151D2-4A12-492B-945A-0D94D413C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67" y="1612610"/>
              <a:ext cx="2569162" cy="629761"/>
            </a:xfrm>
            <a:prstGeom prst="rect">
              <a:avLst/>
            </a:prstGeom>
          </p:spPr>
        </p:pic>
        <p:sp>
          <p:nvSpPr>
            <p:cNvPr id="32" name="CuadroTexto 31">
              <a:extLst>
                <a:ext uri="{FF2B5EF4-FFF2-40B4-BE49-F238E27FC236}">
                  <a16:creationId xmlns:a16="http://schemas.microsoft.com/office/drawing/2014/main" id="{2C6F4D70-92E0-4514-86A1-5D3F462430B8}"/>
                </a:ext>
              </a:extLst>
            </p:cNvPr>
            <p:cNvSpPr txBox="1"/>
            <p:nvPr/>
          </p:nvSpPr>
          <p:spPr>
            <a:xfrm>
              <a:off x="990684" y="1739908"/>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1</a:t>
              </a:r>
              <a:endParaRPr lang="en-US" b="1" dirty="0">
                <a:latin typeface="Trebuchet MS" panose="020B0603020202020204" pitchFamily="34" charset="0"/>
              </a:endParaRPr>
            </a:p>
          </p:txBody>
        </p:sp>
        <p:sp>
          <p:nvSpPr>
            <p:cNvPr id="36" name="CuadroTexto 35">
              <a:extLst>
                <a:ext uri="{FF2B5EF4-FFF2-40B4-BE49-F238E27FC236}">
                  <a16:creationId xmlns:a16="http://schemas.microsoft.com/office/drawing/2014/main" id="{FFBD0302-9AB0-4A69-B6A6-EF4DCFAD9F66}"/>
                </a:ext>
              </a:extLst>
            </p:cNvPr>
            <p:cNvSpPr txBox="1"/>
            <p:nvPr/>
          </p:nvSpPr>
          <p:spPr>
            <a:xfrm>
              <a:off x="606574" y="2495078"/>
              <a:ext cx="2386040" cy="3093154"/>
            </a:xfrm>
            <a:prstGeom prst="rect">
              <a:avLst/>
            </a:prstGeom>
            <a:noFill/>
          </p:spPr>
          <p:txBody>
            <a:bodyPr wrap="square" rtlCol="0">
              <a:spAutoFit/>
            </a:bodyPr>
            <a:lstStyle/>
            <a:p>
              <a:pPr lvl="0">
                <a:buClr>
                  <a:schemeClr val="accent2"/>
                </a:buClr>
              </a:pPr>
              <a:r>
                <a:rPr lang="es-ES_tradnl" sz="1500" dirty="0">
                  <a:solidFill>
                    <a:schemeClr val="tx1">
                      <a:lumMod val="50000"/>
                      <a:lumOff val="50000"/>
                    </a:schemeClr>
                  </a:solidFill>
                  <a:latin typeface="Verdana"/>
                  <a:cs typeface="Calibri"/>
                </a:rPr>
                <a:t>Proporcionar las herramientas para gestionar el potencial de los funcionarios y colaboradores a través de la implementación de la Política Pública de Gestión Integral del Talento Humano Para generar valor público creando confianza y legitimidad en su actuar.</a:t>
              </a:r>
              <a:endParaRPr lang="en-US" sz="1600" dirty="0">
                <a:solidFill>
                  <a:schemeClr val="tx1">
                    <a:lumMod val="50000"/>
                    <a:lumOff val="50000"/>
                  </a:schemeClr>
                </a:solidFill>
                <a:latin typeface="Verdana"/>
                <a:cs typeface="Calibri"/>
              </a:endParaRPr>
            </a:p>
          </p:txBody>
        </p:sp>
      </p:grpSp>
      <p:grpSp>
        <p:nvGrpSpPr>
          <p:cNvPr id="3" name="Group 2">
            <a:extLst>
              <a:ext uri="{FF2B5EF4-FFF2-40B4-BE49-F238E27FC236}">
                <a16:creationId xmlns:a16="http://schemas.microsoft.com/office/drawing/2014/main" id="{B60F26C4-206F-EB4D-8DC5-5A14625BF564}"/>
              </a:ext>
            </a:extLst>
          </p:cNvPr>
          <p:cNvGrpSpPr/>
          <p:nvPr/>
        </p:nvGrpSpPr>
        <p:grpSpPr>
          <a:xfrm>
            <a:off x="4865210" y="1823020"/>
            <a:ext cx="2711186" cy="4218268"/>
            <a:chOff x="3268466" y="1634033"/>
            <a:chExt cx="2711186" cy="4218268"/>
          </a:xfrm>
        </p:grpSpPr>
        <p:sp>
          <p:nvSpPr>
            <p:cNvPr id="48" name="CuadroTexto 47">
              <a:extLst>
                <a:ext uri="{FF2B5EF4-FFF2-40B4-BE49-F238E27FC236}">
                  <a16:creationId xmlns:a16="http://schemas.microsoft.com/office/drawing/2014/main" id="{C40C42AD-2853-43CD-A861-C391B4CCFE75}"/>
                </a:ext>
              </a:extLst>
            </p:cNvPr>
            <p:cNvSpPr txBox="1"/>
            <p:nvPr/>
          </p:nvSpPr>
          <p:spPr>
            <a:xfrm>
              <a:off x="3394710" y="2423479"/>
              <a:ext cx="2584942" cy="1708160"/>
            </a:xfrm>
            <a:prstGeom prst="rect">
              <a:avLst/>
            </a:prstGeom>
            <a:noFill/>
          </p:spPr>
          <p:txBody>
            <a:bodyPr wrap="square">
              <a:spAutoFit/>
            </a:bodyPr>
            <a:lstStyle/>
            <a:p>
              <a:pPr lvl="0">
                <a:buClr>
                  <a:schemeClr val="accent2"/>
                </a:buClr>
              </a:pPr>
              <a:r>
                <a:rPr lang="es-ES_tradnl" sz="1500" dirty="0">
                  <a:solidFill>
                    <a:schemeClr val="tx1">
                      <a:lumMod val="50000"/>
                      <a:lumOff val="50000"/>
                    </a:schemeClr>
                  </a:solidFill>
                  <a:latin typeface="Verdana"/>
                  <a:cs typeface="Calibri"/>
                </a:rPr>
                <a:t>Implementar estrategias y acciones que aporten a la construcción de la paz, la reparación, la memoria y la reconciliación en Bogotá Región.</a:t>
              </a:r>
              <a:endParaRPr lang="en-US" sz="1500" dirty="0">
                <a:solidFill>
                  <a:schemeClr val="tx1">
                    <a:lumMod val="50000"/>
                    <a:lumOff val="50000"/>
                  </a:schemeClr>
                </a:solidFill>
                <a:latin typeface="Verdana"/>
                <a:cs typeface="Calibri"/>
              </a:endParaRPr>
            </a:p>
          </p:txBody>
        </p:sp>
        <p:sp>
          <p:nvSpPr>
            <p:cNvPr id="13" name="Rectángulo redondeado 17">
              <a:extLst>
                <a:ext uri="{FF2B5EF4-FFF2-40B4-BE49-F238E27FC236}">
                  <a16:creationId xmlns:a16="http://schemas.microsoft.com/office/drawing/2014/main" id="{D7A0E9FC-1C68-4AB1-B5F8-65CF64B41B37}"/>
                </a:ext>
              </a:extLst>
            </p:cNvPr>
            <p:cNvSpPr/>
            <p:nvPr/>
          </p:nvSpPr>
          <p:spPr>
            <a:xfrm>
              <a:off x="3299854" y="1870364"/>
              <a:ext cx="2679798" cy="3981937"/>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 name="Imagen 50">
              <a:extLst>
                <a:ext uri="{FF2B5EF4-FFF2-40B4-BE49-F238E27FC236}">
                  <a16:creationId xmlns:a16="http://schemas.microsoft.com/office/drawing/2014/main" id="{FAC21B30-57A2-46A4-A8A9-A3CED0FCB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466" y="1634033"/>
              <a:ext cx="2711186" cy="629761"/>
            </a:xfrm>
            <a:prstGeom prst="rect">
              <a:avLst/>
            </a:prstGeom>
          </p:spPr>
        </p:pic>
        <p:sp>
          <p:nvSpPr>
            <p:cNvPr id="53" name="CuadroTexto 52">
              <a:extLst>
                <a:ext uri="{FF2B5EF4-FFF2-40B4-BE49-F238E27FC236}">
                  <a16:creationId xmlns:a16="http://schemas.microsoft.com/office/drawing/2014/main" id="{6DD08F63-3FBC-4DC1-89F6-537CCB7A0E26}"/>
                </a:ext>
              </a:extLst>
            </p:cNvPr>
            <p:cNvSpPr txBox="1"/>
            <p:nvPr/>
          </p:nvSpPr>
          <p:spPr>
            <a:xfrm>
              <a:off x="3882358" y="1755637"/>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2</a:t>
              </a:r>
              <a:endParaRPr lang="en-US" b="1" dirty="0">
                <a:latin typeface="Trebuchet MS" panose="020B0603020202020204" pitchFamily="34" charset="0"/>
              </a:endParaRPr>
            </a:p>
          </p:txBody>
        </p:sp>
      </p:grpSp>
      <p:grpSp>
        <p:nvGrpSpPr>
          <p:cNvPr id="4" name="Group 3">
            <a:extLst>
              <a:ext uri="{FF2B5EF4-FFF2-40B4-BE49-F238E27FC236}">
                <a16:creationId xmlns:a16="http://schemas.microsoft.com/office/drawing/2014/main" id="{9CE14D7C-30F2-D44B-9EAF-37DFDDB055AC}"/>
              </a:ext>
            </a:extLst>
          </p:cNvPr>
          <p:cNvGrpSpPr/>
          <p:nvPr/>
        </p:nvGrpSpPr>
        <p:grpSpPr>
          <a:xfrm>
            <a:off x="8511571" y="1823020"/>
            <a:ext cx="2704066" cy="4157290"/>
            <a:chOff x="6284914" y="1636852"/>
            <a:chExt cx="2704066" cy="4157290"/>
          </a:xfrm>
        </p:grpSpPr>
        <p:sp>
          <p:nvSpPr>
            <p:cNvPr id="57" name="Rectángulo redondeado 17">
              <a:extLst>
                <a:ext uri="{FF2B5EF4-FFF2-40B4-BE49-F238E27FC236}">
                  <a16:creationId xmlns:a16="http://schemas.microsoft.com/office/drawing/2014/main" id="{8675B1A3-0652-421C-A2DB-8F01EFEEE415}"/>
                </a:ext>
              </a:extLst>
            </p:cNvPr>
            <p:cNvSpPr/>
            <p:nvPr/>
          </p:nvSpPr>
          <p:spPr>
            <a:xfrm>
              <a:off x="6309182" y="1812204"/>
              <a:ext cx="2679798" cy="3981938"/>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Imagen 58">
              <a:extLst>
                <a:ext uri="{FF2B5EF4-FFF2-40B4-BE49-F238E27FC236}">
                  <a16:creationId xmlns:a16="http://schemas.microsoft.com/office/drawing/2014/main" id="{E9ECA560-A189-4185-B8F5-F9B7AE192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914" y="1636852"/>
              <a:ext cx="2679798" cy="629761"/>
            </a:xfrm>
            <a:prstGeom prst="rect">
              <a:avLst/>
            </a:prstGeom>
          </p:spPr>
        </p:pic>
        <p:sp>
          <p:nvSpPr>
            <p:cNvPr id="61" name="CuadroTexto 60">
              <a:extLst>
                <a:ext uri="{FF2B5EF4-FFF2-40B4-BE49-F238E27FC236}">
                  <a16:creationId xmlns:a16="http://schemas.microsoft.com/office/drawing/2014/main" id="{C863F89E-A156-40EB-B225-E0EFB3CE5F3A}"/>
                </a:ext>
              </a:extLst>
            </p:cNvPr>
            <p:cNvSpPr txBox="1"/>
            <p:nvPr/>
          </p:nvSpPr>
          <p:spPr>
            <a:xfrm>
              <a:off x="6851519" y="1749901"/>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3</a:t>
              </a:r>
              <a:endParaRPr lang="en-US" b="1" dirty="0">
                <a:latin typeface="Trebuchet MS" panose="020B0603020202020204" pitchFamily="34" charset="0"/>
              </a:endParaRPr>
            </a:p>
          </p:txBody>
        </p:sp>
        <p:sp>
          <p:nvSpPr>
            <p:cNvPr id="73" name="CuadroTexto 72">
              <a:extLst>
                <a:ext uri="{FF2B5EF4-FFF2-40B4-BE49-F238E27FC236}">
                  <a16:creationId xmlns:a16="http://schemas.microsoft.com/office/drawing/2014/main" id="{8E80F3E2-B4A3-43B8-9C2E-4764E4629B44}"/>
                </a:ext>
              </a:extLst>
            </p:cNvPr>
            <p:cNvSpPr txBox="1"/>
            <p:nvPr/>
          </p:nvSpPr>
          <p:spPr>
            <a:xfrm>
              <a:off x="6438194" y="2379662"/>
              <a:ext cx="2437863" cy="2862322"/>
            </a:xfrm>
            <a:prstGeom prst="rect">
              <a:avLst/>
            </a:prstGeom>
            <a:noFill/>
          </p:spPr>
          <p:txBody>
            <a:bodyPr wrap="square">
              <a:spAutoFit/>
            </a:bodyPr>
            <a:lstStyle/>
            <a:p>
              <a:pPr lvl="0"/>
              <a:r>
                <a:rPr lang="es-ES_tradnl" sz="1500" dirty="0">
                  <a:solidFill>
                    <a:schemeClr val="tx1">
                      <a:lumMod val="50000"/>
                      <a:lumOff val="50000"/>
                    </a:schemeClr>
                  </a:solidFill>
                  <a:latin typeface="Verdana"/>
                  <a:cs typeface="Calibri"/>
                </a:rPr>
                <a:t>Posicionar un modelo de gobierno abierto y una gestión pública efectiva que permitan la generación de valor público, el fortalecimiento desarrollo de capacidades y un mejor relacionamiento entre la ciudadanía y la administración.</a:t>
              </a:r>
            </a:p>
          </p:txBody>
        </p:sp>
      </p:grpSp>
      <p:sp>
        <p:nvSpPr>
          <p:cNvPr id="77" name="CuadroTexto 76">
            <a:extLst>
              <a:ext uri="{FF2B5EF4-FFF2-40B4-BE49-F238E27FC236}">
                <a16:creationId xmlns:a16="http://schemas.microsoft.com/office/drawing/2014/main" id="{B8B5DB15-EA56-4F37-99E1-9D9BCAB6E4AA}"/>
              </a:ext>
            </a:extLst>
          </p:cNvPr>
          <p:cNvSpPr txBox="1"/>
          <p:nvPr/>
        </p:nvSpPr>
        <p:spPr>
          <a:xfrm>
            <a:off x="4238065" y="994076"/>
            <a:ext cx="3715870"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Objetivos estratégicos</a:t>
            </a:r>
            <a:endParaRPr lang="es-CO" sz="2000" dirty="0"/>
          </a:p>
        </p:txBody>
      </p:sp>
      <p:grpSp>
        <p:nvGrpSpPr>
          <p:cNvPr id="78" name="Grupo 77">
            <a:extLst>
              <a:ext uri="{FF2B5EF4-FFF2-40B4-BE49-F238E27FC236}">
                <a16:creationId xmlns:a16="http://schemas.microsoft.com/office/drawing/2014/main" id="{C734E13C-2206-4EB4-8D0C-3253DC7E439D}"/>
              </a:ext>
            </a:extLst>
          </p:cNvPr>
          <p:cNvGrpSpPr/>
          <p:nvPr/>
        </p:nvGrpSpPr>
        <p:grpSpPr>
          <a:xfrm rot="10800000" flipH="1">
            <a:off x="0" y="5362699"/>
            <a:ext cx="1578521" cy="1542926"/>
            <a:chOff x="9678713" y="2971801"/>
            <a:chExt cx="1583122" cy="2594739"/>
          </a:xfrm>
        </p:grpSpPr>
        <p:sp>
          <p:nvSpPr>
            <p:cNvPr id="79" name="Triángulo rectángulo 78">
              <a:extLst>
                <a:ext uri="{FF2B5EF4-FFF2-40B4-BE49-F238E27FC236}">
                  <a16:creationId xmlns:a16="http://schemas.microsoft.com/office/drawing/2014/main" id="{D5548C17-17A1-419C-9148-7A2563D867C5}"/>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80" name="Triángulo rectángulo 79">
              <a:extLst>
                <a:ext uri="{FF2B5EF4-FFF2-40B4-BE49-F238E27FC236}">
                  <a16:creationId xmlns:a16="http://schemas.microsoft.com/office/drawing/2014/main" id="{A028ACD5-BAF8-4C8F-8BA1-25943F9DA574}"/>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81" name="Imagen 4" descr="Imagen que contiene dibujo, luz, señal, reloj&#10;&#10;Descripción generada con confianza muy alta">
            <a:extLst>
              <a:ext uri="{FF2B5EF4-FFF2-40B4-BE49-F238E27FC236}">
                <a16:creationId xmlns:a16="http://schemas.microsoft.com/office/drawing/2014/main" id="{9B1E9B69-B2FC-4755-9469-EC13257100DB}"/>
              </a:ext>
            </a:extLst>
          </p:cNvPr>
          <p:cNvPicPr>
            <a:picLocks noChangeAspect="1"/>
          </p:cNvPicPr>
          <p:nvPr/>
        </p:nvPicPr>
        <p:blipFill>
          <a:blip r:embed="rId5"/>
          <a:stretch>
            <a:fillRect/>
          </a:stretch>
        </p:blipFill>
        <p:spPr>
          <a:xfrm>
            <a:off x="99520" y="6301942"/>
            <a:ext cx="820793" cy="425007"/>
          </a:xfrm>
          <a:prstGeom prst="rect">
            <a:avLst/>
          </a:prstGeom>
        </p:spPr>
      </p:pic>
    </p:spTree>
    <p:extLst>
      <p:ext uri="{BB962C8B-B14F-4D97-AF65-F5344CB8AC3E}">
        <p14:creationId xmlns:p14="http://schemas.microsoft.com/office/powerpoint/2010/main" val="297726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4238065" y="994076"/>
            <a:ext cx="3715870"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Objetivos estratégicos</a:t>
            </a:r>
            <a:endParaRPr lang="es-CO" sz="2000" dirty="0"/>
          </a:p>
        </p:txBody>
      </p:sp>
      <p:grpSp>
        <p:nvGrpSpPr>
          <p:cNvPr id="78" name="Grupo 77">
            <a:extLst>
              <a:ext uri="{FF2B5EF4-FFF2-40B4-BE49-F238E27FC236}">
                <a16:creationId xmlns:a16="http://schemas.microsoft.com/office/drawing/2014/main" id="{C734E13C-2206-4EB4-8D0C-3253DC7E439D}"/>
              </a:ext>
            </a:extLst>
          </p:cNvPr>
          <p:cNvGrpSpPr/>
          <p:nvPr/>
        </p:nvGrpSpPr>
        <p:grpSpPr>
          <a:xfrm rot="10800000" flipH="1">
            <a:off x="0" y="5362699"/>
            <a:ext cx="1578521" cy="1542926"/>
            <a:chOff x="9678713" y="2971801"/>
            <a:chExt cx="1583122" cy="2594739"/>
          </a:xfrm>
        </p:grpSpPr>
        <p:sp>
          <p:nvSpPr>
            <p:cNvPr id="79" name="Triángulo rectángulo 78">
              <a:extLst>
                <a:ext uri="{FF2B5EF4-FFF2-40B4-BE49-F238E27FC236}">
                  <a16:creationId xmlns:a16="http://schemas.microsoft.com/office/drawing/2014/main" id="{D5548C17-17A1-419C-9148-7A2563D867C5}"/>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80" name="Triángulo rectángulo 79">
              <a:extLst>
                <a:ext uri="{FF2B5EF4-FFF2-40B4-BE49-F238E27FC236}">
                  <a16:creationId xmlns:a16="http://schemas.microsoft.com/office/drawing/2014/main" id="{A028ACD5-BAF8-4C8F-8BA1-25943F9DA574}"/>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81" name="Imagen 4" descr="Imagen que contiene dibujo, luz, señal, reloj&#10;&#10;Descripción generada con confianza muy alta">
            <a:extLst>
              <a:ext uri="{FF2B5EF4-FFF2-40B4-BE49-F238E27FC236}">
                <a16:creationId xmlns:a16="http://schemas.microsoft.com/office/drawing/2014/main" id="{9B1E9B69-B2FC-4755-9469-EC13257100DB}"/>
              </a:ext>
            </a:extLst>
          </p:cNvPr>
          <p:cNvPicPr>
            <a:picLocks noChangeAspect="1"/>
          </p:cNvPicPr>
          <p:nvPr/>
        </p:nvPicPr>
        <p:blipFill>
          <a:blip r:embed="rId4"/>
          <a:stretch>
            <a:fillRect/>
          </a:stretch>
        </p:blipFill>
        <p:spPr>
          <a:xfrm>
            <a:off x="99520" y="6301942"/>
            <a:ext cx="820793" cy="425007"/>
          </a:xfrm>
          <a:prstGeom prst="rect">
            <a:avLst/>
          </a:prstGeom>
        </p:spPr>
      </p:pic>
      <p:grpSp>
        <p:nvGrpSpPr>
          <p:cNvPr id="26" name="Group 25">
            <a:extLst>
              <a:ext uri="{FF2B5EF4-FFF2-40B4-BE49-F238E27FC236}">
                <a16:creationId xmlns:a16="http://schemas.microsoft.com/office/drawing/2014/main" id="{14D69230-01B2-A340-BA2A-78A7D4EDAA6B}"/>
              </a:ext>
            </a:extLst>
          </p:cNvPr>
          <p:cNvGrpSpPr/>
          <p:nvPr/>
        </p:nvGrpSpPr>
        <p:grpSpPr>
          <a:xfrm>
            <a:off x="2619061" y="1833013"/>
            <a:ext cx="2569163" cy="4171243"/>
            <a:chOff x="507761" y="1693945"/>
            <a:chExt cx="2569163" cy="4171243"/>
          </a:xfrm>
        </p:grpSpPr>
        <p:sp>
          <p:nvSpPr>
            <p:cNvPr id="28" name="Rectángulo redondeado 17">
              <a:extLst>
                <a:ext uri="{FF2B5EF4-FFF2-40B4-BE49-F238E27FC236}">
                  <a16:creationId xmlns:a16="http://schemas.microsoft.com/office/drawing/2014/main" id="{22C0F74D-5582-F841-8264-C53D7E755BF6}"/>
                </a:ext>
              </a:extLst>
            </p:cNvPr>
            <p:cNvSpPr/>
            <p:nvPr/>
          </p:nvSpPr>
          <p:spPr>
            <a:xfrm>
              <a:off x="507761" y="1838410"/>
              <a:ext cx="2520627" cy="4026778"/>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Imagen 26">
              <a:extLst>
                <a:ext uri="{FF2B5EF4-FFF2-40B4-BE49-F238E27FC236}">
                  <a16:creationId xmlns:a16="http://schemas.microsoft.com/office/drawing/2014/main" id="{9921FCBB-35B3-0D43-BCB9-25CA5B98B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62" y="1693945"/>
              <a:ext cx="2569162" cy="629761"/>
            </a:xfrm>
            <a:prstGeom prst="rect">
              <a:avLst/>
            </a:prstGeom>
          </p:spPr>
        </p:pic>
        <p:sp>
          <p:nvSpPr>
            <p:cNvPr id="30" name="CuadroTexto 31">
              <a:extLst>
                <a:ext uri="{FF2B5EF4-FFF2-40B4-BE49-F238E27FC236}">
                  <a16:creationId xmlns:a16="http://schemas.microsoft.com/office/drawing/2014/main" id="{0ACB0FC2-5810-D74D-BF05-946711730219}"/>
                </a:ext>
              </a:extLst>
            </p:cNvPr>
            <p:cNvSpPr txBox="1"/>
            <p:nvPr/>
          </p:nvSpPr>
          <p:spPr>
            <a:xfrm>
              <a:off x="1022109" y="1798383"/>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4</a:t>
              </a:r>
              <a:endParaRPr lang="en-US" b="1" dirty="0">
                <a:latin typeface="Trebuchet MS" panose="020B0603020202020204" pitchFamily="34" charset="0"/>
              </a:endParaRPr>
            </a:p>
          </p:txBody>
        </p:sp>
        <p:sp>
          <p:nvSpPr>
            <p:cNvPr id="31" name="CuadroTexto 35">
              <a:extLst>
                <a:ext uri="{FF2B5EF4-FFF2-40B4-BE49-F238E27FC236}">
                  <a16:creationId xmlns:a16="http://schemas.microsoft.com/office/drawing/2014/main" id="{22EA3F78-55E0-244B-89E3-BDC9FAFC7146}"/>
                </a:ext>
              </a:extLst>
            </p:cNvPr>
            <p:cNvSpPr txBox="1"/>
            <p:nvPr/>
          </p:nvSpPr>
          <p:spPr>
            <a:xfrm>
              <a:off x="612326" y="2468170"/>
              <a:ext cx="2279464" cy="2185214"/>
            </a:xfrm>
            <a:prstGeom prst="rect">
              <a:avLst/>
            </a:prstGeom>
            <a:noFill/>
          </p:spPr>
          <p:txBody>
            <a:bodyPr wrap="square" rtlCol="0">
              <a:spAutoFit/>
            </a:bodyPr>
            <a:lstStyle/>
            <a:p>
              <a:pPr lvl="0"/>
              <a:r>
                <a:rPr lang="es-ES_tradnl" sz="1500" dirty="0">
                  <a:solidFill>
                    <a:schemeClr val="tx1">
                      <a:lumMod val="50000"/>
                      <a:lumOff val="50000"/>
                    </a:schemeClr>
                  </a:solidFill>
                  <a:latin typeface="Verdana"/>
                  <a:cs typeface="Calibri"/>
                </a:rPr>
                <a:t>Promover procesos de transformación digital mediante la articulación distrital que permitan impulsar una Bogotá territorio inteligente.</a:t>
              </a:r>
            </a:p>
            <a:p>
              <a:pPr lvl="0"/>
              <a:endParaRPr lang="es-ES_tradnl" sz="1600" dirty="0">
                <a:solidFill>
                  <a:schemeClr val="tx1">
                    <a:lumMod val="50000"/>
                    <a:lumOff val="50000"/>
                  </a:schemeClr>
                </a:solidFill>
                <a:latin typeface="Verdana"/>
                <a:cs typeface="Calibri"/>
              </a:endParaRPr>
            </a:p>
            <a:p>
              <a:endParaRPr lang="es-CO" sz="1500" dirty="0">
                <a:latin typeface="Trebuchet MS" panose="020B0603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42139FBC-1C1D-154C-82A6-ED76CE5F6372}"/>
              </a:ext>
            </a:extLst>
          </p:cNvPr>
          <p:cNvGrpSpPr/>
          <p:nvPr/>
        </p:nvGrpSpPr>
        <p:grpSpPr>
          <a:xfrm>
            <a:off x="6306894" y="1833013"/>
            <a:ext cx="2569163" cy="4161250"/>
            <a:chOff x="3377845" y="1703938"/>
            <a:chExt cx="2569163" cy="4161250"/>
          </a:xfrm>
        </p:grpSpPr>
        <p:sp>
          <p:nvSpPr>
            <p:cNvPr id="34" name="CuadroTexto 47">
              <a:extLst>
                <a:ext uri="{FF2B5EF4-FFF2-40B4-BE49-F238E27FC236}">
                  <a16:creationId xmlns:a16="http://schemas.microsoft.com/office/drawing/2014/main" id="{8CF54018-35F1-8F4D-9D77-C39D2E20F09A}"/>
                </a:ext>
              </a:extLst>
            </p:cNvPr>
            <p:cNvSpPr txBox="1"/>
            <p:nvPr/>
          </p:nvSpPr>
          <p:spPr>
            <a:xfrm>
              <a:off x="3481560" y="2500314"/>
              <a:ext cx="2361731" cy="2416046"/>
            </a:xfrm>
            <a:prstGeom prst="rect">
              <a:avLst/>
            </a:prstGeom>
            <a:noFill/>
          </p:spPr>
          <p:txBody>
            <a:bodyPr wrap="square">
              <a:spAutoFit/>
            </a:bodyPr>
            <a:lstStyle/>
            <a:p>
              <a:pPr lvl="0"/>
              <a:r>
                <a:rPr lang="es-ES_tradnl" sz="1500" dirty="0">
                  <a:solidFill>
                    <a:schemeClr val="tx1">
                      <a:lumMod val="50000"/>
                      <a:lumOff val="50000"/>
                    </a:schemeClr>
                  </a:solidFill>
                  <a:latin typeface="Verdana"/>
                  <a:cs typeface="Calibri"/>
                </a:rPr>
                <a:t>Fortalecer la prestación del servicio a la ciudadanía con oportunidad, eficiencia y transparencia, a través del uso de la tecnología y la cualificación de los servidores.</a:t>
              </a:r>
            </a:p>
            <a:p>
              <a:pPr lvl="0"/>
              <a:endParaRPr lang="es-ES_tradnl" sz="1600" dirty="0">
                <a:solidFill>
                  <a:schemeClr val="tx1">
                    <a:lumMod val="50000"/>
                    <a:lumOff val="50000"/>
                  </a:schemeClr>
                </a:solidFill>
                <a:latin typeface="Verdana"/>
                <a:cs typeface="Calibri"/>
              </a:endParaRPr>
            </a:p>
          </p:txBody>
        </p:sp>
        <p:sp>
          <p:nvSpPr>
            <p:cNvPr id="35" name="Rectángulo redondeado 17">
              <a:extLst>
                <a:ext uri="{FF2B5EF4-FFF2-40B4-BE49-F238E27FC236}">
                  <a16:creationId xmlns:a16="http://schemas.microsoft.com/office/drawing/2014/main" id="{918B2388-72E5-2446-BF19-AFE5D1CE3AE3}"/>
                </a:ext>
              </a:extLst>
            </p:cNvPr>
            <p:cNvSpPr/>
            <p:nvPr/>
          </p:nvSpPr>
          <p:spPr>
            <a:xfrm>
              <a:off x="3377845" y="1848403"/>
              <a:ext cx="2569162" cy="4016785"/>
            </a:xfrm>
            <a:prstGeom prst="roundRect">
              <a:avLst/>
            </a:prstGeom>
            <a:noFill/>
            <a:ln w="285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Imagen 50">
              <a:extLst>
                <a:ext uri="{FF2B5EF4-FFF2-40B4-BE49-F238E27FC236}">
                  <a16:creationId xmlns:a16="http://schemas.microsoft.com/office/drawing/2014/main" id="{E8F42F20-BEF9-9C4C-B5DC-38A39E964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7846" y="1703938"/>
              <a:ext cx="2569162" cy="629761"/>
            </a:xfrm>
            <a:prstGeom prst="rect">
              <a:avLst/>
            </a:prstGeom>
          </p:spPr>
        </p:pic>
        <p:sp>
          <p:nvSpPr>
            <p:cNvPr id="38" name="CuadroTexto 52">
              <a:extLst>
                <a:ext uri="{FF2B5EF4-FFF2-40B4-BE49-F238E27FC236}">
                  <a16:creationId xmlns:a16="http://schemas.microsoft.com/office/drawing/2014/main" id="{5696AE55-C7BE-7C4B-BD4F-D30329403E46}"/>
                </a:ext>
              </a:extLst>
            </p:cNvPr>
            <p:cNvSpPr txBox="1"/>
            <p:nvPr/>
          </p:nvSpPr>
          <p:spPr>
            <a:xfrm>
              <a:off x="3892193" y="1796946"/>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Objetivo 5</a:t>
              </a:r>
              <a:endParaRPr lang="en-US" b="1" dirty="0">
                <a:latin typeface="Trebuchet MS" panose="020B0603020202020204" pitchFamily="34" charset="0"/>
              </a:endParaRPr>
            </a:p>
          </p:txBody>
        </p:sp>
      </p:grpSp>
    </p:spTree>
    <p:extLst>
      <p:ext uri="{BB962C8B-B14F-4D97-AF65-F5344CB8AC3E}">
        <p14:creationId xmlns:p14="http://schemas.microsoft.com/office/powerpoint/2010/main" val="356821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8BDEBA-4C07-4A0F-B43F-ADD9DA397C27}"/>
              </a:ext>
            </a:extLst>
          </p:cNvPr>
          <p:cNvSpPr/>
          <p:nvPr/>
        </p:nvSpPr>
        <p:spPr>
          <a:xfrm>
            <a:off x="2385792" y="407844"/>
            <a:ext cx="6906449" cy="482121"/>
          </a:xfrm>
          <a:prstGeom prst="rect">
            <a:avLst/>
          </a:prstGeom>
          <a:solidFill>
            <a:srgbClr val="E3000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Elipse 7">
            <a:extLst>
              <a:ext uri="{FF2B5EF4-FFF2-40B4-BE49-F238E27FC236}">
                <a16:creationId xmlns:a16="http://schemas.microsoft.com/office/drawing/2014/main" id="{2843F2C9-5A75-451D-B518-EE6EC5573CAF}"/>
              </a:ext>
            </a:extLst>
          </p:cNvPr>
          <p:cNvSpPr/>
          <p:nvPr/>
        </p:nvSpPr>
        <p:spPr>
          <a:xfrm>
            <a:off x="8876057" y="159955"/>
            <a:ext cx="711696" cy="744397"/>
          </a:xfrm>
          <a:prstGeom prst="ellipse">
            <a:avLst/>
          </a:prstGeom>
          <a:solidFill>
            <a:srgbClr val="FEB7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9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9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TextBox 20">
            <a:extLst>
              <a:ext uri="{FF2B5EF4-FFF2-40B4-BE49-F238E27FC236}">
                <a16:creationId xmlns:a16="http://schemas.microsoft.com/office/drawing/2014/main" id="{2B6EFB7C-B9D6-4EC4-8243-693834105337}"/>
              </a:ext>
            </a:extLst>
          </p:cNvPr>
          <p:cNvSpPr txBox="1"/>
          <p:nvPr/>
        </p:nvSpPr>
        <p:spPr>
          <a:xfrm>
            <a:off x="1578521" y="355477"/>
            <a:ext cx="8432876"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defTabSz="457200">
              <a:defRPr/>
            </a:pPr>
            <a:r>
              <a:rPr lang="es-CO" sz="2800" kern="1200" dirty="0">
                <a:solidFill>
                  <a:srgbClr val="FFFFFF"/>
                </a:solidFill>
                <a:latin typeface="Verdana"/>
                <a:ea typeface="+mn-ea"/>
                <a:cs typeface="Verdana"/>
              </a:rPr>
              <a:t>Plan estratégico sectorial</a:t>
            </a:r>
            <a:endParaRPr lang="es-ES" sz="2800" dirty="0">
              <a:ea typeface="+mn-ea"/>
            </a:endParaRPr>
          </a:p>
        </p:txBody>
      </p:sp>
      <p:pic>
        <p:nvPicPr>
          <p:cNvPr id="25" name="Imagen 15" descr="Icono&#10;&#10;Descripción generada automáticamente">
            <a:extLst>
              <a:ext uri="{FF2B5EF4-FFF2-40B4-BE49-F238E27FC236}">
                <a16:creationId xmlns:a16="http://schemas.microsoft.com/office/drawing/2014/main" id="{C40B0C45-119C-4D05-92A4-83F4C1BA4224}"/>
              </a:ext>
            </a:extLst>
          </p:cNvPr>
          <p:cNvPicPr>
            <a:picLocks noChangeAspect="1"/>
          </p:cNvPicPr>
          <p:nvPr/>
        </p:nvPicPr>
        <p:blipFill>
          <a:blip r:embed="rId3"/>
          <a:stretch>
            <a:fillRect/>
          </a:stretch>
        </p:blipFill>
        <p:spPr>
          <a:xfrm>
            <a:off x="9009488" y="271559"/>
            <a:ext cx="565505" cy="493879"/>
          </a:xfrm>
          <a:prstGeom prst="rect">
            <a:avLst/>
          </a:prstGeom>
        </p:spPr>
      </p:pic>
      <p:sp>
        <p:nvSpPr>
          <p:cNvPr id="77" name="CuadroTexto 76">
            <a:extLst>
              <a:ext uri="{FF2B5EF4-FFF2-40B4-BE49-F238E27FC236}">
                <a16:creationId xmlns:a16="http://schemas.microsoft.com/office/drawing/2014/main" id="{B8B5DB15-EA56-4F37-99E1-9D9BCAB6E4AA}"/>
              </a:ext>
            </a:extLst>
          </p:cNvPr>
          <p:cNvSpPr txBox="1"/>
          <p:nvPr/>
        </p:nvSpPr>
        <p:spPr>
          <a:xfrm>
            <a:off x="5395553" y="942331"/>
            <a:ext cx="4057729" cy="400110"/>
          </a:xfrm>
          <a:prstGeom prst="rect">
            <a:avLst/>
          </a:prstGeom>
          <a:noFill/>
        </p:spPr>
        <p:txBody>
          <a:bodyPr wrap="square">
            <a:spAutoFit/>
          </a:bodyPr>
          <a:lstStyle/>
          <a:p>
            <a:r>
              <a:rPr lang="es-ES" sz="2000" b="1" dirty="0">
                <a:solidFill>
                  <a:schemeClr val="tx1">
                    <a:lumMod val="50000"/>
                    <a:lumOff val="50000"/>
                  </a:schemeClr>
                </a:solidFill>
                <a:latin typeface="Verdana"/>
                <a:sym typeface="Calibri"/>
              </a:rPr>
              <a:t>Metodología de medición</a:t>
            </a:r>
            <a:endParaRPr lang="es-CO" sz="2000" dirty="0"/>
          </a:p>
        </p:txBody>
      </p:sp>
      <p:grpSp>
        <p:nvGrpSpPr>
          <p:cNvPr id="24" name="Grupo 23">
            <a:extLst>
              <a:ext uri="{FF2B5EF4-FFF2-40B4-BE49-F238E27FC236}">
                <a16:creationId xmlns:a16="http://schemas.microsoft.com/office/drawing/2014/main" id="{B5EEE010-719F-4761-8189-27F61950E4DB}"/>
              </a:ext>
            </a:extLst>
          </p:cNvPr>
          <p:cNvGrpSpPr/>
          <p:nvPr/>
        </p:nvGrpSpPr>
        <p:grpSpPr>
          <a:xfrm rot="10800000" flipH="1">
            <a:off x="0" y="5362699"/>
            <a:ext cx="1578521" cy="1542926"/>
            <a:chOff x="9678713" y="2971801"/>
            <a:chExt cx="1583122" cy="2594739"/>
          </a:xfrm>
        </p:grpSpPr>
        <p:sp>
          <p:nvSpPr>
            <p:cNvPr id="26" name="Triángulo rectángulo 25">
              <a:extLst>
                <a:ext uri="{FF2B5EF4-FFF2-40B4-BE49-F238E27FC236}">
                  <a16:creationId xmlns:a16="http://schemas.microsoft.com/office/drawing/2014/main" id="{28D237B8-E703-4074-976F-B256A667334F}"/>
                </a:ext>
              </a:extLst>
            </p:cNvPr>
            <p:cNvSpPr/>
            <p:nvPr/>
          </p:nvSpPr>
          <p:spPr>
            <a:xfrm rot="5400000">
              <a:off x="9172904" y="3477610"/>
              <a:ext cx="2594739" cy="158312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sp>
          <p:nvSpPr>
            <p:cNvPr id="28" name="Triángulo rectángulo 27">
              <a:extLst>
                <a:ext uri="{FF2B5EF4-FFF2-40B4-BE49-F238E27FC236}">
                  <a16:creationId xmlns:a16="http://schemas.microsoft.com/office/drawing/2014/main" id="{1040E533-094E-4FFD-854F-CDAEA968B822}"/>
                </a:ext>
              </a:extLst>
            </p:cNvPr>
            <p:cNvSpPr/>
            <p:nvPr/>
          </p:nvSpPr>
          <p:spPr>
            <a:xfrm rot="5400000">
              <a:off x="9225457" y="3425058"/>
              <a:ext cx="2253153" cy="13466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defRPr/>
              </a:pPr>
              <a:endParaRPr lang="es-ES" sz="2800">
                <a:solidFill>
                  <a:prstClr val="white"/>
                </a:solidFill>
                <a:latin typeface="Arial" panose="020B0604020202020204" pitchFamily="34" charset="0"/>
                <a:cs typeface="Arial" panose="020B0604020202020204" pitchFamily="34" charset="0"/>
              </a:endParaRPr>
            </a:p>
          </p:txBody>
        </p:sp>
      </p:grpSp>
      <p:pic>
        <p:nvPicPr>
          <p:cNvPr id="29" name="Imagen 4" descr="Imagen que contiene dibujo, luz, señal, reloj&#10;&#10;Descripción generada con confianza muy alta">
            <a:extLst>
              <a:ext uri="{FF2B5EF4-FFF2-40B4-BE49-F238E27FC236}">
                <a16:creationId xmlns:a16="http://schemas.microsoft.com/office/drawing/2014/main" id="{FEBC2026-4E45-4383-A8AC-BD9A2CCEBB9A}"/>
              </a:ext>
            </a:extLst>
          </p:cNvPr>
          <p:cNvPicPr>
            <a:picLocks noChangeAspect="1"/>
          </p:cNvPicPr>
          <p:nvPr/>
        </p:nvPicPr>
        <p:blipFill>
          <a:blip r:embed="rId4"/>
          <a:stretch>
            <a:fillRect/>
          </a:stretch>
        </p:blipFill>
        <p:spPr>
          <a:xfrm>
            <a:off x="99520" y="6301942"/>
            <a:ext cx="820793" cy="425007"/>
          </a:xfrm>
          <a:prstGeom prst="rect">
            <a:avLst/>
          </a:prstGeom>
        </p:spPr>
      </p:pic>
      <p:sp>
        <p:nvSpPr>
          <p:cNvPr id="39" name="CuadroTexto 38">
            <a:extLst>
              <a:ext uri="{FF2B5EF4-FFF2-40B4-BE49-F238E27FC236}">
                <a16:creationId xmlns:a16="http://schemas.microsoft.com/office/drawing/2014/main" id="{AC88B46D-66BB-4262-A986-C7EC6BB88010}"/>
              </a:ext>
            </a:extLst>
          </p:cNvPr>
          <p:cNvSpPr txBox="1"/>
          <p:nvPr/>
        </p:nvSpPr>
        <p:spPr>
          <a:xfrm>
            <a:off x="884427" y="2987481"/>
            <a:ext cx="4225436" cy="830997"/>
          </a:xfrm>
          <a:prstGeom prst="rect">
            <a:avLst/>
          </a:prstGeom>
          <a:noFill/>
        </p:spPr>
        <p:txBody>
          <a:bodyPr wrap="square" rtlCol="0">
            <a:spAutoFit/>
          </a:bodyPr>
          <a:lstStyle/>
          <a:p>
            <a:pPr lvl="0"/>
            <a:r>
              <a:rPr lang="es-CO" sz="1600" dirty="0">
                <a:solidFill>
                  <a:schemeClr val="tx1">
                    <a:lumMod val="50000"/>
                    <a:lumOff val="50000"/>
                  </a:schemeClr>
                </a:solidFill>
                <a:latin typeface="Verdana"/>
                <a:cs typeface="Calibri"/>
              </a:rPr>
              <a:t>El plan estratégico del sector gestión pública se </a:t>
            </a:r>
            <a:r>
              <a:rPr lang="es-CO" sz="1600" b="1" dirty="0">
                <a:solidFill>
                  <a:schemeClr val="tx1">
                    <a:lumMod val="50000"/>
                    <a:lumOff val="50000"/>
                  </a:schemeClr>
                </a:solidFill>
                <a:latin typeface="Verdana"/>
                <a:cs typeface="Calibri"/>
              </a:rPr>
              <a:t>medirá</a:t>
            </a:r>
            <a:r>
              <a:rPr lang="es-CO" sz="1600" dirty="0">
                <a:solidFill>
                  <a:schemeClr val="tx1">
                    <a:lumMod val="50000"/>
                    <a:lumOff val="50000"/>
                  </a:schemeClr>
                </a:solidFill>
                <a:latin typeface="Verdana"/>
                <a:cs typeface="Calibri"/>
              </a:rPr>
              <a:t> a través del cumplimiento de:</a:t>
            </a:r>
            <a:endParaRPr lang="en-US" sz="1600" dirty="0">
              <a:solidFill>
                <a:schemeClr val="tx1">
                  <a:lumMod val="50000"/>
                  <a:lumOff val="50000"/>
                </a:schemeClr>
              </a:solidFill>
              <a:latin typeface="Verdana"/>
              <a:cs typeface="Calibri"/>
            </a:endParaRPr>
          </a:p>
        </p:txBody>
      </p:sp>
      <p:cxnSp>
        <p:nvCxnSpPr>
          <p:cNvPr id="40" name="Conector recto 39">
            <a:extLst>
              <a:ext uri="{FF2B5EF4-FFF2-40B4-BE49-F238E27FC236}">
                <a16:creationId xmlns:a16="http://schemas.microsoft.com/office/drawing/2014/main" id="{092866A7-5B13-489F-A1F4-A0107EA4B5CA}"/>
              </a:ext>
            </a:extLst>
          </p:cNvPr>
          <p:cNvCxnSpPr>
            <a:cxnSpLocks/>
          </p:cNvCxnSpPr>
          <p:nvPr/>
        </p:nvCxnSpPr>
        <p:spPr>
          <a:xfrm>
            <a:off x="5063966" y="2229158"/>
            <a:ext cx="22525" cy="3847853"/>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2" name="Imagen 1">
            <a:extLst>
              <a:ext uri="{FF2B5EF4-FFF2-40B4-BE49-F238E27FC236}">
                <a16:creationId xmlns:a16="http://schemas.microsoft.com/office/drawing/2014/main" id="{9A1576D7-DB76-4FCC-9479-030290771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90" y="2039341"/>
            <a:ext cx="2569162" cy="629761"/>
          </a:xfrm>
          <a:prstGeom prst="rect">
            <a:avLst/>
          </a:prstGeom>
        </p:spPr>
      </p:pic>
      <p:sp>
        <p:nvSpPr>
          <p:cNvPr id="3" name="CuadroTexto 2">
            <a:extLst>
              <a:ext uri="{FF2B5EF4-FFF2-40B4-BE49-F238E27FC236}">
                <a16:creationId xmlns:a16="http://schemas.microsoft.com/office/drawing/2014/main" id="{4411DEA7-E867-4C6B-9CC9-344AE47FBF2E}"/>
              </a:ext>
            </a:extLst>
          </p:cNvPr>
          <p:cNvSpPr txBox="1"/>
          <p:nvPr/>
        </p:nvSpPr>
        <p:spPr>
          <a:xfrm>
            <a:off x="1987976" y="2150389"/>
            <a:ext cx="1514790" cy="369332"/>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Estructura</a:t>
            </a:r>
            <a:endParaRPr lang="en-US" b="1" dirty="0">
              <a:latin typeface="Trebuchet MS" panose="020B0603020202020204" pitchFamily="34" charset="0"/>
            </a:endParaRPr>
          </a:p>
        </p:txBody>
      </p:sp>
      <p:pic>
        <p:nvPicPr>
          <p:cNvPr id="4" name="Imagen 3">
            <a:extLst>
              <a:ext uri="{FF2B5EF4-FFF2-40B4-BE49-F238E27FC236}">
                <a16:creationId xmlns:a16="http://schemas.microsoft.com/office/drawing/2014/main" id="{236F9AB4-654B-421C-AA3F-781A5E00F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040" y="2038429"/>
            <a:ext cx="2766725" cy="629761"/>
          </a:xfrm>
          <a:prstGeom prst="rect">
            <a:avLst/>
          </a:prstGeom>
        </p:spPr>
      </p:pic>
      <p:sp>
        <p:nvSpPr>
          <p:cNvPr id="5" name="CuadroTexto 4">
            <a:extLst>
              <a:ext uri="{FF2B5EF4-FFF2-40B4-BE49-F238E27FC236}">
                <a16:creationId xmlns:a16="http://schemas.microsoft.com/office/drawing/2014/main" id="{E7957D50-D7B6-43EF-9C66-4BCD7E35C33E}"/>
              </a:ext>
            </a:extLst>
          </p:cNvPr>
          <p:cNvSpPr txBox="1"/>
          <p:nvPr/>
        </p:nvSpPr>
        <p:spPr>
          <a:xfrm>
            <a:off x="5850259" y="2017234"/>
            <a:ext cx="1767705"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Cumplimiento anual</a:t>
            </a:r>
            <a:endParaRPr lang="en-US" b="1" dirty="0">
              <a:latin typeface="Trebuchet MS" panose="020B0603020202020204" pitchFamily="34" charset="0"/>
            </a:endParaRPr>
          </a:p>
        </p:txBody>
      </p:sp>
      <p:pic>
        <p:nvPicPr>
          <p:cNvPr id="7" name="Imagen 6">
            <a:extLst>
              <a:ext uri="{FF2B5EF4-FFF2-40B4-BE49-F238E27FC236}">
                <a16:creationId xmlns:a16="http://schemas.microsoft.com/office/drawing/2014/main" id="{C25D49DC-0DCD-441D-B9FC-9B215A77F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4854" y="2034716"/>
            <a:ext cx="2569162" cy="629761"/>
          </a:xfrm>
          <a:prstGeom prst="rect">
            <a:avLst/>
          </a:prstGeom>
        </p:spPr>
      </p:pic>
      <p:sp>
        <p:nvSpPr>
          <p:cNvPr id="9" name="CuadroTexto 8">
            <a:extLst>
              <a:ext uri="{FF2B5EF4-FFF2-40B4-BE49-F238E27FC236}">
                <a16:creationId xmlns:a16="http://schemas.microsoft.com/office/drawing/2014/main" id="{00427938-EA3D-473A-88A5-EA883F4C9BC0}"/>
              </a:ext>
            </a:extLst>
          </p:cNvPr>
          <p:cNvSpPr txBox="1"/>
          <p:nvPr/>
        </p:nvSpPr>
        <p:spPr>
          <a:xfrm>
            <a:off x="9402040" y="2028139"/>
            <a:ext cx="1514790" cy="646331"/>
          </a:xfrm>
          <a:prstGeom prst="rect">
            <a:avLst/>
          </a:prstGeom>
          <a:noFill/>
        </p:spPr>
        <p:txBody>
          <a:bodyPr wrap="square" rtlCol="0">
            <a:spAutoFit/>
          </a:bodyPr>
          <a:lstStyle/>
          <a:p>
            <a:pPr lvl="0" algn="ctr">
              <a:defRPr/>
            </a:pPr>
            <a:r>
              <a:rPr lang="es-CO" b="1" dirty="0">
                <a:solidFill>
                  <a:prstClr val="black"/>
                </a:solidFill>
                <a:latin typeface="Trebuchet MS" panose="020B0603020202020204" pitchFamily="34" charset="0"/>
              </a:rPr>
              <a:t>Cálculo de medición</a:t>
            </a:r>
            <a:endParaRPr lang="en-US" b="1" dirty="0">
              <a:latin typeface="Trebuchet MS" panose="020B0603020202020204" pitchFamily="34" charset="0"/>
            </a:endParaRPr>
          </a:p>
        </p:txBody>
      </p:sp>
      <p:sp>
        <p:nvSpPr>
          <p:cNvPr id="60" name="CuadroTexto 59">
            <a:extLst>
              <a:ext uri="{FF2B5EF4-FFF2-40B4-BE49-F238E27FC236}">
                <a16:creationId xmlns:a16="http://schemas.microsoft.com/office/drawing/2014/main" id="{2E2221F6-3F4D-47DF-A4C6-F1492B3D414A}"/>
              </a:ext>
            </a:extLst>
          </p:cNvPr>
          <p:cNvSpPr txBox="1"/>
          <p:nvPr/>
        </p:nvSpPr>
        <p:spPr>
          <a:xfrm>
            <a:off x="569511" y="3902437"/>
            <a:ext cx="4425189" cy="1323439"/>
          </a:xfrm>
          <a:prstGeom prst="rect">
            <a:avLst/>
          </a:prstGeom>
          <a:noFill/>
        </p:spPr>
        <p:txBody>
          <a:bodyPr wrap="square">
            <a:spAutoFit/>
          </a:bodyPr>
          <a:lstStyle/>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sectoriales.</a:t>
            </a: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de metas trazadoras seleccionadas.</a:t>
            </a:r>
            <a:endParaRPr lang="en-US" sz="1600" dirty="0">
              <a:solidFill>
                <a:schemeClr val="tx1">
                  <a:lumMod val="50000"/>
                  <a:lumOff val="50000"/>
                </a:schemeClr>
              </a:solidFill>
              <a:latin typeface="Verdana"/>
              <a:cs typeface="Calibri"/>
            </a:endParaRPr>
          </a:p>
          <a:p>
            <a:pPr marL="742950" lvl="1" indent="-285750">
              <a:buFont typeface="Arial" panose="020B0604020202020204" pitchFamily="34" charset="0"/>
              <a:buChar char="•"/>
            </a:pPr>
            <a:r>
              <a:rPr lang="es-CO" sz="1600" dirty="0">
                <a:solidFill>
                  <a:schemeClr val="tx1">
                    <a:lumMod val="50000"/>
                    <a:lumOff val="50000"/>
                  </a:schemeClr>
                </a:solidFill>
                <a:latin typeface="Verdana"/>
                <a:cs typeface="Calibri"/>
              </a:rPr>
              <a:t>Indicadores de proyectos de inversión.</a:t>
            </a:r>
            <a:endParaRPr lang="en-US" sz="1600" dirty="0">
              <a:solidFill>
                <a:schemeClr val="tx1">
                  <a:lumMod val="50000"/>
                  <a:lumOff val="50000"/>
                </a:schemeClr>
              </a:solidFill>
              <a:latin typeface="Verdana"/>
              <a:cs typeface="Calibri"/>
            </a:endParaRPr>
          </a:p>
        </p:txBody>
      </p:sp>
      <p:sp>
        <p:nvSpPr>
          <p:cNvPr id="62" name="CuadroTexto 61">
            <a:extLst>
              <a:ext uri="{FF2B5EF4-FFF2-40B4-BE49-F238E27FC236}">
                <a16:creationId xmlns:a16="http://schemas.microsoft.com/office/drawing/2014/main" id="{405551C5-1BAC-47C4-90CE-165D1151FA57}"/>
              </a:ext>
            </a:extLst>
          </p:cNvPr>
          <p:cNvSpPr txBox="1"/>
          <p:nvPr/>
        </p:nvSpPr>
        <p:spPr>
          <a:xfrm>
            <a:off x="889819" y="5196109"/>
            <a:ext cx="3878260" cy="830997"/>
          </a:xfrm>
          <a:prstGeom prst="rect">
            <a:avLst/>
          </a:prstGeom>
          <a:noFill/>
        </p:spPr>
        <p:txBody>
          <a:bodyPr wrap="square">
            <a:spAutoFit/>
          </a:bodyPr>
          <a:lstStyle/>
          <a:p>
            <a:pPr lvl="0" algn="just"/>
            <a:r>
              <a:rPr lang="es-CO" sz="1600" dirty="0">
                <a:solidFill>
                  <a:schemeClr val="tx1">
                    <a:lumMod val="50000"/>
                    <a:lumOff val="50000"/>
                  </a:schemeClr>
                </a:solidFill>
                <a:latin typeface="Verdana"/>
                <a:cs typeface="Calibri"/>
              </a:rPr>
              <a:t>Estos indicadores aportan al cumplimiento de los </a:t>
            </a:r>
            <a:r>
              <a:rPr lang="es-CO" sz="1600" b="1" dirty="0">
                <a:solidFill>
                  <a:schemeClr val="tx1">
                    <a:lumMod val="50000"/>
                    <a:lumOff val="50000"/>
                  </a:schemeClr>
                </a:solidFill>
                <a:latin typeface="Verdana"/>
                <a:cs typeface="Calibri"/>
              </a:rPr>
              <a:t>5 objetivos estratégicos. </a:t>
            </a:r>
            <a:endParaRPr lang="en-US" sz="1600" b="1" dirty="0">
              <a:solidFill>
                <a:schemeClr val="tx1">
                  <a:lumMod val="50000"/>
                  <a:lumOff val="50000"/>
                </a:schemeClr>
              </a:solidFill>
              <a:latin typeface="Verdana"/>
              <a:cs typeface="Calibri"/>
            </a:endParaRPr>
          </a:p>
        </p:txBody>
      </p:sp>
      <p:sp>
        <p:nvSpPr>
          <p:cNvPr id="63" name="CuadroTexto 62">
            <a:extLst>
              <a:ext uri="{FF2B5EF4-FFF2-40B4-BE49-F238E27FC236}">
                <a16:creationId xmlns:a16="http://schemas.microsoft.com/office/drawing/2014/main" id="{7163E60E-4BF5-4593-A5EE-D5AB69C368C9}"/>
              </a:ext>
            </a:extLst>
          </p:cNvPr>
          <p:cNvSpPr txBox="1"/>
          <p:nvPr/>
        </p:nvSpPr>
        <p:spPr>
          <a:xfrm>
            <a:off x="5155758" y="2992066"/>
            <a:ext cx="3206332"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Cada objetivo estratégico busca llegar al </a:t>
            </a:r>
            <a:r>
              <a:rPr lang="es-CO" sz="1600" b="1" dirty="0">
                <a:solidFill>
                  <a:schemeClr val="tx1">
                    <a:lumMod val="50000"/>
                    <a:lumOff val="50000"/>
                  </a:schemeClr>
                </a:solidFill>
                <a:latin typeface="Verdana"/>
                <a:cs typeface="Calibri"/>
              </a:rPr>
              <a:t>100 % de cumplimiento anual </a:t>
            </a:r>
            <a:r>
              <a:rPr lang="es-CO" sz="1600" dirty="0">
                <a:solidFill>
                  <a:schemeClr val="tx1">
                    <a:lumMod val="50000"/>
                    <a:lumOff val="50000"/>
                  </a:schemeClr>
                </a:solidFill>
                <a:latin typeface="Verdana"/>
                <a:cs typeface="Calibri"/>
              </a:rPr>
              <a:t>a partir de la ponderación de los indicadores que le aportan.</a:t>
            </a:r>
            <a:endParaRPr lang="en-US" sz="1600" dirty="0">
              <a:solidFill>
                <a:schemeClr val="tx1">
                  <a:lumMod val="50000"/>
                  <a:lumOff val="50000"/>
                </a:schemeClr>
              </a:solidFill>
              <a:latin typeface="Verdana"/>
              <a:cs typeface="Calibri"/>
            </a:endParaRPr>
          </a:p>
        </p:txBody>
      </p:sp>
      <p:cxnSp>
        <p:nvCxnSpPr>
          <p:cNvPr id="64" name="Conector recto 63">
            <a:extLst>
              <a:ext uri="{FF2B5EF4-FFF2-40B4-BE49-F238E27FC236}">
                <a16:creationId xmlns:a16="http://schemas.microsoft.com/office/drawing/2014/main" id="{724ACABF-BC86-4559-824D-8C7B109703A2}"/>
              </a:ext>
            </a:extLst>
          </p:cNvPr>
          <p:cNvCxnSpPr>
            <a:cxnSpLocks/>
          </p:cNvCxnSpPr>
          <p:nvPr/>
        </p:nvCxnSpPr>
        <p:spPr>
          <a:xfrm>
            <a:off x="8463133" y="2286308"/>
            <a:ext cx="35550" cy="3748479"/>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6" name="CuadroTexto 65">
            <a:extLst>
              <a:ext uri="{FF2B5EF4-FFF2-40B4-BE49-F238E27FC236}">
                <a16:creationId xmlns:a16="http://schemas.microsoft.com/office/drawing/2014/main" id="{1E1A3568-56A1-40AE-98D3-DE498000862D}"/>
              </a:ext>
            </a:extLst>
          </p:cNvPr>
          <p:cNvSpPr txBox="1"/>
          <p:nvPr/>
        </p:nvSpPr>
        <p:spPr>
          <a:xfrm>
            <a:off x="8684206" y="2992066"/>
            <a:ext cx="2991774" cy="1569660"/>
          </a:xfrm>
          <a:prstGeom prst="rect">
            <a:avLst/>
          </a:prstGeom>
          <a:noFill/>
        </p:spPr>
        <p:txBody>
          <a:bodyPr wrap="square">
            <a:spAutoFit/>
          </a:bodyPr>
          <a:lstStyle/>
          <a:p>
            <a:pPr lvl="0"/>
            <a:r>
              <a:rPr lang="es-CO" sz="1600" dirty="0">
                <a:solidFill>
                  <a:schemeClr val="tx1">
                    <a:lumMod val="50000"/>
                    <a:lumOff val="50000"/>
                  </a:schemeClr>
                </a:solidFill>
                <a:latin typeface="Verdana"/>
                <a:cs typeface="Calibri"/>
              </a:rPr>
              <a:t>El cálculo para estimar el cumplimiento de cada objetivo estratégico es un promedio ponderado de los indicadores que le conforman.</a:t>
            </a:r>
            <a:endParaRPr lang="en-US" sz="1600" dirty="0">
              <a:solidFill>
                <a:schemeClr val="tx1">
                  <a:lumMod val="50000"/>
                  <a:lumOff val="50000"/>
                </a:schemeClr>
              </a:solidFill>
              <a:latin typeface="Verdana"/>
              <a:cs typeface="Calibri"/>
            </a:endParaRPr>
          </a:p>
        </p:txBody>
      </p:sp>
      <p:cxnSp>
        <p:nvCxnSpPr>
          <p:cNvPr id="68" name="Conector recto 67">
            <a:extLst>
              <a:ext uri="{FF2B5EF4-FFF2-40B4-BE49-F238E27FC236}">
                <a16:creationId xmlns:a16="http://schemas.microsoft.com/office/drawing/2014/main" id="{15B2183B-7EE2-4A6F-86A9-50939E392BA7}"/>
              </a:ext>
            </a:extLst>
          </p:cNvPr>
          <p:cNvCxnSpPr>
            <a:cxnSpLocks/>
          </p:cNvCxnSpPr>
          <p:nvPr/>
        </p:nvCxnSpPr>
        <p:spPr>
          <a:xfrm flipH="1">
            <a:off x="789260" y="6034787"/>
            <a:ext cx="10855892" cy="0"/>
          </a:xfrm>
          <a:prstGeom prst="line">
            <a:avLst/>
          </a:prstGeom>
          <a:ln w="19050">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758736"/>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B8C314E3A501A449FA3BB10C157E51C" ma:contentTypeVersion="13" ma:contentTypeDescription="Crear nuevo documento." ma:contentTypeScope="" ma:versionID="9554711498c333549fb45bae18c44bb2">
  <xsd:schema xmlns:xsd="http://www.w3.org/2001/XMLSchema" xmlns:xs="http://www.w3.org/2001/XMLSchema" xmlns:p="http://schemas.microsoft.com/office/2006/metadata/properties" xmlns:ns3="f1d2fea3-4569-439c-a621-c346b362c8c2" xmlns:ns4="b6f80bdd-ff93-4c3d-92a6-96776790b884" targetNamespace="http://schemas.microsoft.com/office/2006/metadata/properties" ma:root="true" ma:fieldsID="c86a0e77d547b52906b3bf027ba4e4ed" ns3:_="" ns4:_="">
    <xsd:import namespace="f1d2fea3-4569-439c-a621-c346b362c8c2"/>
    <xsd:import namespace="b6f80bdd-ff93-4c3d-92a6-96776790b8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2fea3-4569-439c-a621-c346b362c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f80bdd-ff93-4c3d-92a6-96776790b884"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SharingHintHash" ma:index="18"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3CACB-4C40-4395-A42F-889ABDD2E409}">
  <ds:schemaRefs>
    <ds:schemaRef ds:uri="f1d2fea3-4569-439c-a621-c346b362c8c2"/>
    <ds:schemaRef ds:uri="http://schemas.microsoft.com/office/2006/documentManagement/types"/>
    <ds:schemaRef ds:uri="http://www.w3.org/XML/1998/namespace"/>
    <ds:schemaRef ds:uri="b6f80bdd-ff93-4c3d-92a6-96776790b884"/>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29857C45-FD25-447A-A054-8BA613B1C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2fea3-4569-439c-a621-c346b362c8c2"/>
    <ds:schemaRef ds:uri="b6f80bdd-ff93-4c3d-92a6-96776790b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8D106-C5DE-4BE9-9828-BA4D6C81F8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3206</TotalTime>
  <Words>1270</Words>
  <Application>Microsoft Macintosh PowerPoint</Application>
  <PresentationFormat>Widescreen</PresentationFormat>
  <Paragraphs>105</Paragraphs>
  <Slides>16</Slides>
  <Notes>13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7" baseType="lpstr">
      <vt:lpstr>Arial</vt:lpstr>
      <vt:lpstr>Arial Narrow</vt:lpstr>
      <vt:lpstr>Calibri</vt:lpstr>
      <vt:lpstr>Calibri Light</vt:lpstr>
      <vt:lpstr>Trebuchet MS</vt:lpstr>
      <vt:lpstr>Verdana</vt:lpstr>
      <vt:lpstr>Office Theme</vt:lpstr>
      <vt:lpstr>Tema de Office</vt:lpstr>
      <vt:lpstr>1_Tema de Office</vt:lpstr>
      <vt:lpstr>3_Tema de Office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 ROMINA GALINDO</dc:creator>
  <cp:lastModifiedBy>YURI ROMINA GALINDO</cp:lastModifiedBy>
  <cp:revision>100</cp:revision>
  <dcterms:created xsi:type="dcterms:W3CDTF">2020-10-16T15:10:33Z</dcterms:created>
  <dcterms:modified xsi:type="dcterms:W3CDTF">2020-11-26T16:37:45Z</dcterms:modified>
</cp:coreProperties>
</file>