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5824200" cy="10058400"/>
  <p:notesSz cx="6858000" cy="9144000"/>
  <p:embeddedFontLst>
    <p:embeddedFont>
      <p:font typeface="Oswald Bold" panose="020B0604020202020204" charset="0"/>
      <p:regular r:id="rId24"/>
    </p:embeddedFont>
    <p:embeddedFont>
      <p:font typeface="Calibri" panose="020F0502020204030204" pitchFamily="34" charset="0"/>
      <p:regular r:id="rId25"/>
      <p:bold r:id="rId26"/>
      <p:italic r:id="rId27"/>
      <p:boldItalic r:id="rId28"/>
    </p:embeddedFont>
    <p:embeddedFont>
      <p:font typeface="Verdana 2" panose="020B0604020202020204" charset="0"/>
      <p:regular r:id="rId29"/>
    </p:embeddedFont>
    <p:embeddedFont>
      <p:font typeface="Calibri (MS) Bold" panose="020B0604020202020204" charset="0"/>
      <p:regular r:id="rId30"/>
    </p:embeddedFont>
    <p:embeddedFont>
      <p:font typeface="Museo Sans Condensed" panose="020B0604020202020204" charset="0"/>
      <p:regular r:id="rId31"/>
    </p:embeddedFont>
    <p:embeddedFont>
      <p:font typeface="Arimo Bold" panose="020B0604020202020204" charset="0"/>
      <p:regular r:id="rId32"/>
    </p:embeddedFont>
    <p:embeddedFont>
      <p:font typeface="Verdana 1 Bold" panose="020B0604020202020204" charset="0"/>
      <p:regular r:id="rId33"/>
    </p:embeddedFont>
    <p:embeddedFont>
      <p:font typeface="Arimo" panose="020B0604020202020204" charset="0"/>
      <p:regular r:id="rId34"/>
    </p:embeddedFont>
    <p:embeddedFont>
      <p:font typeface="Verdana 1" panose="020B0804030504040204" charset="0"/>
      <p:regular r:id="rId35"/>
    </p:embeddedFont>
    <p:embeddedFont>
      <p:font typeface="Calibri (M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22" autoAdjust="0"/>
  </p:normalViewPr>
  <p:slideViewPr>
    <p:cSldViewPr>
      <p:cViewPr varScale="1">
        <p:scale>
          <a:sx n="53" d="100"/>
          <a:sy n="53" d="100"/>
        </p:scale>
        <p:origin x="10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10.07.2026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554288" y="512763"/>
            <a:ext cx="40354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554288" y="512763"/>
            <a:ext cx="40354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554288" y="512763"/>
            <a:ext cx="40354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28.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jpeg"/><Relationship Id="rId7"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jpe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5.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6.svg"/><Relationship Id="rId3" Type="http://schemas.openxmlformats.org/officeDocument/2006/relationships/image" Target="../media/image1.jpeg"/><Relationship Id="rId7" Type="http://schemas.openxmlformats.org/officeDocument/2006/relationships/image" Target="../media/image60.svg"/><Relationship Id="rId12"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62.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jpe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2.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grpSp>
        <p:nvGrpSpPr>
          <p:cNvPr id="3" name="Group 3"/>
          <p:cNvGrpSpPr/>
          <p:nvPr/>
        </p:nvGrpSpPr>
        <p:grpSpPr>
          <a:xfrm>
            <a:off x="810244" y="2133600"/>
            <a:ext cx="14219587" cy="2096203"/>
            <a:chOff x="0" y="0"/>
            <a:chExt cx="18959449" cy="2794938"/>
          </a:xfrm>
        </p:grpSpPr>
        <p:sp>
          <p:nvSpPr>
            <p:cNvPr id="4" name="Freeform 4"/>
            <p:cNvSpPr/>
            <p:nvPr/>
          </p:nvSpPr>
          <p:spPr>
            <a:xfrm>
              <a:off x="0" y="0"/>
              <a:ext cx="18959443" cy="2794941"/>
            </a:xfrm>
            <a:custGeom>
              <a:avLst/>
              <a:gdLst/>
              <a:ahLst/>
              <a:cxnLst/>
              <a:rect l="l" t="t" r="r" b="b"/>
              <a:pathLst>
                <a:path w="18959443" h="2794941">
                  <a:moveTo>
                    <a:pt x="0" y="0"/>
                  </a:moveTo>
                  <a:lnTo>
                    <a:pt x="18959443" y="0"/>
                  </a:lnTo>
                  <a:lnTo>
                    <a:pt x="18959443" y="2794941"/>
                  </a:lnTo>
                  <a:lnTo>
                    <a:pt x="0" y="2794941"/>
                  </a:lnTo>
                  <a:close/>
                </a:path>
              </a:pathLst>
            </a:custGeom>
            <a:blipFill>
              <a:blip r:embed="rId3">
                <a:alphaModFix amt="0"/>
              </a:blip>
              <a:stretch>
                <a:fillRect t="-84503" b="-79849"/>
              </a:stretch>
            </a:blipFill>
          </p:spPr>
        </p:sp>
        <p:sp>
          <p:nvSpPr>
            <p:cNvPr id="5" name="TextBox 5"/>
            <p:cNvSpPr txBox="1"/>
            <p:nvPr/>
          </p:nvSpPr>
          <p:spPr>
            <a:xfrm>
              <a:off x="0" y="28575"/>
              <a:ext cx="18959449" cy="2766363"/>
            </a:xfrm>
            <a:prstGeom prst="rect">
              <a:avLst/>
            </a:prstGeom>
          </p:spPr>
          <p:txBody>
            <a:bodyPr lIns="0" tIns="0" rIns="0" bIns="0" rtlCol="0" anchor="b"/>
            <a:lstStyle/>
            <a:p>
              <a:pPr algn="ctr">
                <a:lnSpc>
                  <a:spcPts val="4752"/>
                </a:lnSpc>
              </a:pPr>
              <a:r>
                <a:rPr lang="en-US" sz="4400" b="1" dirty="0">
                  <a:solidFill>
                    <a:srgbClr val="C00000"/>
                  </a:solidFill>
                  <a:latin typeface="Arimo Bold"/>
                  <a:ea typeface="Arimo Bold"/>
                  <a:cs typeface="Arimo Bold"/>
                  <a:sym typeface="Arimo Bold"/>
                </a:rPr>
                <a:t>INFOME SEGUNDO TRIMESTRE 2026 </a:t>
              </a:r>
            </a:p>
            <a:p>
              <a:pPr algn="ctr">
                <a:lnSpc>
                  <a:spcPts val="4752"/>
                </a:lnSpc>
              </a:pPr>
              <a:r>
                <a:rPr lang="en-US" sz="4400" b="1">
                  <a:solidFill>
                    <a:srgbClr val="C00000"/>
                  </a:solidFill>
                  <a:latin typeface="Arimo Bold"/>
                  <a:ea typeface="Arimo Bold"/>
                  <a:cs typeface="Arimo Bold"/>
                  <a:sym typeface="Arimo Bold"/>
                </a:rPr>
                <a:t> PLAN INSTITUCIONAL DE </a:t>
              </a:r>
              <a:r>
                <a:rPr lang="en-US" sz="4400" b="1" smtClean="0">
                  <a:solidFill>
                    <a:srgbClr val="C00000"/>
                  </a:solidFill>
                  <a:latin typeface="Arimo Bold"/>
                  <a:ea typeface="Arimo Bold"/>
                  <a:cs typeface="Arimo Bold"/>
                  <a:sym typeface="Arimo Bold"/>
                </a:rPr>
                <a:t>BIENESTAR SOCIAL  </a:t>
              </a:r>
              <a:endParaRPr lang="en-US" sz="4400" b="1">
                <a:solidFill>
                  <a:srgbClr val="C00000"/>
                </a:solidFill>
                <a:latin typeface="Arimo Bold"/>
                <a:ea typeface="Arimo Bold"/>
                <a:cs typeface="Arimo Bold"/>
                <a:sym typeface="Arimo Bold"/>
              </a:endParaRPr>
            </a:p>
            <a:p>
              <a:pPr algn="ctr">
                <a:lnSpc>
                  <a:spcPts val="4752"/>
                </a:lnSpc>
              </a:pPr>
              <a:r>
                <a:rPr lang="en-US" sz="4400" b="1" dirty="0">
                  <a:solidFill>
                    <a:srgbClr val="C00000"/>
                  </a:solidFill>
                  <a:latin typeface="Arimo Bold"/>
                  <a:ea typeface="Arimo Bold"/>
                  <a:cs typeface="Arimo Bold"/>
                  <a:sym typeface="Arimo Bold"/>
                </a:rPr>
                <a:t>E INCENTIVOS – PIB-</a:t>
              </a:r>
            </a:p>
          </p:txBody>
        </p:sp>
      </p:grpSp>
      <p:grpSp>
        <p:nvGrpSpPr>
          <p:cNvPr id="6" name="Group 6"/>
          <p:cNvGrpSpPr/>
          <p:nvPr/>
        </p:nvGrpSpPr>
        <p:grpSpPr>
          <a:xfrm>
            <a:off x="5357127" y="3716598"/>
            <a:ext cx="5321818" cy="4768615"/>
            <a:chOff x="0" y="0"/>
            <a:chExt cx="7095757" cy="6358153"/>
          </a:xfrm>
        </p:grpSpPr>
        <p:sp>
          <p:nvSpPr>
            <p:cNvPr id="7" name="Freeform 7"/>
            <p:cNvSpPr/>
            <p:nvPr/>
          </p:nvSpPr>
          <p:spPr>
            <a:xfrm>
              <a:off x="0" y="0"/>
              <a:ext cx="7095744" cy="6358128"/>
            </a:xfrm>
            <a:custGeom>
              <a:avLst/>
              <a:gdLst/>
              <a:ahLst/>
              <a:cxnLst/>
              <a:rect l="l" t="t" r="r" b="b"/>
              <a:pathLst>
                <a:path w="7095744" h="6358128">
                  <a:moveTo>
                    <a:pt x="0" y="0"/>
                  </a:moveTo>
                  <a:lnTo>
                    <a:pt x="7095744" y="0"/>
                  </a:lnTo>
                  <a:lnTo>
                    <a:pt x="7095744" y="6358128"/>
                  </a:lnTo>
                  <a:lnTo>
                    <a:pt x="0" y="6358128"/>
                  </a:lnTo>
                  <a:lnTo>
                    <a:pt x="0" y="0"/>
                  </a:lnTo>
                  <a:close/>
                </a:path>
              </a:pathLst>
            </a:custGeom>
            <a:blipFill>
              <a:blip r:embed="rId4"/>
              <a:stretch>
                <a:fillRect/>
              </a:stretch>
            </a:blipFill>
          </p:spPr>
        </p:sp>
      </p:grpSp>
      <p:sp>
        <p:nvSpPr>
          <p:cNvPr id="8" name="AutoShape 8"/>
          <p:cNvSpPr/>
          <p:nvPr/>
        </p:nvSpPr>
        <p:spPr>
          <a:xfrm rot="16980">
            <a:off x="3395739" y="4271124"/>
            <a:ext cx="9642681" cy="0"/>
          </a:xfrm>
          <a:prstGeom prst="line">
            <a:avLst/>
          </a:prstGeom>
          <a:ln w="38100" cap="rnd">
            <a:solidFill>
              <a:srgbClr val="000000"/>
            </a:solidFill>
            <a:prstDash val="solid"/>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sp>
        <p:nvSpPr>
          <p:cNvPr id="3" name="AutoShape 3"/>
          <p:cNvSpPr/>
          <p:nvPr/>
        </p:nvSpPr>
        <p:spPr>
          <a:xfrm rot="-5361600">
            <a:off x="4193476" y="5016503"/>
            <a:ext cx="5115430" cy="0"/>
          </a:xfrm>
          <a:prstGeom prst="line">
            <a:avLst/>
          </a:prstGeom>
          <a:ln w="47625" cap="rnd">
            <a:solidFill>
              <a:srgbClr val="FFC000"/>
            </a:solidFill>
            <a:prstDash val="solid"/>
            <a:headEnd type="none" w="sm" len="sm"/>
            <a:tailEnd type="none" w="sm" len="sm"/>
          </a:ln>
        </p:spPr>
      </p:sp>
      <p:grpSp>
        <p:nvGrpSpPr>
          <p:cNvPr id="4" name="Group 4"/>
          <p:cNvGrpSpPr/>
          <p:nvPr/>
        </p:nvGrpSpPr>
        <p:grpSpPr>
          <a:xfrm>
            <a:off x="6619399" y="2147383"/>
            <a:ext cx="9118597" cy="584778"/>
            <a:chOff x="0" y="0"/>
            <a:chExt cx="12158129" cy="779704"/>
          </a:xfrm>
        </p:grpSpPr>
        <p:sp>
          <p:nvSpPr>
            <p:cNvPr id="5" name="Freeform 5"/>
            <p:cNvSpPr/>
            <p:nvPr/>
          </p:nvSpPr>
          <p:spPr>
            <a:xfrm>
              <a:off x="0" y="0"/>
              <a:ext cx="12158131" cy="779701"/>
            </a:xfrm>
            <a:custGeom>
              <a:avLst/>
              <a:gdLst/>
              <a:ahLst/>
              <a:cxnLst/>
              <a:rect l="l" t="t" r="r" b="b"/>
              <a:pathLst>
                <a:path w="12158131" h="779701">
                  <a:moveTo>
                    <a:pt x="0" y="0"/>
                  </a:moveTo>
                  <a:lnTo>
                    <a:pt x="12158131" y="0"/>
                  </a:lnTo>
                  <a:lnTo>
                    <a:pt x="12158131" y="779701"/>
                  </a:lnTo>
                  <a:lnTo>
                    <a:pt x="0" y="779701"/>
                  </a:lnTo>
                  <a:close/>
                </a:path>
              </a:pathLst>
            </a:custGeom>
            <a:blipFill>
              <a:blip r:embed="rId3">
                <a:alphaModFix amt="0"/>
              </a:blip>
              <a:stretch>
                <a:fillRect t="-253836" b="-253836"/>
              </a:stretch>
            </a:blipFill>
          </p:spPr>
        </p:sp>
        <p:sp>
          <p:nvSpPr>
            <p:cNvPr id="6" name="TextBox 6"/>
            <p:cNvSpPr txBox="1"/>
            <p:nvPr/>
          </p:nvSpPr>
          <p:spPr>
            <a:xfrm>
              <a:off x="0" y="-28575"/>
              <a:ext cx="12158129" cy="808279"/>
            </a:xfrm>
            <a:prstGeom prst="rect">
              <a:avLst/>
            </a:prstGeom>
          </p:spPr>
          <p:txBody>
            <a:bodyPr lIns="0" tIns="0" rIns="0" bIns="0" rtlCol="0" anchor="ctr"/>
            <a:lstStyle/>
            <a:p>
              <a:pPr algn="ctr">
                <a:lnSpc>
                  <a:spcPts val="3840"/>
                </a:lnSpc>
              </a:pPr>
              <a:r>
                <a:rPr lang="en-US" sz="3200" b="1">
                  <a:solidFill>
                    <a:srgbClr val="C00000"/>
                  </a:solidFill>
                  <a:latin typeface="Arimo Bold"/>
                  <a:ea typeface="Arimo Bold"/>
                  <a:cs typeface="Arimo Bold"/>
                  <a:sym typeface="Arimo Bold"/>
                </a:rPr>
                <a:t>Estamos de feria</a:t>
              </a:r>
            </a:p>
          </p:txBody>
        </p:sp>
      </p:grpSp>
      <p:sp>
        <p:nvSpPr>
          <p:cNvPr id="7" name="TextBox 7"/>
          <p:cNvSpPr txBox="1"/>
          <p:nvPr/>
        </p:nvSpPr>
        <p:spPr>
          <a:xfrm>
            <a:off x="7150332" y="3469234"/>
            <a:ext cx="7820920" cy="3343932"/>
          </a:xfrm>
          <a:prstGeom prst="rect">
            <a:avLst/>
          </a:prstGeom>
        </p:spPr>
        <p:txBody>
          <a:bodyPr lIns="0" tIns="0" rIns="0" bIns="0" rtlCol="0" anchor="t">
            <a:spAutoFit/>
          </a:bodyPr>
          <a:lstStyle/>
          <a:p>
            <a:pPr algn="just">
              <a:lnSpc>
                <a:spcPts val="2160"/>
              </a:lnSpc>
            </a:pPr>
            <a:r>
              <a:rPr lang="en-US" sz="1800">
                <a:solidFill>
                  <a:srgbClr val="595959"/>
                </a:solidFill>
                <a:latin typeface="Arimo"/>
                <a:ea typeface="Arimo"/>
                <a:cs typeface="Arimo"/>
                <a:sym typeface="Arimo"/>
              </a:rPr>
              <a:t>En el primer semestre de la vigencia 2026 se ha desarrollado dos (2) actividades “Estamos de Feria”, en las cuales, con aliados estratégicos de la Entidad, se ofrecen servicios de salud, financieros, oftalmológicos, ortopédicos, de vivienda, educativos, de bienestar y entretenimiento entre otros, así:</a:t>
            </a:r>
          </a:p>
          <a:p>
            <a:pPr algn="just">
              <a:lnSpc>
                <a:spcPts val="2160"/>
              </a:lnSpc>
            </a:pPr>
            <a:endParaRPr lang="en-US" sz="1800">
              <a:solidFill>
                <a:srgbClr val="595959"/>
              </a:solidFill>
              <a:latin typeface="Arimo"/>
              <a:ea typeface="Arimo"/>
              <a:cs typeface="Arimo"/>
              <a:sym typeface="Arimo"/>
            </a:endParaRPr>
          </a:p>
          <a:p>
            <a:pPr marL="217170" lvl="1" indent="-108585" algn="just">
              <a:lnSpc>
                <a:spcPts val="2160"/>
              </a:lnSpc>
              <a:buFont typeface="Arial"/>
              <a:buChar char="•"/>
            </a:pPr>
            <a:r>
              <a:rPr lang="en-US" sz="1800">
                <a:solidFill>
                  <a:srgbClr val="595959"/>
                </a:solidFill>
                <a:latin typeface="Arimo"/>
                <a:ea typeface="Arimo"/>
                <a:cs typeface="Arimo"/>
                <a:sym typeface="Arimo"/>
              </a:rPr>
              <a:t>El día 26 de marzo en la plazoleta de Banderas de la Manzana Liévano: Participaron 23 expositores y 22 emprendimientos.</a:t>
            </a:r>
          </a:p>
          <a:p>
            <a:pPr marL="217170" lvl="1" indent="-108585" algn="just">
              <a:lnSpc>
                <a:spcPts val="2160"/>
              </a:lnSpc>
            </a:pPr>
            <a:endParaRPr lang="en-US" sz="1800">
              <a:solidFill>
                <a:srgbClr val="595959"/>
              </a:solidFill>
              <a:latin typeface="Arimo"/>
              <a:ea typeface="Arimo"/>
              <a:cs typeface="Arimo"/>
              <a:sym typeface="Arimo"/>
            </a:endParaRPr>
          </a:p>
          <a:p>
            <a:pPr marL="217170" lvl="1" indent="-108585" algn="just">
              <a:lnSpc>
                <a:spcPts val="2160"/>
              </a:lnSpc>
              <a:buFont typeface="Arial"/>
              <a:buChar char="•"/>
            </a:pPr>
            <a:r>
              <a:rPr lang="en-US" sz="1800">
                <a:solidFill>
                  <a:srgbClr val="595959"/>
                </a:solidFill>
                <a:latin typeface="Arimo"/>
                <a:ea typeface="Arimo"/>
                <a:cs typeface="Arimo"/>
                <a:sym typeface="Arimo"/>
              </a:rPr>
              <a:t>El día 4 de junio en el parqueadero del CAD: Participaron 45 expositores incluyendo las alianzas distritales y 19 emprendimientos.</a:t>
            </a:r>
          </a:p>
          <a:p>
            <a:pPr marL="217170" lvl="1" indent="-108585" algn="just">
              <a:lnSpc>
                <a:spcPts val="2160"/>
              </a:lnSpc>
            </a:pPr>
            <a:endParaRPr lang="en-US" sz="1800">
              <a:solidFill>
                <a:srgbClr val="595959"/>
              </a:solidFill>
              <a:latin typeface="Arimo"/>
              <a:ea typeface="Arimo"/>
              <a:cs typeface="Arimo"/>
              <a:sym typeface="Arimo"/>
            </a:endParaRPr>
          </a:p>
          <a:p>
            <a:pPr marL="217170" lvl="1" indent="-108585" algn="just">
              <a:lnSpc>
                <a:spcPts val="2160"/>
              </a:lnSpc>
            </a:pPr>
            <a:endParaRPr lang="en-US" sz="1800">
              <a:solidFill>
                <a:srgbClr val="595959"/>
              </a:solidFill>
              <a:latin typeface="Arimo"/>
              <a:ea typeface="Arimo"/>
              <a:cs typeface="Arimo"/>
              <a:sym typeface="Arimo"/>
            </a:endParaRPr>
          </a:p>
        </p:txBody>
      </p:sp>
      <p:grpSp>
        <p:nvGrpSpPr>
          <p:cNvPr id="8" name="Group 8"/>
          <p:cNvGrpSpPr/>
          <p:nvPr/>
        </p:nvGrpSpPr>
        <p:grpSpPr>
          <a:xfrm>
            <a:off x="821884" y="1472127"/>
            <a:ext cx="6981549" cy="1034024"/>
            <a:chOff x="0" y="0"/>
            <a:chExt cx="9308732" cy="1378699"/>
          </a:xfrm>
        </p:grpSpPr>
        <p:sp>
          <p:nvSpPr>
            <p:cNvPr id="9" name="Freeform 9"/>
            <p:cNvSpPr/>
            <p:nvPr/>
          </p:nvSpPr>
          <p:spPr>
            <a:xfrm>
              <a:off x="0" y="0"/>
              <a:ext cx="9308729" cy="1378703"/>
            </a:xfrm>
            <a:custGeom>
              <a:avLst/>
              <a:gdLst/>
              <a:ahLst/>
              <a:cxnLst/>
              <a:rect l="l" t="t" r="r" b="b"/>
              <a:pathLst>
                <a:path w="9308729" h="1378703">
                  <a:moveTo>
                    <a:pt x="0" y="0"/>
                  </a:moveTo>
                  <a:lnTo>
                    <a:pt x="9308729" y="0"/>
                  </a:lnTo>
                  <a:lnTo>
                    <a:pt x="9308729" y="1378703"/>
                  </a:lnTo>
                  <a:lnTo>
                    <a:pt x="0" y="1378703"/>
                  </a:lnTo>
                  <a:close/>
                </a:path>
              </a:pathLst>
            </a:custGeom>
            <a:blipFill>
              <a:blip r:embed="rId3">
                <a:alphaModFix amt="0"/>
              </a:blip>
              <a:stretch>
                <a:fillRect t="-81559" b="-81559"/>
              </a:stretch>
            </a:blipFill>
          </p:spPr>
        </p:sp>
        <p:sp>
          <p:nvSpPr>
            <p:cNvPr id="10" name="TextBox 10"/>
            <p:cNvSpPr txBox="1"/>
            <p:nvPr/>
          </p:nvSpPr>
          <p:spPr>
            <a:xfrm>
              <a:off x="0" y="28575"/>
              <a:ext cx="9308732" cy="1350124"/>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Calidad de vida laboral</a:t>
              </a:r>
            </a:p>
          </p:txBody>
        </p:sp>
      </p:grpSp>
      <p:grpSp>
        <p:nvGrpSpPr>
          <p:cNvPr id="11" name="Group 11"/>
          <p:cNvGrpSpPr/>
          <p:nvPr/>
        </p:nvGrpSpPr>
        <p:grpSpPr>
          <a:xfrm>
            <a:off x="817293" y="2472233"/>
            <a:ext cx="2832725" cy="3774015"/>
            <a:chOff x="0" y="0"/>
            <a:chExt cx="3776967" cy="5032019"/>
          </a:xfrm>
        </p:grpSpPr>
        <p:sp>
          <p:nvSpPr>
            <p:cNvPr id="12" name="Freeform 12"/>
            <p:cNvSpPr/>
            <p:nvPr/>
          </p:nvSpPr>
          <p:spPr>
            <a:xfrm>
              <a:off x="0" y="0"/>
              <a:ext cx="3776980" cy="5031994"/>
            </a:xfrm>
            <a:custGeom>
              <a:avLst/>
              <a:gdLst/>
              <a:ahLst/>
              <a:cxnLst/>
              <a:rect l="l" t="t" r="r" b="b"/>
              <a:pathLst>
                <a:path w="3776980" h="5031994">
                  <a:moveTo>
                    <a:pt x="0" y="0"/>
                  </a:moveTo>
                  <a:lnTo>
                    <a:pt x="3776980" y="0"/>
                  </a:lnTo>
                  <a:lnTo>
                    <a:pt x="3776980" y="5031994"/>
                  </a:lnTo>
                  <a:lnTo>
                    <a:pt x="0" y="5031994"/>
                  </a:lnTo>
                  <a:lnTo>
                    <a:pt x="0" y="0"/>
                  </a:lnTo>
                  <a:close/>
                </a:path>
              </a:pathLst>
            </a:custGeom>
            <a:blipFill>
              <a:blip r:embed="rId4"/>
              <a:stretch>
                <a:fillRect t="-39" b="-39"/>
              </a:stretch>
            </a:blipFill>
          </p:spPr>
        </p:sp>
      </p:grpSp>
      <p:grpSp>
        <p:nvGrpSpPr>
          <p:cNvPr id="13" name="Group 13"/>
          <p:cNvGrpSpPr/>
          <p:nvPr/>
        </p:nvGrpSpPr>
        <p:grpSpPr>
          <a:xfrm>
            <a:off x="3833822" y="4152976"/>
            <a:ext cx="2733561" cy="3416322"/>
            <a:chOff x="0" y="0"/>
            <a:chExt cx="3644748" cy="4555096"/>
          </a:xfrm>
        </p:grpSpPr>
        <p:sp>
          <p:nvSpPr>
            <p:cNvPr id="14" name="Freeform 14"/>
            <p:cNvSpPr/>
            <p:nvPr/>
          </p:nvSpPr>
          <p:spPr>
            <a:xfrm>
              <a:off x="0" y="0"/>
              <a:ext cx="3644773" cy="4555109"/>
            </a:xfrm>
            <a:custGeom>
              <a:avLst/>
              <a:gdLst/>
              <a:ahLst/>
              <a:cxnLst/>
              <a:rect l="l" t="t" r="r" b="b"/>
              <a:pathLst>
                <a:path w="3644773" h="4555109">
                  <a:moveTo>
                    <a:pt x="0" y="0"/>
                  </a:moveTo>
                  <a:lnTo>
                    <a:pt x="3644773" y="0"/>
                  </a:lnTo>
                  <a:lnTo>
                    <a:pt x="3644773" y="4555109"/>
                  </a:lnTo>
                  <a:lnTo>
                    <a:pt x="0" y="4555109"/>
                  </a:lnTo>
                  <a:lnTo>
                    <a:pt x="0" y="0"/>
                  </a:lnTo>
                  <a:close/>
                </a:path>
              </a:pathLst>
            </a:custGeom>
            <a:blipFill>
              <a:blip r:embed="rId5"/>
              <a:stretch>
                <a:fillRect l="-5" r="-5"/>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sp>
        <p:nvSpPr>
          <p:cNvPr id="3" name="AutoShape 3"/>
          <p:cNvSpPr/>
          <p:nvPr/>
        </p:nvSpPr>
        <p:spPr>
          <a:xfrm flipV="1">
            <a:off x="5194355" y="3292775"/>
            <a:ext cx="57166" cy="4593523"/>
          </a:xfrm>
          <a:prstGeom prst="line">
            <a:avLst/>
          </a:prstGeom>
          <a:ln w="47625" cap="rnd">
            <a:solidFill>
              <a:srgbClr val="FFC000"/>
            </a:solidFill>
            <a:prstDash val="solid"/>
            <a:headEnd type="none" w="sm" len="sm"/>
            <a:tailEnd type="none" w="sm" len="sm"/>
          </a:ln>
        </p:spPr>
      </p:sp>
      <p:grpSp>
        <p:nvGrpSpPr>
          <p:cNvPr id="4" name="Group 4"/>
          <p:cNvGrpSpPr/>
          <p:nvPr/>
        </p:nvGrpSpPr>
        <p:grpSpPr>
          <a:xfrm>
            <a:off x="693210" y="1788525"/>
            <a:ext cx="14514452" cy="1388021"/>
            <a:chOff x="0" y="-333316"/>
            <a:chExt cx="19352603" cy="1850694"/>
          </a:xfrm>
        </p:grpSpPr>
        <p:sp>
          <p:nvSpPr>
            <p:cNvPr id="5" name="Freeform 5"/>
            <p:cNvSpPr/>
            <p:nvPr/>
          </p:nvSpPr>
          <p:spPr>
            <a:xfrm>
              <a:off x="0" y="0"/>
              <a:ext cx="19352603" cy="1517378"/>
            </a:xfrm>
            <a:custGeom>
              <a:avLst/>
              <a:gdLst/>
              <a:ahLst/>
              <a:cxnLst/>
              <a:rect l="l" t="t" r="r" b="b"/>
              <a:pathLst>
                <a:path w="19352603" h="1517378">
                  <a:moveTo>
                    <a:pt x="0" y="0"/>
                  </a:moveTo>
                  <a:lnTo>
                    <a:pt x="19352603" y="0"/>
                  </a:lnTo>
                  <a:lnTo>
                    <a:pt x="19352603" y="1517378"/>
                  </a:lnTo>
                  <a:lnTo>
                    <a:pt x="0" y="1517378"/>
                  </a:lnTo>
                  <a:close/>
                </a:path>
              </a:pathLst>
            </a:custGeom>
            <a:blipFill>
              <a:blip r:embed="rId3">
                <a:alphaModFix amt="0"/>
              </a:blip>
              <a:stretch>
                <a:fillRect t="-222819" b="-174204"/>
              </a:stretch>
            </a:blipFill>
          </p:spPr>
        </p:sp>
        <p:sp>
          <p:nvSpPr>
            <p:cNvPr id="6" name="TextBox 6"/>
            <p:cNvSpPr txBox="1"/>
            <p:nvPr/>
          </p:nvSpPr>
          <p:spPr>
            <a:xfrm>
              <a:off x="0" y="-333316"/>
              <a:ext cx="19352603" cy="1545960"/>
            </a:xfrm>
            <a:prstGeom prst="rect">
              <a:avLst/>
            </a:prstGeom>
          </p:spPr>
          <p:txBody>
            <a:bodyPr lIns="0" tIns="0" rIns="0" bIns="0" rtlCol="0" anchor="ctr"/>
            <a:lstStyle/>
            <a:p>
              <a:pPr algn="ctr">
                <a:lnSpc>
                  <a:spcPts val="3840"/>
                </a:lnSpc>
              </a:pPr>
              <a:r>
                <a:rPr lang="en-US" sz="2400" b="1" dirty="0" err="1">
                  <a:solidFill>
                    <a:srgbClr val="C00000"/>
                  </a:solidFill>
                  <a:latin typeface="Arimo Bold"/>
                  <a:ea typeface="Arimo Bold"/>
                  <a:cs typeface="Arimo Bold"/>
                  <a:sym typeface="Arimo Bold"/>
                </a:rPr>
                <a:t>Actividades</a:t>
              </a:r>
              <a:r>
                <a:rPr lang="en-US" sz="2400" b="1" dirty="0">
                  <a:solidFill>
                    <a:srgbClr val="C00000"/>
                  </a:solidFill>
                  <a:latin typeface="Arimo Bold"/>
                  <a:ea typeface="Arimo Bold"/>
                  <a:cs typeface="Arimo Bold"/>
                  <a:sym typeface="Arimo Bold"/>
                </a:rPr>
                <a:t> </a:t>
              </a:r>
              <a:r>
                <a:rPr lang="en-US" sz="2400" b="1" dirty="0" err="1">
                  <a:solidFill>
                    <a:srgbClr val="C00000"/>
                  </a:solidFill>
                  <a:latin typeface="Arimo Bold"/>
                  <a:ea typeface="Arimo Bold"/>
                  <a:cs typeface="Arimo Bold"/>
                  <a:sym typeface="Arimo Bold"/>
                </a:rPr>
                <a:t>individuales</a:t>
              </a:r>
              <a:r>
                <a:rPr lang="en-US" sz="2400" b="1" dirty="0">
                  <a:solidFill>
                    <a:srgbClr val="C00000"/>
                  </a:solidFill>
                  <a:latin typeface="Arimo Bold"/>
                  <a:ea typeface="Arimo Bold"/>
                  <a:cs typeface="Arimo Bold"/>
                  <a:sym typeface="Arimo Bold"/>
                </a:rPr>
                <a:t> de </a:t>
              </a:r>
              <a:r>
                <a:rPr lang="en-US" sz="2400" b="1" dirty="0" err="1">
                  <a:solidFill>
                    <a:srgbClr val="C00000"/>
                  </a:solidFill>
                  <a:latin typeface="Arimo Bold"/>
                  <a:ea typeface="Arimo Bold"/>
                  <a:cs typeface="Arimo Bold"/>
                  <a:sym typeface="Arimo Bold"/>
                </a:rPr>
                <a:t>servicios</a:t>
              </a:r>
              <a:r>
                <a:rPr lang="en-US" sz="2400" b="1" dirty="0">
                  <a:solidFill>
                    <a:srgbClr val="C00000"/>
                  </a:solidFill>
                  <a:latin typeface="Arimo Bold"/>
                  <a:ea typeface="Arimo Bold"/>
                  <a:cs typeface="Arimo Bold"/>
                  <a:sym typeface="Arimo Bold"/>
                </a:rPr>
                <a:t> con la </a:t>
              </a:r>
              <a:r>
                <a:rPr lang="en-US" sz="2400" b="1" dirty="0" err="1">
                  <a:solidFill>
                    <a:srgbClr val="C00000"/>
                  </a:solidFill>
                  <a:latin typeface="Arimo Bold"/>
                  <a:ea typeface="Arimo Bold"/>
                  <a:cs typeface="Arimo Bold"/>
                  <a:sym typeface="Arimo Bold"/>
                </a:rPr>
                <a:t>Caja</a:t>
              </a:r>
              <a:r>
                <a:rPr lang="en-US" sz="2400" b="1" dirty="0">
                  <a:solidFill>
                    <a:srgbClr val="C00000"/>
                  </a:solidFill>
                  <a:latin typeface="Arimo Bold"/>
                  <a:ea typeface="Arimo Bold"/>
                  <a:cs typeface="Arimo Bold"/>
                  <a:sym typeface="Arimo Bold"/>
                </a:rPr>
                <a:t> de </a:t>
              </a:r>
              <a:r>
                <a:rPr lang="en-US" sz="2400" b="1" dirty="0" err="1">
                  <a:solidFill>
                    <a:srgbClr val="C00000"/>
                  </a:solidFill>
                  <a:latin typeface="Arimo Bold"/>
                  <a:ea typeface="Arimo Bold"/>
                  <a:cs typeface="Arimo Bold"/>
                  <a:sym typeface="Arimo Bold"/>
                </a:rPr>
                <a:t>Compensación</a:t>
              </a:r>
              <a:r>
                <a:rPr lang="en-US" sz="2400" b="1" dirty="0">
                  <a:solidFill>
                    <a:srgbClr val="C00000"/>
                  </a:solidFill>
                  <a:latin typeface="Arimo Bold"/>
                  <a:ea typeface="Arimo Bold"/>
                  <a:cs typeface="Arimo Bold"/>
                  <a:sym typeface="Arimo Bold"/>
                </a:rPr>
                <a:t> Familiar</a:t>
              </a:r>
            </a:p>
          </p:txBody>
        </p:sp>
      </p:grpSp>
      <p:grpSp>
        <p:nvGrpSpPr>
          <p:cNvPr id="7" name="Group 7"/>
          <p:cNvGrpSpPr/>
          <p:nvPr/>
        </p:nvGrpSpPr>
        <p:grpSpPr>
          <a:xfrm>
            <a:off x="5436456" y="2827852"/>
            <a:ext cx="9324856" cy="5228660"/>
            <a:chOff x="0" y="0"/>
            <a:chExt cx="4138074" cy="2320313"/>
          </a:xfrm>
        </p:grpSpPr>
        <p:sp>
          <p:nvSpPr>
            <p:cNvPr id="8" name="Freeform 8"/>
            <p:cNvSpPr/>
            <p:nvPr/>
          </p:nvSpPr>
          <p:spPr>
            <a:xfrm>
              <a:off x="0" y="0"/>
              <a:ext cx="4138054" cy="2320351"/>
            </a:xfrm>
            <a:custGeom>
              <a:avLst/>
              <a:gdLst/>
              <a:ahLst/>
              <a:cxnLst/>
              <a:rect l="l" t="t" r="r" b="b"/>
              <a:pathLst>
                <a:path w="4138054" h="2320351">
                  <a:moveTo>
                    <a:pt x="0" y="0"/>
                  </a:moveTo>
                  <a:lnTo>
                    <a:pt x="4138054" y="0"/>
                  </a:lnTo>
                  <a:lnTo>
                    <a:pt x="4138054" y="2320351"/>
                  </a:lnTo>
                  <a:lnTo>
                    <a:pt x="0" y="2320351"/>
                  </a:lnTo>
                  <a:lnTo>
                    <a:pt x="0" y="0"/>
                  </a:lnTo>
                  <a:close/>
                </a:path>
              </a:pathLst>
            </a:custGeom>
            <a:blipFill>
              <a:blip r:embed="rId4">
                <a:alphaModFix amt="12000"/>
              </a:blip>
              <a:stretch>
                <a:fillRect l="-11707" t="-1" r="-11708"/>
              </a:stretch>
            </a:blipFill>
          </p:spPr>
        </p:sp>
      </p:grpSp>
      <p:sp>
        <p:nvSpPr>
          <p:cNvPr id="9" name="TextBox 9"/>
          <p:cNvSpPr txBox="1"/>
          <p:nvPr/>
        </p:nvSpPr>
        <p:spPr>
          <a:xfrm>
            <a:off x="5576721" y="3273725"/>
            <a:ext cx="8664765" cy="4352925"/>
          </a:xfrm>
          <a:prstGeom prst="rect">
            <a:avLst/>
          </a:prstGeom>
        </p:spPr>
        <p:txBody>
          <a:bodyPr lIns="0" tIns="0" rIns="0" bIns="0" rtlCol="0" anchor="t">
            <a:spAutoFit/>
          </a:bodyPr>
          <a:lstStyle/>
          <a:p>
            <a:pPr algn="just">
              <a:lnSpc>
                <a:spcPts val="2639"/>
              </a:lnSpc>
            </a:pPr>
            <a:r>
              <a:rPr lang="en-US" sz="2199">
                <a:solidFill>
                  <a:srgbClr val="2D2C34"/>
                </a:solidFill>
                <a:latin typeface="Arimo"/>
                <a:ea typeface="Arimo"/>
                <a:cs typeface="Arimo"/>
                <a:sym typeface="Arimo"/>
              </a:rPr>
              <a:t>En articulación con la Caja de Compensación Familiar, se promovieron actividades y servicios orientados al bienestar de las servidoras y los servidores públicos. Durante la vigencia se divulgaron beneficios relacionados con recreación, vivienda, educación, salud, turismo, descuentos y alianzas estratégicas, además de realizar charlas sobre el portafolio de beneficios, plan complementario, recreación, educación, deporte, vivienda y Universidad Compensar.</a:t>
            </a:r>
          </a:p>
          <a:p>
            <a:pPr algn="just">
              <a:lnSpc>
                <a:spcPts val="2639"/>
              </a:lnSpc>
            </a:pPr>
            <a:r>
              <a:rPr lang="en-US" sz="2199">
                <a:solidFill>
                  <a:srgbClr val="2D2C34"/>
                </a:solidFill>
                <a:latin typeface="Arimo"/>
                <a:ea typeface="Arimo"/>
                <a:cs typeface="Arimo"/>
                <a:sym typeface="Arimo"/>
              </a:rPr>
              <a:t>Asimismo, la Caja brindó atención presencial todos los miércoles en la entidad y realizó jornadas en diferentes sedes distritales. Al cierre del segundo trimestre, se registraron 394 atenciones, de las cuales 188 fueron presenciales y 206 virtuales.</a:t>
            </a:r>
          </a:p>
          <a:p>
            <a:pPr marL="265429" lvl="1" indent="-132714" algn="just">
              <a:lnSpc>
                <a:spcPts val="2639"/>
              </a:lnSpc>
            </a:pPr>
            <a:endParaRPr lang="en-US" sz="2199">
              <a:solidFill>
                <a:srgbClr val="2D2C34"/>
              </a:solidFill>
              <a:latin typeface="Arimo"/>
              <a:ea typeface="Arimo"/>
              <a:cs typeface="Arimo"/>
              <a:sym typeface="Arimo"/>
            </a:endParaRPr>
          </a:p>
        </p:txBody>
      </p:sp>
      <p:grpSp>
        <p:nvGrpSpPr>
          <p:cNvPr id="10" name="Group 10"/>
          <p:cNvGrpSpPr/>
          <p:nvPr/>
        </p:nvGrpSpPr>
        <p:grpSpPr>
          <a:xfrm>
            <a:off x="694877" y="1000982"/>
            <a:ext cx="6981549" cy="1034024"/>
            <a:chOff x="0" y="0"/>
            <a:chExt cx="9308732" cy="1378699"/>
          </a:xfrm>
        </p:grpSpPr>
        <p:sp>
          <p:nvSpPr>
            <p:cNvPr id="11" name="Freeform 11"/>
            <p:cNvSpPr/>
            <p:nvPr/>
          </p:nvSpPr>
          <p:spPr>
            <a:xfrm>
              <a:off x="0" y="0"/>
              <a:ext cx="9308729" cy="1378703"/>
            </a:xfrm>
            <a:custGeom>
              <a:avLst/>
              <a:gdLst/>
              <a:ahLst/>
              <a:cxnLst/>
              <a:rect l="l" t="t" r="r" b="b"/>
              <a:pathLst>
                <a:path w="9308729" h="1378703">
                  <a:moveTo>
                    <a:pt x="0" y="0"/>
                  </a:moveTo>
                  <a:lnTo>
                    <a:pt x="9308729" y="0"/>
                  </a:lnTo>
                  <a:lnTo>
                    <a:pt x="9308729" y="1378703"/>
                  </a:lnTo>
                  <a:lnTo>
                    <a:pt x="0" y="1378703"/>
                  </a:lnTo>
                  <a:close/>
                </a:path>
              </a:pathLst>
            </a:custGeom>
            <a:blipFill>
              <a:blip r:embed="rId3">
                <a:alphaModFix amt="0"/>
              </a:blip>
              <a:stretch>
                <a:fillRect t="-81559" b="-81559"/>
              </a:stretch>
            </a:blipFill>
          </p:spPr>
        </p:sp>
        <p:sp>
          <p:nvSpPr>
            <p:cNvPr id="12" name="TextBox 12"/>
            <p:cNvSpPr txBox="1"/>
            <p:nvPr/>
          </p:nvSpPr>
          <p:spPr>
            <a:xfrm>
              <a:off x="0" y="28575"/>
              <a:ext cx="9308732" cy="1350124"/>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Calidad de vida laboral</a:t>
              </a:r>
            </a:p>
          </p:txBody>
        </p:sp>
      </p:grpSp>
      <p:grpSp>
        <p:nvGrpSpPr>
          <p:cNvPr id="13" name="Group 13"/>
          <p:cNvGrpSpPr/>
          <p:nvPr/>
        </p:nvGrpSpPr>
        <p:grpSpPr>
          <a:xfrm>
            <a:off x="1749381" y="5313817"/>
            <a:ext cx="2975665" cy="2742695"/>
            <a:chOff x="0" y="0"/>
            <a:chExt cx="3568700" cy="3289300"/>
          </a:xfrm>
        </p:grpSpPr>
        <p:sp>
          <p:nvSpPr>
            <p:cNvPr id="14" name="Freeform 14"/>
            <p:cNvSpPr/>
            <p:nvPr/>
          </p:nvSpPr>
          <p:spPr>
            <a:xfrm>
              <a:off x="0" y="0"/>
              <a:ext cx="3568700" cy="3289300"/>
            </a:xfrm>
            <a:custGeom>
              <a:avLst/>
              <a:gdLst/>
              <a:ahLst/>
              <a:cxnLst/>
              <a:rect l="l" t="t" r="r" b="b"/>
              <a:pathLst>
                <a:path w="3568700" h="3289300">
                  <a:moveTo>
                    <a:pt x="0" y="0"/>
                  </a:moveTo>
                  <a:lnTo>
                    <a:pt x="3568700" y="0"/>
                  </a:lnTo>
                  <a:lnTo>
                    <a:pt x="3568700" y="3289300"/>
                  </a:lnTo>
                  <a:lnTo>
                    <a:pt x="0" y="3289300"/>
                  </a:lnTo>
                  <a:lnTo>
                    <a:pt x="0" y="0"/>
                  </a:lnTo>
                  <a:close/>
                </a:path>
              </a:pathLst>
            </a:custGeom>
            <a:blipFill>
              <a:blip r:embed="rId5"/>
              <a:stretch>
                <a:fillRect/>
              </a:stretch>
            </a:blipFill>
          </p:spPr>
        </p:sp>
      </p:grpSp>
      <p:grpSp>
        <p:nvGrpSpPr>
          <p:cNvPr id="15" name="Group 15"/>
          <p:cNvGrpSpPr/>
          <p:nvPr/>
        </p:nvGrpSpPr>
        <p:grpSpPr>
          <a:xfrm>
            <a:off x="693210" y="2928175"/>
            <a:ext cx="2054737" cy="2879621"/>
            <a:chOff x="0" y="0"/>
            <a:chExt cx="2269680" cy="3180855"/>
          </a:xfrm>
        </p:grpSpPr>
        <p:sp>
          <p:nvSpPr>
            <p:cNvPr id="16" name="Freeform 16"/>
            <p:cNvSpPr/>
            <p:nvPr/>
          </p:nvSpPr>
          <p:spPr>
            <a:xfrm>
              <a:off x="0" y="0"/>
              <a:ext cx="2269617" cy="3180842"/>
            </a:xfrm>
            <a:custGeom>
              <a:avLst/>
              <a:gdLst/>
              <a:ahLst/>
              <a:cxnLst/>
              <a:rect l="l" t="t" r="r" b="b"/>
              <a:pathLst>
                <a:path w="2269617" h="3180842">
                  <a:moveTo>
                    <a:pt x="0" y="0"/>
                  </a:moveTo>
                  <a:lnTo>
                    <a:pt x="2269617" y="0"/>
                  </a:lnTo>
                  <a:lnTo>
                    <a:pt x="2269617" y="3180842"/>
                  </a:lnTo>
                  <a:lnTo>
                    <a:pt x="0" y="3180842"/>
                  </a:lnTo>
                  <a:lnTo>
                    <a:pt x="0" y="0"/>
                  </a:lnTo>
                  <a:close/>
                </a:path>
              </a:pathLst>
            </a:custGeom>
            <a:blipFill>
              <a:blip r:embed="rId6"/>
              <a:stretch>
                <a:fillRect r="-2"/>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sp>
        <p:nvSpPr>
          <p:cNvPr id="3" name="TextBox 3"/>
          <p:cNvSpPr txBox="1"/>
          <p:nvPr/>
        </p:nvSpPr>
        <p:spPr>
          <a:xfrm>
            <a:off x="877757" y="2958385"/>
            <a:ext cx="8832228" cy="4552950"/>
          </a:xfrm>
          <a:prstGeom prst="rect">
            <a:avLst/>
          </a:prstGeom>
        </p:spPr>
        <p:txBody>
          <a:bodyPr lIns="0" tIns="0" rIns="0" bIns="0" rtlCol="0" anchor="t">
            <a:spAutoFit/>
          </a:bodyPr>
          <a:lstStyle/>
          <a:p>
            <a:pPr algn="just">
              <a:lnSpc>
                <a:spcPts val="2160"/>
              </a:lnSpc>
            </a:pPr>
            <a:endParaRPr/>
          </a:p>
          <a:p>
            <a:pPr algn="just">
              <a:lnSpc>
                <a:spcPts val="2160"/>
              </a:lnSpc>
            </a:pPr>
            <a:r>
              <a:rPr lang="en-US" sz="1800">
                <a:solidFill>
                  <a:srgbClr val="595959"/>
                </a:solidFill>
                <a:latin typeface="Arimo"/>
                <a:ea typeface="Arimo"/>
                <a:cs typeface="Arimo"/>
                <a:sym typeface="Arimo"/>
              </a:rPr>
              <a:t>En el marco de la estrategia de preparación para el retiro del servicio, durante la vigencia del primer semestre  2026 se desarrollaron tres jornadas de capacitación sobre el sistema pensional y el traslado a Colpensiones, con la participación de 58 servidores(as).</a:t>
            </a:r>
          </a:p>
          <a:p>
            <a:pPr algn="just">
              <a:lnSpc>
                <a:spcPts val="2160"/>
              </a:lnSpc>
            </a:pPr>
            <a:endParaRPr lang="en-US" sz="1800">
              <a:solidFill>
                <a:srgbClr val="595959"/>
              </a:solidFill>
              <a:latin typeface="Arimo"/>
              <a:ea typeface="Arimo"/>
              <a:cs typeface="Arimo"/>
              <a:sym typeface="Arimo"/>
            </a:endParaRPr>
          </a:p>
          <a:p>
            <a:pPr algn="just">
              <a:lnSpc>
                <a:spcPts val="2160"/>
              </a:lnSpc>
            </a:pPr>
            <a:r>
              <a:rPr lang="en-US" sz="1800">
                <a:solidFill>
                  <a:srgbClr val="595959"/>
                </a:solidFill>
                <a:latin typeface="Arimo"/>
                <a:ea typeface="Arimo"/>
                <a:cs typeface="Arimo"/>
                <a:sym typeface="Arimo"/>
              </a:rPr>
              <a:t>Asimismo, se socializó el programa "Diseño de Vida" del Departamento Administrativo del Servicio Civil Distrital, en el que 10 servidores(as) participaron en procesos de formación sobre autoconocimiento, autocuidado, relaciones interpersonales, autosabotaje e inventario de su historia de vida.</a:t>
            </a:r>
          </a:p>
          <a:p>
            <a:pPr algn="just">
              <a:lnSpc>
                <a:spcPts val="2160"/>
              </a:lnSpc>
            </a:pPr>
            <a:endParaRPr lang="en-US" sz="1800">
              <a:solidFill>
                <a:srgbClr val="595959"/>
              </a:solidFill>
              <a:latin typeface="Arimo"/>
              <a:ea typeface="Arimo"/>
              <a:cs typeface="Arimo"/>
              <a:sym typeface="Arimo"/>
            </a:endParaRPr>
          </a:p>
          <a:p>
            <a:pPr algn="just">
              <a:lnSpc>
                <a:spcPts val="2160"/>
              </a:lnSpc>
            </a:pPr>
            <a:r>
              <a:rPr lang="en-US" sz="1800">
                <a:solidFill>
                  <a:srgbClr val="595959"/>
                </a:solidFill>
                <a:latin typeface="Arimo"/>
                <a:ea typeface="Arimo"/>
                <a:cs typeface="Arimo"/>
                <a:sym typeface="Arimo"/>
              </a:rPr>
              <a:t>Finalmente, como reconocimiento a la trayectoria y aporte institucional, se realizaron cinco (5) homenajes a servidores(as) que se retiraron por cumplimiento de los requisitos para pensión.</a:t>
            </a:r>
          </a:p>
          <a:p>
            <a:pPr algn="just">
              <a:lnSpc>
                <a:spcPts val="2160"/>
              </a:lnSpc>
            </a:pPr>
            <a:endParaRPr lang="en-US" sz="1800">
              <a:solidFill>
                <a:srgbClr val="595959"/>
              </a:solidFill>
              <a:latin typeface="Arimo"/>
              <a:ea typeface="Arimo"/>
              <a:cs typeface="Arimo"/>
              <a:sym typeface="Arimo"/>
            </a:endParaRPr>
          </a:p>
          <a:p>
            <a:pPr algn="just">
              <a:lnSpc>
                <a:spcPts val="2160"/>
              </a:lnSpc>
            </a:pPr>
            <a:r>
              <a:rPr lang="en-US" sz="1800">
                <a:solidFill>
                  <a:srgbClr val="595959"/>
                </a:solidFill>
                <a:latin typeface="Arimo"/>
                <a:ea typeface="Arimo"/>
                <a:cs typeface="Arimo"/>
                <a:sym typeface="Arimo"/>
              </a:rPr>
              <a:t> </a:t>
            </a:r>
            <a:r>
              <a:rPr lang="en-US" sz="1800" b="1">
                <a:solidFill>
                  <a:srgbClr val="C00000"/>
                </a:solidFill>
                <a:latin typeface="Arimo Bold"/>
                <a:ea typeface="Arimo Bold"/>
                <a:cs typeface="Arimo Bold"/>
                <a:sym typeface="Arimo Bold"/>
              </a:rPr>
              <a:t>Sandra Liliana Agudelo, Jorge Enrique Urrutia, Jairo de Jesús Carranza, Efrain Obdulio Urquijo Novoa y Claudia Marcela Cardozo Pérez</a:t>
            </a:r>
          </a:p>
        </p:txBody>
      </p:sp>
      <p:grpSp>
        <p:nvGrpSpPr>
          <p:cNvPr id="4" name="Group 4"/>
          <p:cNvGrpSpPr/>
          <p:nvPr/>
        </p:nvGrpSpPr>
        <p:grpSpPr>
          <a:xfrm>
            <a:off x="694877" y="2113817"/>
            <a:ext cx="9015108" cy="584778"/>
            <a:chOff x="0" y="0"/>
            <a:chExt cx="12020144" cy="779704"/>
          </a:xfrm>
        </p:grpSpPr>
        <p:sp>
          <p:nvSpPr>
            <p:cNvPr id="5" name="Freeform 5"/>
            <p:cNvSpPr/>
            <p:nvPr/>
          </p:nvSpPr>
          <p:spPr>
            <a:xfrm>
              <a:off x="0" y="0"/>
              <a:ext cx="12020143" cy="779701"/>
            </a:xfrm>
            <a:custGeom>
              <a:avLst/>
              <a:gdLst/>
              <a:ahLst/>
              <a:cxnLst/>
              <a:rect l="l" t="t" r="r" b="b"/>
              <a:pathLst>
                <a:path w="12020143" h="779701">
                  <a:moveTo>
                    <a:pt x="0" y="0"/>
                  </a:moveTo>
                  <a:lnTo>
                    <a:pt x="12020143" y="0"/>
                  </a:lnTo>
                  <a:lnTo>
                    <a:pt x="12020143" y="779701"/>
                  </a:lnTo>
                  <a:lnTo>
                    <a:pt x="0" y="779701"/>
                  </a:lnTo>
                  <a:close/>
                </a:path>
              </a:pathLst>
            </a:custGeom>
            <a:blipFill>
              <a:blip r:embed="rId3">
                <a:alphaModFix amt="0"/>
              </a:blip>
              <a:stretch>
                <a:fillRect t="-250387" b="-250388"/>
              </a:stretch>
            </a:blipFill>
          </p:spPr>
        </p:sp>
        <p:sp>
          <p:nvSpPr>
            <p:cNvPr id="6" name="TextBox 6"/>
            <p:cNvSpPr txBox="1"/>
            <p:nvPr/>
          </p:nvSpPr>
          <p:spPr>
            <a:xfrm>
              <a:off x="0" y="-28575"/>
              <a:ext cx="12020144" cy="808279"/>
            </a:xfrm>
            <a:prstGeom prst="rect">
              <a:avLst/>
            </a:prstGeom>
          </p:spPr>
          <p:txBody>
            <a:bodyPr lIns="0" tIns="0" rIns="0" bIns="0" rtlCol="0" anchor="ctr"/>
            <a:lstStyle/>
            <a:p>
              <a:pPr algn="ctr">
                <a:lnSpc>
                  <a:spcPts val="3840"/>
                </a:lnSpc>
              </a:pPr>
              <a:r>
                <a:rPr lang="en-US" sz="3200" b="1">
                  <a:solidFill>
                    <a:srgbClr val="C00000"/>
                  </a:solidFill>
                  <a:latin typeface="Arimo Bold"/>
                  <a:ea typeface="Arimo Bold"/>
                  <a:cs typeface="Arimo Bold"/>
                  <a:sym typeface="Arimo Bold"/>
                </a:rPr>
                <a:t>Preparación para el retiro del servicio</a:t>
              </a:r>
            </a:p>
          </p:txBody>
        </p:sp>
      </p:grpSp>
      <p:grpSp>
        <p:nvGrpSpPr>
          <p:cNvPr id="7" name="Group 7"/>
          <p:cNvGrpSpPr/>
          <p:nvPr/>
        </p:nvGrpSpPr>
        <p:grpSpPr>
          <a:xfrm>
            <a:off x="694877" y="1000982"/>
            <a:ext cx="6981549" cy="1034024"/>
            <a:chOff x="0" y="0"/>
            <a:chExt cx="9308732" cy="1378699"/>
          </a:xfrm>
        </p:grpSpPr>
        <p:sp>
          <p:nvSpPr>
            <p:cNvPr id="8" name="Freeform 8"/>
            <p:cNvSpPr/>
            <p:nvPr/>
          </p:nvSpPr>
          <p:spPr>
            <a:xfrm>
              <a:off x="0" y="0"/>
              <a:ext cx="9308729" cy="1378703"/>
            </a:xfrm>
            <a:custGeom>
              <a:avLst/>
              <a:gdLst/>
              <a:ahLst/>
              <a:cxnLst/>
              <a:rect l="l" t="t" r="r" b="b"/>
              <a:pathLst>
                <a:path w="9308729" h="1378703">
                  <a:moveTo>
                    <a:pt x="0" y="0"/>
                  </a:moveTo>
                  <a:lnTo>
                    <a:pt x="9308729" y="0"/>
                  </a:lnTo>
                  <a:lnTo>
                    <a:pt x="9308729" y="1378703"/>
                  </a:lnTo>
                  <a:lnTo>
                    <a:pt x="0" y="1378703"/>
                  </a:lnTo>
                  <a:close/>
                </a:path>
              </a:pathLst>
            </a:custGeom>
            <a:blipFill>
              <a:blip r:embed="rId3">
                <a:alphaModFix amt="0"/>
              </a:blip>
              <a:stretch>
                <a:fillRect t="-81559" b="-81559"/>
              </a:stretch>
            </a:blipFill>
          </p:spPr>
        </p:sp>
        <p:sp>
          <p:nvSpPr>
            <p:cNvPr id="9" name="TextBox 9"/>
            <p:cNvSpPr txBox="1"/>
            <p:nvPr/>
          </p:nvSpPr>
          <p:spPr>
            <a:xfrm>
              <a:off x="0" y="28575"/>
              <a:ext cx="9308732" cy="1350124"/>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Calidad de vida laboral</a:t>
              </a:r>
            </a:p>
          </p:txBody>
        </p:sp>
      </p:grpSp>
      <p:grpSp>
        <p:nvGrpSpPr>
          <p:cNvPr id="10" name="Group 10"/>
          <p:cNvGrpSpPr/>
          <p:nvPr/>
        </p:nvGrpSpPr>
        <p:grpSpPr>
          <a:xfrm>
            <a:off x="10255072" y="4716056"/>
            <a:ext cx="2062791" cy="1700184"/>
            <a:chOff x="0" y="0"/>
            <a:chExt cx="2750388" cy="2266912"/>
          </a:xfrm>
        </p:grpSpPr>
        <p:sp>
          <p:nvSpPr>
            <p:cNvPr id="11" name="Freeform 11"/>
            <p:cNvSpPr/>
            <p:nvPr/>
          </p:nvSpPr>
          <p:spPr>
            <a:xfrm>
              <a:off x="0" y="0"/>
              <a:ext cx="2750439" cy="2266950"/>
            </a:xfrm>
            <a:custGeom>
              <a:avLst/>
              <a:gdLst/>
              <a:ahLst/>
              <a:cxnLst/>
              <a:rect l="l" t="t" r="r" b="b"/>
              <a:pathLst>
                <a:path w="2750439" h="2266950">
                  <a:moveTo>
                    <a:pt x="0" y="0"/>
                  </a:moveTo>
                  <a:lnTo>
                    <a:pt x="2750439" y="0"/>
                  </a:lnTo>
                  <a:lnTo>
                    <a:pt x="2750439" y="2266950"/>
                  </a:lnTo>
                  <a:lnTo>
                    <a:pt x="0" y="2266950"/>
                  </a:lnTo>
                  <a:lnTo>
                    <a:pt x="0" y="0"/>
                  </a:lnTo>
                  <a:close/>
                </a:path>
              </a:pathLst>
            </a:custGeom>
            <a:blipFill>
              <a:blip r:embed="rId4"/>
              <a:stretch>
                <a:fillRect l="-7717" r="-15763" b="-122"/>
              </a:stretch>
            </a:blipFill>
          </p:spPr>
        </p:sp>
      </p:grpSp>
      <p:grpSp>
        <p:nvGrpSpPr>
          <p:cNvPr id="12" name="Group 12"/>
          <p:cNvGrpSpPr/>
          <p:nvPr/>
        </p:nvGrpSpPr>
        <p:grpSpPr>
          <a:xfrm>
            <a:off x="12416552" y="5859885"/>
            <a:ext cx="2847251" cy="2270103"/>
            <a:chOff x="0" y="0"/>
            <a:chExt cx="3796335" cy="3026804"/>
          </a:xfrm>
        </p:grpSpPr>
        <p:sp>
          <p:nvSpPr>
            <p:cNvPr id="13" name="Freeform 13"/>
            <p:cNvSpPr/>
            <p:nvPr/>
          </p:nvSpPr>
          <p:spPr>
            <a:xfrm>
              <a:off x="0" y="0"/>
              <a:ext cx="3796284" cy="3026791"/>
            </a:xfrm>
            <a:custGeom>
              <a:avLst/>
              <a:gdLst/>
              <a:ahLst/>
              <a:cxnLst/>
              <a:rect l="l" t="t" r="r" b="b"/>
              <a:pathLst>
                <a:path w="3796284" h="3026791">
                  <a:moveTo>
                    <a:pt x="0" y="0"/>
                  </a:moveTo>
                  <a:lnTo>
                    <a:pt x="3796284" y="0"/>
                  </a:lnTo>
                  <a:lnTo>
                    <a:pt x="3796284" y="3026791"/>
                  </a:lnTo>
                  <a:lnTo>
                    <a:pt x="0" y="3026791"/>
                  </a:lnTo>
                  <a:lnTo>
                    <a:pt x="0" y="0"/>
                  </a:lnTo>
                  <a:close/>
                </a:path>
              </a:pathLst>
            </a:custGeom>
            <a:blipFill>
              <a:blip r:embed="rId5"/>
              <a:stretch>
                <a:fillRect l="-32" r="-33"/>
              </a:stretch>
            </a:blipFill>
          </p:spPr>
        </p:sp>
      </p:grpSp>
      <p:grpSp>
        <p:nvGrpSpPr>
          <p:cNvPr id="14" name="Group 14"/>
          <p:cNvGrpSpPr/>
          <p:nvPr/>
        </p:nvGrpSpPr>
        <p:grpSpPr>
          <a:xfrm>
            <a:off x="11229727" y="2500903"/>
            <a:ext cx="4034066" cy="2121684"/>
            <a:chOff x="0" y="0"/>
            <a:chExt cx="5378755" cy="2828912"/>
          </a:xfrm>
        </p:grpSpPr>
        <p:sp>
          <p:nvSpPr>
            <p:cNvPr id="15" name="Freeform 15"/>
            <p:cNvSpPr/>
            <p:nvPr/>
          </p:nvSpPr>
          <p:spPr>
            <a:xfrm>
              <a:off x="0" y="0"/>
              <a:ext cx="5378704" cy="2828925"/>
            </a:xfrm>
            <a:custGeom>
              <a:avLst/>
              <a:gdLst/>
              <a:ahLst/>
              <a:cxnLst/>
              <a:rect l="l" t="t" r="r" b="b"/>
              <a:pathLst>
                <a:path w="5378704" h="2828925">
                  <a:moveTo>
                    <a:pt x="0" y="0"/>
                  </a:moveTo>
                  <a:lnTo>
                    <a:pt x="5378704" y="0"/>
                  </a:lnTo>
                  <a:lnTo>
                    <a:pt x="5378704" y="2828925"/>
                  </a:lnTo>
                  <a:lnTo>
                    <a:pt x="0" y="2828925"/>
                  </a:lnTo>
                  <a:lnTo>
                    <a:pt x="0" y="0"/>
                  </a:lnTo>
                  <a:close/>
                </a:path>
              </a:pathLst>
            </a:custGeom>
            <a:blipFill>
              <a:blip r:embed="rId6"/>
              <a:stretch>
                <a:fillRect/>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sp>
        <p:nvSpPr>
          <p:cNvPr id="3" name="TextBox 3"/>
          <p:cNvSpPr txBox="1"/>
          <p:nvPr/>
        </p:nvSpPr>
        <p:spPr>
          <a:xfrm>
            <a:off x="1056780" y="3554797"/>
            <a:ext cx="9171013" cy="3620929"/>
          </a:xfrm>
          <a:prstGeom prst="rect">
            <a:avLst/>
          </a:prstGeom>
        </p:spPr>
        <p:txBody>
          <a:bodyPr lIns="0" tIns="0" rIns="0" bIns="0" rtlCol="0" anchor="t">
            <a:spAutoFit/>
          </a:bodyPr>
          <a:lstStyle/>
          <a:p>
            <a:pPr algn="just">
              <a:lnSpc>
                <a:spcPts val="2160"/>
              </a:lnSpc>
            </a:pPr>
            <a:endParaRPr/>
          </a:p>
          <a:p>
            <a:pPr algn="just">
              <a:lnSpc>
                <a:spcPts val="2160"/>
              </a:lnSpc>
            </a:pPr>
            <a:r>
              <a:rPr lang="en-US" sz="1800">
                <a:solidFill>
                  <a:srgbClr val="595959"/>
                </a:solidFill>
                <a:latin typeface="Arimo"/>
                <a:ea typeface="Arimo"/>
                <a:cs typeface="Arimo"/>
                <a:sym typeface="Arimo"/>
              </a:rPr>
              <a:t>Conforme con la Circular Externa 06 de 20 de febrero de 2026, se inició la Medición de Clima Laboral y Ambiente Organizacional para la presente vigencia, la cual tiene como objetivo identificar por niveles de favorabilidad, alertas tempranas y oportunidades de mejora que inciden en el bienestar, la experiencia laboral y el desempeño de las y los servidores públicos y del personal de contratistas de la Entidad.</a:t>
            </a:r>
          </a:p>
          <a:p>
            <a:pPr algn="just">
              <a:lnSpc>
                <a:spcPts val="2160"/>
              </a:lnSpc>
            </a:pPr>
            <a:endParaRPr lang="en-US" sz="1800">
              <a:solidFill>
                <a:srgbClr val="595959"/>
              </a:solidFill>
              <a:latin typeface="Arimo"/>
              <a:ea typeface="Arimo"/>
              <a:cs typeface="Arimo"/>
              <a:sym typeface="Arimo"/>
            </a:endParaRPr>
          </a:p>
          <a:p>
            <a:pPr algn="just">
              <a:lnSpc>
                <a:spcPts val="2160"/>
              </a:lnSpc>
            </a:pPr>
            <a:r>
              <a:rPr lang="en-US" sz="1800" b="1">
                <a:solidFill>
                  <a:srgbClr val="595959"/>
                </a:solidFill>
                <a:latin typeface="Arimo Bold"/>
                <a:ea typeface="Arimo Bold"/>
                <a:cs typeface="Arimo Bold"/>
                <a:sym typeface="Arimo Bold"/>
              </a:rPr>
              <a:t>A partir del 12 de marzo se remitió a los(as) servidores y contratistas de la Entidad el link con la información requerida para el diligenciamiento de la medición.</a:t>
            </a:r>
          </a:p>
          <a:p>
            <a:pPr algn="just">
              <a:lnSpc>
                <a:spcPts val="2160"/>
              </a:lnSpc>
            </a:pPr>
            <a:endParaRPr lang="en-US" sz="1800" b="1">
              <a:solidFill>
                <a:srgbClr val="595959"/>
              </a:solidFill>
              <a:latin typeface="Arimo Bold"/>
              <a:ea typeface="Arimo Bold"/>
              <a:cs typeface="Arimo Bold"/>
              <a:sym typeface="Arimo Bold"/>
            </a:endParaRPr>
          </a:p>
          <a:p>
            <a:pPr algn="just">
              <a:lnSpc>
                <a:spcPts val="2160"/>
              </a:lnSpc>
            </a:pPr>
            <a:r>
              <a:rPr lang="en-US" sz="1800" b="1">
                <a:solidFill>
                  <a:srgbClr val="595959"/>
                </a:solidFill>
                <a:latin typeface="Arimo Bold"/>
                <a:ea typeface="Arimo Bold"/>
                <a:cs typeface="Arimo Bold"/>
                <a:sym typeface="Arimo Bold"/>
              </a:rPr>
              <a:t>Al cierre del segundo trimestre llevamos un avance de</a:t>
            </a:r>
            <a:r>
              <a:rPr lang="en-US" sz="1800" b="1">
                <a:solidFill>
                  <a:srgbClr val="C00000"/>
                </a:solidFill>
                <a:latin typeface="Arimo Bold"/>
                <a:ea typeface="Arimo Bold"/>
                <a:cs typeface="Arimo Bold"/>
                <a:sym typeface="Arimo Bold"/>
              </a:rPr>
              <a:t>:</a:t>
            </a:r>
          </a:p>
          <a:p>
            <a:pPr marL="217170" lvl="1" indent="-108585" algn="just">
              <a:lnSpc>
                <a:spcPts val="2160"/>
              </a:lnSpc>
              <a:buFont typeface="Arial"/>
              <a:buChar char="•"/>
            </a:pPr>
            <a:r>
              <a:rPr lang="en-US" sz="1800" b="1">
                <a:solidFill>
                  <a:srgbClr val="C00000"/>
                </a:solidFill>
                <a:latin typeface="Arimo Bold"/>
                <a:ea typeface="Arimo Bold"/>
                <a:cs typeface="Arimo Bold"/>
                <a:sym typeface="Arimo Bold"/>
              </a:rPr>
              <a:t>Servidores(as) públicos: 491</a:t>
            </a:r>
          </a:p>
          <a:p>
            <a:pPr marL="217170" lvl="1" indent="-108585" algn="just">
              <a:lnSpc>
                <a:spcPts val="2160"/>
              </a:lnSpc>
              <a:buFont typeface="Arial"/>
              <a:buChar char="•"/>
            </a:pPr>
            <a:r>
              <a:rPr lang="en-US" sz="1800" b="1">
                <a:solidFill>
                  <a:srgbClr val="C00000"/>
                </a:solidFill>
                <a:latin typeface="Arimo Bold"/>
                <a:ea typeface="Arimo Bold"/>
                <a:cs typeface="Arimo Bold"/>
                <a:sym typeface="Arimo Bold"/>
              </a:rPr>
              <a:t>Contratistas: 215</a:t>
            </a:r>
          </a:p>
        </p:txBody>
      </p:sp>
      <p:grpSp>
        <p:nvGrpSpPr>
          <p:cNvPr id="4" name="Group 4"/>
          <p:cNvGrpSpPr/>
          <p:nvPr/>
        </p:nvGrpSpPr>
        <p:grpSpPr>
          <a:xfrm>
            <a:off x="857726" y="2230241"/>
            <a:ext cx="6222997" cy="1077220"/>
            <a:chOff x="0" y="0"/>
            <a:chExt cx="8297329" cy="1436294"/>
          </a:xfrm>
        </p:grpSpPr>
        <p:sp>
          <p:nvSpPr>
            <p:cNvPr id="5" name="Freeform 5"/>
            <p:cNvSpPr/>
            <p:nvPr/>
          </p:nvSpPr>
          <p:spPr>
            <a:xfrm>
              <a:off x="0" y="0"/>
              <a:ext cx="8297334" cy="1436292"/>
            </a:xfrm>
            <a:custGeom>
              <a:avLst/>
              <a:gdLst/>
              <a:ahLst/>
              <a:cxnLst/>
              <a:rect l="l" t="t" r="r" b="b"/>
              <a:pathLst>
                <a:path w="8297334" h="1436292">
                  <a:moveTo>
                    <a:pt x="0" y="0"/>
                  </a:moveTo>
                  <a:lnTo>
                    <a:pt x="8297334" y="0"/>
                  </a:lnTo>
                  <a:lnTo>
                    <a:pt x="8297334" y="1436292"/>
                  </a:lnTo>
                  <a:lnTo>
                    <a:pt x="0" y="1436292"/>
                  </a:lnTo>
                  <a:close/>
                </a:path>
              </a:pathLst>
            </a:custGeom>
            <a:blipFill>
              <a:blip r:embed="rId3">
                <a:alphaModFix amt="0"/>
              </a:blip>
              <a:stretch>
                <a:fillRect t="-62563" b="-62563"/>
              </a:stretch>
            </a:blipFill>
          </p:spPr>
        </p:sp>
        <p:sp>
          <p:nvSpPr>
            <p:cNvPr id="6" name="TextBox 6"/>
            <p:cNvSpPr txBox="1"/>
            <p:nvPr/>
          </p:nvSpPr>
          <p:spPr>
            <a:xfrm>
              <a:off x="0" y="-28575"/>
              <a:ext cx="8297329" cy="1464869"/>
            </a:xfrm>
            <a:prstGeom prst="rect">
              <a:avLst/>
            </a:prstGeom>
          </p:spPr>
          <p:txBody>
            <a:bodyPr lIns="0" tIns="0" rIns="0" bIns="0" rtlCol="0" anchor="ctr"/>
            <a:lstStyle/>
            <a:p>
              <a:pPr algn="ctr">
                <a:lnSpc>
                  <a:spcPts val="3840"/>
                </a:lnSpc>
              </a:pPr>
              <a:r>
                <a:rPr lang="en-US" sz="3200" b="1">
                  <a:solidFill>
                    <a:srgbClr val="C00000"/>
                  </a:solidFill>
                  <a:latin typeface="Arimo Bold"/>
                  <a:ea typeface="Arimo Bold"/>
                  <a:cs typeface="Arimo Bold"/>
                  <a:sym typeface="Arimo Bold"/>
                </a:rPr>
                <a:t>Medición de Clima Laboral y Ambiente Organizacional</a:t>
              </a:r>
            </a:p>
          </p:txBody>
        </p:sp>
      </p:grpSp>
      <p:grpSp>
        <p:nvGrpSpPr>
          <p:cNvPr id="7" name="Group 7"/>
          <p:cNvGrpSpPr/>
          <p:nvPr/>
        </p:nvGrpSpPr>
        <p:grpSpPr>
          <a:xfrm>
            <a:off x="694877" y="1000982"/>
            <a:ext cx="6981549" cy="1034024"/>
            <a:chOff x="0" y="0"/>
            <a:chExt cx="9308732" cy="1378699"/>
          </a:xfrm>
        </p:grpSpPr>
        <p:sp>
          <p:nvSpPr>
            <p:cNvPr id="8" name="Freeform 8"/>
            <p:cNvSpPr/>
            <p:nvPr/>
          </p:nvSpPr>
          <p:spPr>
            <a:xfrm>
              <a:off x="0" y="0"/>
              <a:ext cx="9308729" cy="1378703"/>
            </a:xfrm>
            <a:custGeom>
              <a:avLst/>
              <a:gdLst/>
              <a:ahLst/>
              <a:cxnLst/>
              <a:rect l="l" t="t" r="r" b="b"/>
              <a:pathLst>
                <a:path w="9308729" h="1378703">
                  <a:moveTo>
                    <a:pt x="0" y="0"/>
                  </a:moveTo>
                  <a:lnTo>
                    <a:pt x="9308729" y="0"/>
                  </a:lnTo>
                  <a:lnTo>
                    <a:pt x="9308729" y="1378703"/>
                  </a:lnTo>
                  <a:lnTo>
                    <a:pt x="0" y="1378703"/>
                  </a:lnTo>
                  <a:close/>
                </a:path>
              </a:pathLst>
            </a:custGeom>
            <a:blipFill>
              <a:blip r:embed="rId3">
                <a:alphaModFix amt="0"/>
              </a:blip>
              <a:stretch>
                <a:fillRect t="-81559" b="-81559"/>
              </a:stretch>
            </a:blipFill>
          </p:spPr>
        </p:sp>
        <p:sp>
          <p:nvSpPr>
            <p:cNvPr id="9" name="TextBox 9"/>
            <p:cNvSpPr txBox="1"/>
            <p:nvPr/>
          </p:nvSpPr>
          <p:spPr>
            <a:xfrm>
              <a:off x="0" y="28575"/>
              <a:ext cx="9308732" cy="1350124"/>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Calidad de vida laboral</a:t>
              </a:r>
            </a:p>
          </p:txBody>
        </p:sp>
      </p:grpSp>
      <p:grpSp>
        <p:nvGrpSpPr>
          <p:cNvPr id="10" name="Group 10"/>
          <p:cNvGrpSpPr/>
          <p:nvPr/>
        </p:nvGrpSpPr>
        <p:grpSpPr>
          <a:xfrm>
            <a:off x="11003528" y="2230241"/>
            <a:ext cx="3871208" cy="5378796"/>
            <a:chOff x="0" y="0"/>
            <a:chExt cx="5161610" cy="7171728"/>
          </a:xfrm>
        </p:grpSpPr>
        <p:sp>
          <p:nvSpPr>
            <p:cNvPr id="11" name="Freeform 11"/>
            <p:cNvSpPr/>
            <p:nvPr/>
          </p:nvSpPr>
          <p:spPr>
            <a:xfrm>
              <a:off x="0" y="0"/>
              <a:ext cx="5161661" cy="7171690"/>
            </a:xfrm>
            <a:custGeom>
              <a:avLst/>
              <a:gdLst/>
              <a:ahLst/>
              <a:cxnLst/>
              <a:rect l="l" t="t" r="r" b="b"/>
              <a:pathLst>
                <a:path w="5161661" h="7171690">
                  <a:moveTo>
                    <a:pt x="0" y="0"/>
                  </a:moveTo>
                  <a:lnTo>
                    <a:pt x="5161661" y="0"/>
                  </a:lnTo>
                  <a:lnTo>
                    <a:pt x="5161661" y="7171690"/>
                  </a:lnTo>
                  <a:lnTo>
                    <a:pt x="0" y="7171690"/>
                  </a:lnTo>
                  <a:lnTo>
                    <a:pt x="0" y="0"/>
                  </a:lnTo>
                  <a:close/>
                </a:path>
              </a:pathLst>
            </a:custGeom>
            <a:blipFill>
              <a:blip r:embed="rId4"/>
              <a:stretch>
                <a:fillRect l="-36" r="-35"/>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grpSp>
        <p:nvGrpSpPr>
          <p:cNvPr id="3" name="Group 3"/>
          <p:cNvGrpSpPr/>
          <p:nvPr/>
        </p:nvGrpSpPr>
        <p:grpSpPr>
          <a:xfrm>
            <a:off x="439188" y="1510217"/>
            <a:ext cx="14330744" cy="646328"/>
            <a:chOff x="0" y="0"/>
            <a:chExt cx="19107658" cy="861771"/>
          </a:xfrm>
        </p:grpSpPr>
        <p:sp>
          <p:nvSpPr>
            <p:cNvPr id="4" name="Freeform 4"/>
            <p:cNvSpPr/>
            <p:nvPr/>
          </p:nvSpPr>
          <p:spPr>
            <a:xfrm>
              <a:off x="0" y="0"/>
              <a:ext cx="19107654" cy="861774"/>
            </a:xfrm>
            <a:custGeom>
              <a:avLst/>
              <a:gdLst/>
              <a:ahLst/>
              <a:cxnLst/>
              <a:rect l="l" t="t" r="r" b="b"/>
              <a:pathLst>
                <a:path w="19107654" h="861774">
                  <a:moveTo>
                    <a:pt x="0" y="0"/>
                  </a:moveTo>
                  <a:lnTo>
                    <a:pt x="19107654" y="0"/>
                  </a:lnTo>
                  <a:lnTo>
                    <a:pt x="19107654" y="861774"/>
                  </a:lnTo>
                  <a:lnTo>
                    <a:pt x="0" y="861774"/>
                  </a:lnTo>
                  <a:close/>
                </a:path>
              </a:pathLst>
            </a:custGeom>
            <a:blipFill>
              <a:blip r:embed="rId3">
                <a:alphaModFix amt="0"/>
              </a:blip>
              <a:stretch>
                <a:fillRect t="-382031" b="-382031"/>
              </a:stretch>
            </a:blipFill>
          </p:spPr>
        </p:sp>
        <p:sp>
          <p:nvSpPr>
            <p:cNvPr id="5" name="TextBox 5"/>
            <p:cNvSpPr txBox="1"/>
            <p:nvPr/>
          </p:nvSpPr>
          <p:spPr>
            <a:xfrm>
              <a:off x="0" y="-28575"/>
              <a:ext cx="19107658" cy="890346"/>
            </a:xfrm>
            <a:prstGeom prst="rect">
              <a:avLst/>
            </a:prstGeom>
          </p:spPr>
          <p:txBody>
            <a:bodyPr lIns="0" tIns="0" rIns="0" bIns="0" rtlCol="0" anchor="ctr"/>
            <a:lstStyle/>
            <a:p>
              <a:pPr algn="ctr">
                <a:lnSpc>
                  <a:spcPts val="4320"/>
                </a:lnSpc>
              </a:pPr>
              <a:r>
                <a:rPr lang="en-US" sz="3600" b="1">
                  <a:solidFill>
                    <a:srgbClr val="C00000"/>
                  </a:solidFill>
                  <a:latin typeface="Arimo Bold"/>
                  <a:ea typeface="Arimo Bold"/>
                  <a:cs typeface="Arimo Bold"/>
                  <a:sym typeface="Arimo Bold"/>
                </a:rPr>
                <a:t>Celebraciones - Días Especiales </a:t>
              </a:r>
            </a:p>
          </p:txBody>
        </p:sp>
      </p:grpSp>
      <p:sp>
        <p:nvSpPr>
          <p:cNvPr id="6" name="TextBox 6"/>
          <p:cNvSpPr txBox="1"/>
          <p:nvPr/>
        </p:nvSpPr>
        <p:spPr>
          <a:xfrm>
            <a:off x="1308106" y="2570921"/>
            <a:ext cx="13370385" cy="3897925"/>
          </a:xfrm>
          <a:prstGeom prst="rect">
            <a:avLst/>
          </a:prstGeom>
        </p:spPr>
        <p:txBody>
          <a:bodyPr lIns="0" tIns="0" rIns="0" bIns="0" rtlCol="0" anchor="t">
            <a:spAutoFit/>
          </a:bodyPr>
          <a:lstStyle/>
          <a:p>
            <a:pPr algn="just">
              <a:lnSpc>
                <a:spcPts val="2160"/>
              </a:lnSpc>
            </a:pPr>
            <a:r>
              <a:rPr lang="en-US" sz="1800">
                <a:solidFill>
                  <a:srgbClr val="595959"/>
                </a:solidFill>
                <a:latin typeface="Arimo"/>
                <a:ea typeface="Arimo"/>
                <a:cs typeface="Arimo"/>
                <a:sym typeface="Arimo"/>
              </a:rPr>
              <a:t>En la vigencia 2026 se han realizado las siguientes celebraciones especiales:</a:t>
            </a:r>
          </a:p>
          <a:p>
            <a:pPr algn="just">
              <a:lnSpc>
                <a:spcPts val="2160"/>
              </a:lnSpc>
            </a:pPr>
            <a:endParaRPr lang="en-US" sz="1800">
              <a:solidFill>
                <a:srgbClr val="595959"/>
              </a:solidFill>
              <a:latin typeface="Arimo"/>
              <a:ea typeface="Arimo"/>
              <a:cs typeface="Arimo"/>
              <a:sym typeface="Arimo"/>
            </a:endParaRPr>
          </a:p>
          <a:p>
            <a:pPr marL="217170" lvl="1" indent="-108585" algn="just">
              <a:lnSpc>
                <a:spcPts val="2160"/>
              </a:lnSpc>
              <a:buFont typeface="Arial"/>
              <a:buChar char="•"/>
            </a:pPr>
            <a:r>
              <a:rPr lang="en-US" sz="1800" b="1">
                <a:solidFill>
                  <a:srgbClr val="C00000"/>
                </a:solidFill>
                <a:latin typeface="Arimo Bold"/>
                <a:ea typeface="Arimo Bold"/>
                <a:cs typeface="Arimo Bold"/>
                <a:sym typeface="Arimo Bold"/>
              </a:rPr>
              <a:t>Día de la Mujer: </a:t>
            </a:r>
            <a:r>
              <a:rPr lang="en-US" sz="1800">
                <a:solidFill>
                  <a:srgbClr val="595959"/>
                </a:solidFill>
                <a:latin typeface="Arimo"/>
                <a:ea typeface="Arimo"/>
                <a:cs typeface="Arimo"/>
                <a:sym typeface="Arimo"/>
              </a:rPr>
              <a:t>Marzo. Nos unimos al cronograma del DASCD. Se socializó un mensaje por los medios de comunicación internos.</a:t>
            </a:r>
          </a:p>
          <a:p>
            <a:pPr marL="217170" lvl="1" indent="-108585" algn="just">
              <a:lnSpc>
                <a:spcPts val="2160"/>
              </a:lnSpc>
              <a:buFont typeface="Arial"/>
              <a:buChar char="•"/>
            </a:pPr>
            <a:r>
              <a:rPr lang="en-US" sz="1800" b="1">
                <a:solidFill>
                  <a:srgbClr val="C00000"/>
                </a:solidFill>
                <a:latin typeface="Arimo Bold"/>
                <a:ea typeface="Arimo Bold"/>
                <a:cs typeface="Arimo Bold"/>
                <a:sym typeface="Arimo Bold"/>
              </a:rPr>
              <a:t>Día del Hombre: </a:t>
            </a:r>
            <a:r>
              <a:rPr lang="en-US" sz="1800">
                <a:solidFill>
                  <a:srgbClr val="595959"/>
                </a:solidFill>
                <a:latin typeface="Arimo"/>
                <a:ea typeface="Arimo"/>
                <a:cs typeface="Arimo"/>
                <a:sym typeface="Arimo"/>
              </a:rPr>
              <a:t>Marzo 19 - Se socializó un mensaje por los medios de comunicación internos de la Entidad.</a:t>
            </a:r>
          </a:p>
          <a:p>
            <a:pPr marL="217170" lvl="1" indent="-108585" algn="just">
              <a:lnSpc>
                <a:spcPts val="2160"/>
              </a:lnSpc>
              <a:buFont typeface="Arial"/>
              <a:buChar char="•"/>
            </a:pPr>
            <a:r>
              <a:rPr lang="en-US" sz="1800" b="1">
                <a:solidFill>
                  <a:srgbClr val="C00000"/>
                </a:solidFill>
                <a:latin typeface="Arimo Bold"/>
                <a:ea typeface="Arimo Bold"/>
                <a:cs typeface="Arimo Bold"/>
                <a:sym typeface="Arimo Bold"/>
              </a:rPr>
              <a:t>Día de la Felicidad:</a:t>
            </a:r>
            <a:r>
              <a:rPr lang="en-US" sz="1800" b="1">
                <a:solidFill>
                  <a:srgbClr val="FF0000"/>
                </a:solidFill>
                <a:latin typeface="Arimo Bold"/>
                <a:ea typeface="Arimo Bold"/>
                <a:cs typeface="Arimo Bold"/>
                <a:sym typeface="Arimo Bold"/>
              </a:rPr>
              <a:t> </a:t>
            </a:r>
            <a:r>
              <a:rPr lang="en-US" sz="1800">
                <a:solidFill>
                  <a:srgbClr val="595959"/>
                </a:solidFill>
                <a:latin typeface="Arimo"/>
                <a:ea typeface="Arimo"/>
                <a:cs typeface="Arimo"/>
                <a:sym typeface="Arimo"/>
              </a:rPr>
              <a:t>Abril 10 – Se participó en la programación del DASCD con una clase de kickboxing - 16 Participantes.</a:t>
            </a:r>
          </a:p>
          <a:p>
            <a:pPr marL="217170" lvl="1" indent="-108585" algn="just">
              <a:lnSpc>
                <a:spcPts val="2160"/>
              </a:lnSpc>
              <a:buFont typeface="Arial"/>
              <a:buChar char="•"/>
            </a:pPr>
            <a:r>
              <a:rPr lang="en-US" sz="1800" b="1">
                <a:solidFill>
                  <a:srgbClr val="C00000"/>
                </a:solidFill>
                <a:latin typeface="Arimo Bold"/>
                <a:ea typeface="Arimo Bold"/>
                <a:cs typeface="Arimo Bold"/>
                <a:sym typeface="Arimo Bold"/>
              </a:rPr>
              <a:t>Día la Niñez:</a:t>
            </a:r>
            <a:r>
              <a:rPr lang="en-US" sz="1800">
                <a:solidFill>
                  <a:srgbClr val="595959"/>
                </a:solidFill>
                <a:latin typeface="Arimo"/>
                <a:ea typeface="Arimo"/>
                <a:cs typeface="Arimo"/>
                <a:sym typeface="Arimo"/>
              </a:rPr>
              <a:t> Abril 25 - Se realizaron dos actividades bomberitos y feria mundialista – 62 Participantes.</a:t>
            </a:r>
          </a:p>
          <a:p>
            <a:pPr marL="217170" lvl="1" indent="-108585" algn="just">
              <a:lnSpc>
                <a:spcPts val="2160"/>
              </a:lnSpc>
              <a:buFont typeface="Arial"/>
              <a:buChar char="•"/>
            </a:pPr>
            <a:r>
              <a:rPr lang="en-US" sz="1800" b="1">
                <a:solidFill>
                  <a:srgbClr val="C00000"/>
                </a:solidFill>
                <a:latin typeface="Arimo Bold"/>
                <a:ea typeface="Arimo Bold"/>
                <a:cs typeface="Arimo Bold"/>
                <a:sym typeface="Arimo Bold"/>
              </a:rPr>
              <a:t>Día de la Secretaria:</a:t>
            </a:r>
            <a:r>
              <a:rPr lang="en-US" sz="1800">
                <a:solidFill>
                  <a:srgbClr val="595959"/>
                </a:solidFill>
                <a:latin typeface="Arimo"/>
                <a:ea typeface="Arimo"/>
                <a:cs typeface="Arimo"/>
                <a:sym typeface="Arimo"/>
              </a:rPr>
              <a:t> En el evento del DASCD participaron 10 servidores(as). Se socializó un mensaje por los medios de comunicación internos de la Entidad.</a:t>
            </a:r>
          </a:p>
          <a:p>
            <a:pPr marL="217170" lvl="1" indent="-108585" algn="just">
              <a:lnSpc>
                <a:spcPts val="2160"/>
              </a:lnSpc>
              <a:buFont typeface="Arial"/>
              <a:buChar char="•"/>
            </a:pPr>
            <a:r>
              <a:rPr lang="en-US" sz="1800" b="1">
                <a:solidFill>
                  <a:srgbClr val="C00000"/>
                </a:solidFill>
                <a:latin typeface="Arimo Bold"/>
                <a:ea typeface="Arimo Bold"/>
                <a:cs typeface="Arimo Bold"/>
                <a:sym typeface="Arimo Bold"/>
              </a:rPr>
              <a:t>Día de la Madre:</a:t>
            </a:r>
            <a:r>
              <a:rPr lang="en-US" sz="1800">
                <a:solidFill>
                  <a:srgbClr val="595959"/>
                </a:solidFill>
                <a:latin typeface="Arimo"/>
                <a:ea typeface="Arimo"/>
                <a:cs typeface="Arimo"/>
                <a:sym typeface="Arimo"/>
              </a:rPr>
              <a:t> Se realizó un masaje de cuello y manos en la Manzana Liévano, SuperCade CAD y Archivo de Bogotá. – 167 Participantes. Se socializó un mensaje por los medios de comunicación internos de la Entidad.</a:t>
            </a:r>
          </a:p>
          <a:p>
            <a:pPr marL="217170" lvl="1" indent="-108585" algn="just">
              <a:lnSpc>
                <a:spcPts val="2160"/>
              </a:lnSpc>
              <a:buFont typeface="Arial"/>
              <a:buChar char="•"/>
            </a:pPr>
            <a:r>
              <a:rPr lang="en-US" sz="1800" b="1">
                <a:solidFill>
                  <a:srgbClr val="C00000"/>
                </a:solidFill>
                <a:latin typeface="Arimo Bold"/>
                <a:ea typeface="Arimo Bold"/>
                <a:cs typeface="Arimo Bold"/>
                <a:sym typeface="Arimo Bold"/>
              </a:rPr>
              <a:t>Día del Padre:</a:t>
            </a:r>
            <a:r>
              <a:rPr lang="en-US" sz="1800">
                <a:solidFill>
                  <a:srgbClr val="595959"/>
                </a:solidFill>
                <a:latin typeface="Arimo"/>
                <a:ea typeface="Arimo"/>
                <a:cs typeface="Arimo"/>
                <a:sym typeface="Arimo"/>
              </a:rPr>
              <a:t> Se realizó un masaje de cuello y manos en la Manzana Liévano, SuperCade CAD y Archivo de Bogotá. – 86 Participantes. Se socializó un mensaje por los medios de comunicación internos de la Entidad.</a:t>
            </a:r>
          </a:p>
          <a:p>
            <a:pPr marL="217170" lvl="1" indent="-108585" algn="just">
              <a:lnSpc>
                <a:spcPts val="2160"/>
              </a:lnSpc>
            </a:pPr>
            <a:endParaRPr lang="en-US" sz="1800">
              <a:solidFill>
                <a:srgbClr val="595959"/>
              </a:solidFill>
              <a:latin typeface="Arimo"/>
              <a:ea typeface="Arimo"/>
              <a:cs typeface="Arimo"/>
              <a:sym typeface="Arimo"/>
            </a:endParaRPr>
          </a:p>
          <a:p>
            <a:pPr marL="217170" lvl="1" indent="-108585" algn="just">
              <a:lnSpc>
                <a:spcPts val="2160"/>
              </a:lnSpc>
            </a:pPr>
            <a:endParaRPr lang="en-US" sz="1800">
              <a:solidFill>
                <a:srgbClr val="595959"/>
              </a:solidFill>
              <a:latin typeface="Arimo"/>
              <a:ea typeface="Arimo"/>
              <a:cs typeface="Arimo"/>
              <a:sym typeface="Arimo"/>
            </a:endParaRPr>
          </a:p>
        </p:txBody>
      </p:sp>
      <p:grpSp>
        <p:nvGrpSpPr>
          <p:cNvPr id="7" name="Group 7"/>
          <p:cNvGrpSpPr/>
          <p:nvPr/>
        </p:nvGrpSpPr>
        <p:grpSpPr>
          <a:xfrm>
            <a:off x="4872028" y="476193"/>
            <a:ext cx="6981549" cy="1034024"/>
            <a:chOff x="0" y="0"/>
            <a:chExt cx="9308732" cy="1378699"/>
          </a:xfrm>
        </p:grpSpPr>
        <p:sp>
          <p:nvSpPr>
            <p:cNvPr id="8" name="Freeform 8"/>
            <p:cNvSpPr/>
            <p:nvPr/>
          </p:nvSpPr>
          <p:spPr>
            <a:xfrm>
              <a:off x="0" y="0"/>
              <a:ext cx="9308729" cy="1378703"/>
            </a:xfrm>
            <a:custGeom>
              <a:avLst/>
              <a:gdLst/>
              <a:ahLst/>
              <a:cxnLst/>
              <a:rect l="l" t="t" r="r" b="b"/>
              <a:pathLst>
                <a:path w="9308729" h="1378703">
                  <a:moveTo>
                    <a:pt x="0" y="0"/>
                  </a:moveTo>
                  <a:lnTo>
                    <a:pt x="9308729" y="0"/>
                  </a:lnTo>
                  <a:lnTo>
                    <a:pt x="9308729" y="1378703"/>
                  </a:lnTo>
                  <a:lnTo>
                    <a:pt x="0" y="1378703"/>
                  </a:lnTo>
                  <a:close/>
                </a:path>
              </a:pathLst>
            </a:custGeom>
            <a:blipFill>
              <a:blip r:embed="rId3">
                <a:alphaModFix amt="0"/>
              </a:blip>
              <a:stretch>
                <a:fillRect t="-81559" b="-81559"/>
              </a:stretch>
            </a:blipFill>
          </p:spPr>
        </p:sp>
        <p:sp>
          <p:nvSpPr>
            <p:cNvPr id="9" name="TextBox 9"/>
            <p:cNvSpPr txBox="1"/>
            <p:nvPr/>
          </p:nvSpPr>
          <p:spPr>
            <a:xfrm>
              <a:off x="0" y="28575"/>
              <a:ext cx="9308732" cy="1350124"/>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Calidad de vida laboral</a:t>
              </a:r>
            </a:p>
          </p:txBody>
        </p:sp>
      </p:grpSp>
      <p:grpSp>
        <p:nvGrpSpPr>
          <p:cNvPr id="10" name="Group 10"/>
          <p:cNvGrpSpPr/>
          <p:nvPr/>
        </p:nvGrpSpPr>
        <p:grpSpPr>
          <a:xfrm>
            <a:off x="2111054" y="6310360"/>
            <a:ext cx="2553672" cy="1756667"/>
            <a:chOff x="0" y="0"/>
            <a:chExt cx="3404895" cy="2342223"/>
          </a:xfrm>
        </p:grpSpPr>
        <p:sp>
          <p:nvSpPr>
            <p:cNvPr id="11" name="Freeform 11"/>
            <p:cNvSpPr/>
            <p:nvPr/>
          </p:nvSpPr>
          <p:spPr>
            <a:xfrm>
              <a:off x="0" y="0"/>
              <a:ext cx="3404870" cy="2342261"/>
            </a:xfrm>
            <a:custGeom>
              <a:avLst/>
              <a:gdLst/>
              <a:ahLst/>
              <a:cxnLst/>
              <a:rect l="l" t="t" r="r" b="b"/>
              <a:pathLst>
                <a:path w="3404870" h="2342261">
                  <a:moveTo>
                    <a:pt x="0" y="0"/>
                  </a:moveTo>
                  <a:lnTo>
                    <a:pt x="3404870" y="0"/>
                  </a:lnTo>
                  <a:lnTo>
                    <a:pt x="3404870" y="2342261"/>
                  </a:lnTo>
                  <a:lnTo>
                    <a:pt x="0" y="2342261"/>
                  </a:lnTo>
                  <a:lnTo>
                    <a:pt x="0" y="0"/>
                  </a:lnTo>
                  <a:close/>
                </a:path>
              </a:pathLst>
            </a:custGeom>
            <a:blipFill>
              <a:blip r:embed="rId4"/>
              <a:stretch>
                <a:fillRect b="1"/>
              </a:stretch>
            </a:blipFill>
          </p:spPr>
        </p:sp>
      </p:grpSp>
      <p:grpSp>
        <p:nvGrpSpPr>
          <p:cNvPr id="12" name="Group 12"/>
          <p:cNvGrpSpPr/>
          <p:nvPr/>
        </p:nvGrpSpPr>
        <p:grpSpPr>
          <a:xfrm>
            <a:off x="6252782" y="6313970"/>
            <a:ext cx="3866312" cy="1756667"/>
            <a:chOff x="0" y="0"/>
            <a:chExt cx="5155082" cy="2342223"/>
          </a:xfrm>
        </p:grpSpPr>
        <p:sp>
          <p:nvSpPr>
            <p:cNvPr id="13" name="Freeform 13"/>
            <p:cNvSpPr/>
            <p:nvPr/>
          </p:nvSpPr>
          <p:spPr>
            <a:xfrm>
              <a:off x="0" y="0"/>
              <a:ext cx="5155057" cy="2342261"/>
            </a:xfrm>
            <a:custGeom>
              <a:avLst/>
              <a:gdLst/>
              <a:ahLst/>
              <a:cxnLst/>
              <a:rect l="l" t="t" r="r" b="b"/>
              <a:pathLst>
                <a:path w="5155057" h="2342261">
                  <a:moveTo>
                    <a:pt x="0" y="0"/>
                  </a:moveTo>
                  <a:lnTo>
                    <a:pt x="5155057" y="0"/>
                  </a:lnTo>
                  <a:lnTo>
                    <a:pt x="5155057" y="2342261"/>
                  </a:lnTo>
                  <a:lnTo>
                    <a:pt x="0" y="2342261"/>
                  </a:lnTo>
                  <a:lnTo>
                    <a:pt x="0" y="0"/>
                  </a:lnTo>
                  <a:close/>
                </a:path>
              </a:pathLst>
            </a:custGeom>
            <a:blipFill>
              <a:blip r:embed="rId5"/>
              <a:stretch>
                <a:fillRect b="1"/>
              </a:stretch>
            </a:blipFill>
          </p:spPr>
        </p:sp>
      </p:grpSp>
      <p:grpSp>
        <p:nvGrpSpPr>
          <p:cNvPr id="14" name="Group 14"/>
          <p:cNvGrpSpPr/>
          <p:nvPr/>
        </p:nvGrpSpPr>
        <p:grpSpPr>
          <a:xfrm>
            <a:off x="11505333" y="5714143"/>
            <a:ext cx="3264598" cy="2416140"/>
            <a:chOff x="0" y="0"/>
            <a:chExt cx="4352798" cy="3221520"/>
          </a:xfrm>
        </p:grpSpPr>
        <p:sp>
          <p:nvSpPr>
            <p:cNvPr id="15" name="Freeform 15"/>
            <p:cNvSpPr/>
            <p:nvPr/>
          </p:nvSpPr>
          <p:spPr>
            <a:xfrm>
              <a:off x="0" y="0"/>
              <a:ext cx="4352798" cy="3221482"/>
            </a:xfrm>
            <a:custGeom>
              <a:avLst/>
              <a:gdLst/>
              <a:ahLst/>
              <a:cxnLst/>
              <a:rect l="l" t="t" r="r" b="b"/>
              <a:pathLst>
                <a:path w="4352798" h="3221482">
                  <a:moveTo>
                    <a:pt x="0" y="0"/>
                  </a:moveTo>
                  <a:lnTo>
                    <a:pt x="4352798" y="0"/>
                  </a:lnTo>
                  <a:lnTo>
                    <a:pt x="4352798" y="3221482"/>
                  </a:lnTo>
                  <a:lnTo>
                    <a:pt x="0" y="3221482"/>
                  </a:lnTo>
                  <a:lnTo>
                    <a:pt x="0" y="0"/>
                  </a:lnTo>
                  <a:close/>
                </a:path>
              </a:pathLst>
            </a:custGeom>
            <a:blipFill>
              <a:blip r:embed="rId6"/>
              <a:stretch>
                <a:fillRect t="-1" b="-2"/>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grpSp>
        <p:nvGrpSpPr>
          <p:cNvPr id="3" name="Group 3"/>
          <p:cNvGrpSpPr/>
          <p:nvPr/>
        </p:nvGrpSpPr>
        <p:grpSpPr>
          <a:xfrm>
            <a:off x="4855731" y="1839487"/>
            <a:ext cx="9744904" cy="644176"/>
            <a:chOff x="0" y="0"/>
            <a:chExt cx="12993205" cy="858901"/>
          </a:xfrm>
        </p:grpSpPr>
        <p:sp>
          <p:nvSpPr>
            <p:cNvPr id="4" name="Freeform 4"/>
            <p:cNvSpPr/>
            <p:nvPr/>
          </p:nvSpPr>
          <p:spPr>
            <a:xfrm>
              <a:off x="0" y="0"/>
              <a:ext cx="12993204" cy="858904"/>
            </a:xfrm>
            <a:custGeom>
              <a:avLst/>
              <a:gdLst/>
              <a:ahLst/>
              <a:cxnLst/>
              <a:rect l="l" t="t" r="r" b="b"/>
              <a:pathLst>
                <a:path w="12993204" h="858904">
                  <a:moveTo>
                    <a:pt x="0" y="0"/>
                  </a:moveTo>
                  <a:lnTo>
                    <a:pt x="12993204" y="0"/>
                  </a:lnTo>
                  <a:lnTo>
                    <a:pt x="12993204" y="858904"/>
                  </a:lnTo>
                  <a:lnTo>
                    <a:pt x="0" y="858904"/>
                  </a:lnTo>
                  <a:close/>
                </a:path>
              </a:pathLst>
            </a:custGeom>
            <a:blipFill>
              <a:blip r:embed="rId3">
                <a:alphaModFix amt="0"/>
              </a:blip>
              <a:stretch>
                <a:fillRect t="-244763" b="-244762"/>
              </a:stretch>
            </a:blipFill>
          </p:spPr>
        </p:sp>
        <p:sp>
          <p:nvSpPr>
            <p:cNvPr id="5" name="TextBox 5"/>
            <p:cNvSpPr txBox="1"/>
            <p:nvPr/>
          </p:nvSpPr>
          <p:spPr>
            <a:xfrm>
              <a:off x="0" y="-28575"/>
              <a:ext cx="12993205" cy="887476"/>
            </a:xfrm>
            <a:prstGeom prst="rect">
              <a:avLst/>
            </a:prstGeom>
          </p:spPr>
          <p:txBody>
            <a:bodyPr lIns="0" tIns="0" rIns="0" bIns="0" rtlCol="0" anchor="ctr"/>
            <a:lstStyle/>
            <a:p>
              <a:pPr algn="ctr">
                <a:lnSpc>
                  <a:spcPts val="4320"/>
                </a:lnSpc>
              </a:pPr>
              <a:r>
                <a:rPr lang="en-US" sz="3600" b="1">
                  <a:solidFill>
                    <a:srgbClr val="C00000"/>
                  </a:solidFill>
                  <a:latin typeface="Arimo Bold"/>
                  <a:ea typeface="Arimo Bold"/>
                  <a:cs typeface="Arimo Bold"/>
                  <a:sym typeface="Arimo Bold"/>
                </a:rPr>
                <a:t>La Secretaría General te acompaña</a:t>
              </a:r>
            </a:p>
          </p:txBody>
        </p:sp>
      </p:grpSp>
      <p:sp>
        <p:nvSpPr>
          <p:cNvPr id="6" name="TextBox 6"/>
          <p:cNvSpPr txBox="1"/>
          <p:nvPr/>
        </p:nvSpPr>
        <p:spPr>
          <a:xfrm>
            <a:off x="786317" y="3589611"/>
            <a:ext cx="2874150" cy="3651704"/>
          </a:xfrm>
          <a:prstGeom prst="rect">
            <a:avLst/>
          </a:prstGeom>
        </p:spPr>
        <p:txBody>
          <a:bodyPr lIns="0" tIns="0" rIns="0" bIns="0" rtlCol="0" anchor="t">
            <a:spAutoFit/>
          </a:bodyPr>
          <a:lstStyle/>
          <a:p>
            <a:pPr algn="l">
              <a:lnSpc>
                <a:spcPts val="2160"/>
              </a:lnSpc>
            </a:pPr>
            <a:r>
              <a:rPr lang="en-US" sz="1800">
                <a:solidFill>
                  <a:srgbClr val="595959"/>
                </a:solidFill>
                <a:latin typeface="Arimo"/>
                <a:ea typeface="Arimo"/>
                <a:cs typeface="Arimo"/>
                <a:sym typeface="Arimo"/>
              </a:rPr>
              <a:t>Con el objetivo de acompañar a los(as) servidores(as) en diferentes procesos personales y familiares, la Dirección de Talento Humano envía tarjetas virtuales de reconocimiento y acompañamiento.</a:t>
            </a:r>
          </a:p>
          <a:p>
            <a:pPr algn="just">
              <a:lnSpc>
                <a:spcPts val="2160"/>
              </a:lnSpc>
            </a:pPr>
            <a:endParaRPr lang="en-US" sz="1800">
              <a:solidFill>
                <a:srgbClr val="595959"/>
              </a:solidFill>
              <a:latin typeface="Arimo"/>
              <a:ea typeface="Arimo"/>
              <a:cs typeface="Arimo"/>
              <a:sym typeface="Arimo"/>
            </a:endParaRPr>
          </a:p>
          <a:p>
            <a:pPr algn="just">
              <a:lnSpc>
                <a:spcPts val="2160"/>
              </a:lnSpc>
            </a:pPr>
            <a:r>
              <a:rPr lang="en-US" sz="1800">
                <a:solidFill>
                  <a:srgbClr val="595959"/>
                </a:solidFill>
                <a:latin typeface="Arimo"/>
                <a:ea typeface="Arimo"/>
                <a:cs typeface="Arimo"/>
                <a:sym typeface="Arimo"/>
              </a:rPr>
              <a:t>Es así que durante el primer semestre de la vigencia 2026, se remitieron:</a:t>
            </a:r>
          </a:p>
          <a:p>
            <a:pPr algn="just">
              <a:lnSpc>
                <a:spcPts val="2160"/>
              </a:lnSpc>
            </a:pPr>
            <a:endParaRPr lang="en-US" sz="1800">
              <a:solidFill>
                <a:srgbClr val="595959"/>
              </a:solidFill>
              <a:latin typeface="Arimo"/>
              <a:ea typeface="Arimo"/>
              <a:cs typeface="Arimo"/>
              <a:sym typeface="Arimo"/>
            </a:endParaRPr>
          </a:p>
        </p:txBody>
      </p:sp>
      <p:grpSp>
        <p:nvGrpSpPr>
          <p:cNvPr id="7" name="Group 7"/>
          <p:cNvGrpSpPr/>
          <p:nvPr/>
        </p:nvGrpSpPr>
        <p:grpSpPr>
          <a:xfrm>
            <a:off x="4570066" y="2720530"/>
            <a:ext cx="2492588" cy="1721339"/>
            <a:chOff x="0" y="0"/>
            <a:chExt cx="3323450" cy="2295119"/>
          </a:xfrm>
        </p:grpSpPr>
        <p:sp>
          <p:nvSpPr>
            <p:cNvPr id="8" name="Freeform 8"/>
            <p:cNvSpPr/>
            <p:nvPr/>
          </p:nvSpPr>
          <p:spPr>
            <a:xfrm>
              <a:off x="0" y="0"/>
              <a:ext cx="3323463" cy="2295144"/>
            </a:xfrm>
            <a:custGeom>
              <a:avLst/>
              <a:gdLst/>
              <a:ahLst/>
              <a:cxnLst/>
              <a:rect l="l" t="t" r="r" b="b"/>
              <a:pathLst>
                <a:path w="3323463" h="2295144">
                  <a:moveTo>
                    <a:pt x="0" y="382524"/>
                  </a:moveTo>
                  <a:cubicBezTo>
                    <a:pt x="0" y="171323"/>
                    <a:pt x="171323" y="0"/>
                    <a:pt x="382524" y="0"/>
                  </a:cubicBezTo>
                  <a:lnTo>
                    <a:pt x="2940939" y="0"/>
                  </a:lnTo>
                  <a:cubicBezTo>
                    <a:pt x="3152140" y="0"/>
                    <a:pt x="3323463" y="171323"/>
                    <a:pt x="3323463" y="382524"/>
                  </a:cubicBezTo>
                  <a:lnTo>
                    <a:pt x="3323463" y="1912620"/>
                  </a:lnTo>
                  <a:cubicBezTo>
                    <a:pt x="3323463" y="2123821"/>
                    <a:pt x="3152140" y="2295144"/>
                    <a:pt x="2940939" y="2295144"/>
                  </a:cubicBezTo>
                  <a:lnTo>
                    <a:pt x="382524" y="2295144"/>
                  </a:lnTo>
                  <a:cubicBezTo>
                    <a:pt x="171323" y="2295144"/>
                    <a:pt x="0" y="2123821"/>
                    <a:pt x="0" y="1912620"/>
                  </a:cubicBezTo>
                  <a:close/>
                </a:path>
              </a:pathLst>
            </a:custGeom>
            <a:blipFill>
              <a:blip r:embed="rId4"/>
              <a:stretch>
                <a:fillRect l="-2033" r="-2032" b="1"/>
              </a:stretch>
            </a:blipFill>
            <a:ln w="12700" cap="sq">
              <a:solidFill>
                <a:srgbClr val="FFFFFF"/>
              </a:solidFill>
              <a:prstDash val="solid"/>
              <a:miter/>
            </a:ln>
          </p:spPr>
        </p:sp>
      </p:grpSp>
      <p:sp>
        <p:nvSpPr>
          <p:cNvPr id="9" name="TextBox 9"/>
          <p:cNvSpPr txBox="1"/>
          <p:nvPr/>
        </p:nvSpPr>
        <p:spPr>
          <a:xfrm>
            <a:off x="4687033" y="4546778"/>
            <a:ext cx="2258654" cy="812597"/>
          </a:xfrm>
          <a:prstGeom prst="rect">
            <a:avLst/>
          </a:prstGeom>
        </p:spPr>
        <p:txBody>
          <a:bodyPr lIns="0" tIns="0" rIns="0" bIns="0" rtlCol="0" anchor="t">
            <a:spAutoFit/>
          </a:bodyPr>
          <a:lstStyle/>
          <a:p>
            <a:pPr algn="ctr">
              <a:lnSpc>
                <a:spcPts val="1728"/>
              </a:lnSpc>
            </a:pPr>
            <a:r>
              <a:rPr lang="en-US" sz="1600" b="1">
                <a:solidFill>
                  <a:srgbClr val="C00000"/>
                </a:solidFill>
                <a:latin typeface="Arimo Bold"/>
                <a:ea typeface="Arimo Bold"/>
                <a:cs typeface="Arimo Bold"/>
                <a:sym typeface="Arimo Bold"/>
              </a:rPr>
              <a:t>Orientación de Ingreso</a:t>
            </a:r>
          </a:p>
          <a:p>
            <a:pPr algn="ctr">
              <a:lnSpc>
                <a:spcPts val="1728"/>
              </a:lnSpc>
            </a:pPr>
            <a:r>
              <a:rPr lang="en-US" sz="1600">
                <a:solidFill>
                  <a:srgbClr val="595959"/>
                </a:solidFill>
                <a:latin typeface="Arimo"/>
                <a:ea typeface="Arimo"/>
                <a:cs typeface="Arimo"/>
                <a:sym typeface="Arimo"/>
              </a:rPr>
              <a:t>160 tarjetas enviadas en el  primer semestre.</a:t>
            </a:r>
          </a:p>
        </p:txBody>
      </p:sp>
      <p:grpSp>
        <p:nvGrpSpPr>
          <p:cNvPr id="10" name="Group 10"/>
          <p:cNvGrpSpPr/>
          <p:nvPr/>
        </p:nvGrpSpPr>
        <p:grpSpPr>
          <a:xfrm>
            <a:off x="7365378" y="2720530"/>
            <a:ext cx="2492588" cy="1721339"/>
            <a:chOff x="0" y="0"/>
            <a:chExt cx="3323450" cy="2295119"/>
          </a:xfrm>
        </p:grpSpPr>
        <p:sp>
          <p:nvSpPr>
            <p:cNvPr id="11" name="Freeform 11"/>
            <p:cNvSpPr/>
            <p:nvPr/>
          </p:nvSpPr>
          <p:spPr>
            <a:xfrm>
              <a:off x="0" y="0"/>
              <a:ext cx="3323463" cy="2295144"/>
            </a:xfrm>
            <a:custGeom>
              <a:avLst/>
              <a:gdLst/>
              <a:ahLst/>
              <a:cxnLst/>
              <a:rect l="l" t="t" r="r" b="b"/>
              <a:pathLst>
                <a:path w="3323463" h="2295144">
                  <a:moveTo>
                    <a:pt x="0" y="382524"/>
                  </a:moveTo>
                  <a:cubicBezTo>
                    <a:pt x="0" y="171323"/>
                    <a:pt x="171323" y="0"/>
                    <a:pt x="382524" y="0"/>
                  </a:cubicBezTo>
                  <a:lnTo>
                    <a:pt x="2940939" y="0"/>
                  </a:lnTo>
                  <a:cubicBezTo>
                    <a:pt x="3152140" y="0"/>
                    <a:pt x="3323463" y="171323"/>
                    <a:pt x="3323463" y="382524"/>
                  </a:cubicBezTo>
                  <a:lnTo>
                    <a:pt x="3323463" y="1912620"/>
                  </a:lnTo>
                  <a:cubicBezTo>
                    <a:pt x="3323463" y="2123821"/>
                    <a:pt x="3152140" y="2295144"/>
                    <a:pt x="2940939" y="2295144"/>
                  </a:cubicBezTo>
                  <a:lnTo>
                    <a:pt x="382524" y="2295144"/>
                  </a:lnTo>
                  <a:cubicBezTo>
                    <a:pt x="171323" y="2295144"/>
                    <a:pt x="0" y="2123821"/>
                    <a:pt x="0" y="1912620"/>
                  </a:cubicBezTo>
                  <a:close/>
                </a:path>
              </a:pathLst>
            </a:custGeom>
            <a:blipFill>
              <a:blip r:embed="rId5"/>
              <a:stretch>
                <a:fillRect l="-2033" r="-2032" b="1"/>
              </a:stretch>
            </a:blipFill>
            <a:ln w="12700" cap="sq">
              <a:solidFill>
                <a:srgbClr val="FFFFFF"/>
              </a:solidFill>
              <a:prstDash val="solid"/>
              <a:miter/>
            </a:ln>
          </p:spPr>
        </p:sp>
      </p:grpSp>
      <p:sp>
        <p:nvSpPr>
          <p:cNvPr id="12" name="TextBox 12"/>
          <p:cNvSpPr txBox="1"/>
          <p:nvPr/>
        </p:nvSpPr>
        <p:spPr>
          <a:xfrm>
            <a:off x="7482345" y="4546778"/>
            <a:ext cx="2258654" cy="812597"/>
          </a:xfrm>
          <a:prstGeom prst="rect">
            <a:avLst/>
          </a:prstGeom>
        </p:spPr>
        <p:txBody>
          <a:bodyPr lIns="0" tIns="0" rIns="0" bIns="0" rtlCol="0" anchor="t">
            <a:spAutoFit/>
          </a:bodyPr>
          <a:lstStyle/>
          <a:p>
            <a:pPr algn="ctr">
              <a:lnSpc>
                <a:spcPts val="1728"/>
              </a:lnSpc>
            </a:pPr>
            <a:r>
              <a:rPr lang="en-US" sz="1600" b="1">
                <a:solidFill>
                  <a:srgbClr val="C00000"/>
                </a:solidFill>
                <a:latin typeface="Arimo Bold"/>
                <a:ea typeface="Arimo Bold"/>
                <a:cs typeface="Arimo Bold"/>
                <a:sym typeface="Arimo Bold"/>
              </a:rPr>
              <a:t>Reconocimiento por tiempo de servicio</a:t>
            </a:r>
          </a:p>
          <a:p>
            <a:pPr algn="ctr">
              <a:lnSpc>
                <a:spcPts val="1728"/>
              </a:lnSpc>
            </a:pPr>
            <a:r>
              <a:rPr lang="en-US" sz="1600">
                <a:solidFill>
                  <a:srgbClr val="595959"/>
                </a:solidFill>
                <a:latin typeface="Arimo"/>
                <a:ea typeface="Arimo"/>
                <a:cs typeface="Arimo"/>
                <a:sym typeface="Arimo"/>
              </a:rPr>
              <a:t>147 tarjetas enviadas en el  primer trimestre.</a:t>
            </a:r>
          </a:p>
        </p:txBody>
      </p:sp>
      <p:grpSp>
        <p:nvGrpSpPr>
          <p:cNvPr id="13" name="Group 13"/>
          <p:cNvGrpSpPr/>
          <p:nvPr/>
        </p:nvGrpSpPr>
        <p:grpSpPr>
          <a:xfrm>
            <a:off x="10342636" y="2720530"/>
            <a:ext cx="2492588" cy="1721339"/>
            <a:chOff x="0" y="0"/>
            <a:chExt cx="3323450" cy="2295119"/>
          </a:xfrm>
        </p:grpSpPr>
        <p:sp>
          <p:nvSpPr>
            <p:cNvPr id="14" name="Freeform 14"/>
            <p:cNvSpPr/>
            <p:nvPr/>
          </p:nvSpPr>
          <p:spPr>
            <a:xfrm>
              <a:off x="0" y="0"/>
              <a:ext cx="3323463" cy="2295144"/>
            </a:xfrm>
            <a:custGeom>
              <a:avLst/>
              <a:gdLst/>
              <a:ahLst/>
              <a:cxnLst/>
              <a:rect l="l" t="t" r="r" b="b"/>
              <a:pathLst>
                <a:path w="3323463" h="2295144">
                  <a:moveTo>
                    <a:pt x="0" y="382524"/>
                  </a:moveTo>
                  <a:cubicBezTo>
                    <a:pt x="0" y="171323"/>
                    <a:pt x="171323" y="0"/>
                    <a:pt x="382524" y="0"/>
                  </a:cubicBezTo>
                  <a:lnTo>
                    <a:pt x="2940939" y="0"/>
                  </a:lnTo>
                  <a:cubicBezTo>
                    <a:pt x="3152140" y="0"/>
                    <a:pt x="3323463" y="171323"/>
                    <a:pt x="3323463" y="382524"/>
                  </a:cubicBezTo>
                  <a:lnTo>
                    <a:pt x="3323463" y="1912620"/>
                  </a:lnTo>
                  <a:cubicBezTo>
                    <a:pt x="3323463" y="2123821"/>
                    <a:pt x="3152140" y="2295144"/>
                    <a:pt x="2940939" y="2295144"/>
                  </a:cubicBezTo>
                  <a:lnTo>
                    <a:pt x="382524" y="2295144"/>
                  </a:lnTo>
                  <a:cubicBezTo>
                    <a:pt x="171323" y="2295144"/>
                    <a:pt x="0" y="2123821"/>
                    <a:pt x="0" y="1912620"/>
                  </a:cubicBezTo>
                  <a:close/>
                </a:path>
              </a:pathLst>
            </a:custGeom>
            <a:blipFill>
              <a:blip r:embed="rId6"/>
              <a:stretch>
                <a:fillRect l="-2033" r="-2032" b="1"/>
              </a:stretch>
            </a:blipFill>
            <a:ln w="12700" cap="sq">
              <a:solidFill>
                <a:srgbClr val="FFFFFF"/>
              </a:solidFill>
              <a:prstDash val="solid"/>
              <a:miter/>
            </a:ln>
          </p:spPr>
        </p:sp>
      </p:grpSp>
      <p:sp>
        <p:nvSpPr>
          <p:cNvPr id="15" name="TextBox 15"/>
          <p:cNvSpPr txBox="1"/>
          <p:nvPr/>
        </p:nvSpPr>
        <p:spPr>
          <a:xfrm>
            <a:off x="10399738" y="4536815"/>
            <a:ext cx="2258654" cy="812597"/>
          </a:xfrm>
          <a:prstGeom prst="rect">
            <a:avLst/>
          </a:prstGeom>
        </p:spPr>
        <p:txBody>
          <a:bodyPr lIns="0" tIns="0" rIns="0" bIns="0" rtlCol="0" anchor="t">
            <a:spAutoFit/>
          </a:bodyPr>
          <a:lstStyle/>
          <a:p>
            <a:pPr algn="ctr">
              <a:lnSpc>
                <a:spcPts val="1728"/>
              </a:lnSpc>
            </a:pPr>
            <a:r>
              <a:rPr lang="en-US" sz="1600" b="1">
                <a:solidFill>
                  <a:srgbClr val="C00000"/>
                </a:solidFill>
                <a:latin typeface="Arimo Bold"/>
                <a:ea typeface="Arimo Bold"/>
                <a:cs typeface="Arimo Bold"/>
                <a:sym typeface="Arimo Bold"/>
              </a:rPr>
              <a:t>Bienvenida a nuevos integrantes de la familia bebés</a:t>
            </a:r>
          </a:p>
          <a:p>
            <a:pPr algn="ctr">
              <a:lnSpc>
                <a:spcPts val="1728"/>
              </a:lnSpc>
            </a:pPr>
            <a:r>
              <a:rPr lang="en-US" sz="1600">
                <a:solidFill>
                  <a:srgbClr val="595959"/>
                </a:solidFill>
                <a:latin typeface="Arimo"/>
                <a:ea typeface="Arimo"/>
                <a:cs typeface="Arimo"/>
                <a:sym typeface="Arimo"/>
              </a:rPr>
              <a:t>Total 3 tarjetas en 2026</a:t>
            </a:r>
          </a:p>
        </p:txBody>
      </p:sp>
      <p:grpSp>
        <p:nvGrpSpPr>
          <p:cNvPr id="16" name="Group 16"/>
          <p:cNvGrpSpPr/>
          <p:nvPr/>
        </p:nvGrpSpPr>
        <p:grpSpPr>
          <a:xfrm>
            <a:off x="12924034" y="2720530"/>
            <a:ext cx="2227507" cy="1721339"/>
            <a:chOff x="0" y="0"/>
            <a:chExt cx="2970009" cy="2295119"/>
          </a:xfrm>
        </p:grpSpPr>
        <p:sp>
          <p:nvSpPr>
            <p:cNvPr id="17" name="Freeform 17"/>
            <p:cNvSpPr/>
            <p:nvPr/>
          </p:nvSpPr>
          <p:spPr>
            <a:xfrm>
              <a:off x="0" y="0"/>
              <a:ext cx="2970022" cy="2295144"/>
            </a:xfrm>
            <a:custGeom>
              <a:avLst/>
              <a:gdLst/>
              <a:ahLst/>
              <a:cxnLst/>
              <a:rect l="l" t="t" r="r" b="b"/>
              <a:pathLst>
                <a:path w="2970022" h="2295144">
                  <a:moveTo>
                    <a:pt x="0" y="382524"/>
                  </a:moveTo>
                  <a:cubicBezTo>
                    <a:pt x="0" y="171323"/>
                    <a:pt x="171323" y="0"/>
                    <a:pt x="382524" y="0"/>
                  </a:cubicBezTo>
                  <a:lnTo>
                    <a:pt x="2587498" y="0"/>
                  </a:lnTo>
                  <a:cubicBezTo>
                    <a:pt x="2798699" y="0"/>
                    <a:pt x="2970022" y="171323"/>
                    <a:pt x="2970022" y="382524"/>
                  </a:cubicBezTo>
                  <a:lnTo>
                    <a:pt x="2970022" y="1912620"/>
                  </a:lnTo>
                  <a:cubicBezTo>
                    <a:pt x="2970022" y="2123821"/>
                    <a:pt x="2798699" y="2295144"/>
                    <a:pt x="2587498" y="2295144"/>
                  </a:cubicBezTo>
                  <a:lnTo>
                    <a:pt x="382524" y="2295144"/>
                  </a:lnTo>
                  <a:cubicBezTo>
                    <a:pt x="171323" y="2295144"/>
                    <a:pt x="0" y="2123821"/>
                    <a:pt x="0" y="1912620"/>
                  </a:cubicBezTo>
                  <a:close/>
                </a:path>
              </a:pathLst>
            </a:custGeom>
            <a:blipFill>
              <a:blip r:embed="rId7"/>
              <a:stretch>
                <a:fillRect l="-8225" r="-8225" b="1"/>
              </a:stretch>
            </a:blipFill>
            <a:ln w="12700" cap="sq">
              <a:solidFill>
                <a:srgbClr val="FFFFFF"/>
              </a:solidFill>
              <a:prstDash val="solid"/>
              <a:miter/>
            </a:ln>
          </p:spPr>
        </p:sp>
      </p:grpSp>
      <p:sp>
        <p:nvSpPr>
          <p:cNvPr id="18" name="TextBox 18"/>
          <p:cNvSpPr txBox="1"/>
          <p:nvPr/>
        </p:nvSpPr>
        <p:spPr>
          <a:xfrm>
            <a:off x="12998910" y="4477064"/>
            <a:ext cx="2035654" cy="812597"/>
          </a:xfrm>
          <a:prstGeom prst="rect">
            <a:avLst/>
          </a:prstGeom>
        </p:spPr>
        <p:txBody>
          <a:bodyPr lIns="0" tIns="0" rIns="0" bIns="0" rtlCol="0" anchor="t">
            <a:spAutoFit/>
          </a:bodyPr>
          <a:lstStyle/>
          <a:p>
            <a:pPr algn="ctr">
              <a:lnSpc>
                <a:spcPts val="1728"/>
              </a:lnSpc>
            </a:pPr>
            <a:r>
              <a:rPr lang="en-US" sz="1600" b="1">
                <a:solidFill>
                  <a:srgbClr val="C00000"/>
                </a:solidFill>
                <a:latin typeface="Arimo Bold"/>
                <a:ea typeface="Arimo Bold"/>
                <a:cs typeface="Arimo Bold"/>
                <a:sym typeface="Arimo Bold"/>
              </a:rPr>
              <a:t>Bienvenida a nuevos integrantes de la familia animales de compañía</a:t>
            </a:r>
          </a:p>
          <a:p>
            <a:pPr algn="ctr">
              <a:lnSpc>
                <a:spcPts val="1728"/>
              </a:lnSpc>
            </a:pPr>
            <a:r>
              <a:rPr lang="en-US" sz="1600">
                <a:solidFill>
                  <a:srgbClr val="595959"/>
                </a:solidFill>
                <a:latin typeface="Arimo"/>
                <a:ea typeface="Arimo"/>
                <a:cs typeface="Arimo"/>
                <a:sym typeface="Arimo"/>
              </a:rPr>
              <a:t>No se han enviado en 2026</a:t>
            </a:r>
          </a:p>
        </p:txBody>
      </p:sp>
      <p:grpSp>
        <p:nvGrpSpPr>
          <p:cNvPr id="19" name="Group 19"/>
          <p:cNvGrpSpPr/>
          <p:nvPr/>
        </p:nvGrpSpPr>
        <p:grpSpPr>
          <a:xfrm>
            <a:off x="5132927" y="5876839"/>
            <a:ext cx="2492588" cy="1721339"/>
            <a:chOff x="0" y="0"/>
            <a:chExt cx="3323450" cy="2295119"/>
          </a:xfrm>
        </p:grpSpPr>
        <p:sp>
          <p:nvSpPr>
            <p:cNvPr id="20" name="Freeform 20"/>
            <p:cNvSpPr/>
            <p:nvPr/>
          </p:nvSpPr>
          <p:spPr>
            <a:xfrm>
              <a:off x="0" y="0"/>
              <a:ext cx="3323463" cy="2295144"/>
            </a:xfrm>
            <a:custGeom>
              <a:avLst/>
              <a:gdLst/>
              <a:ahLst/>
              <a:cxnLst/>
              <a:rect l="l" t="t" r="r" b="b"/>
              <a:pathLst>
                <a:path w="3323463" h="2295144">
                  <a:moveTo>
                    <a:pt x="0" y="382524"/>
                  </a:moveTo>
                  <a:cubicBezTo>
                    <a:pt x="0" y="171323"/>
                    <a:pt x="171323" y="0"/>
                    <a:pt x="382524" y="0"/>
                  </a:cubicBezTo>
                  <a:lnTo>
                    <a:pt x="2940939" y="0"/>
                  </a:lnTo>
                  <a:cubicBezTo>
                    <a:pt x="3152140" y="0"/>
                    <a:pt x="3323463" y="171323"/>
                    <a:pt x="3323463" y="382524"/>
                  </a:cubicBezTo>
                  <a:lnTo>
                    <a:pt x="3323463" y="1912620"/>
                  </a:lnTo>
                  <a:cubicBezTo>
                    <a:pt x="3323463" y="2123821"/>
                    <a:pt x="3152140" y="2295144"/>
                    <a:pt x="2940939" y="2295144"/>
                  </a:cubicBezTo>
                  <a:lnTo>
                    <a:pt x="382524" y="2295144"/>
                  </a:lnTo>
                  <a:cubicBezTo>
                    <a:pt x="171323" y="2295144"/>
                    <a:pt x="0" y="2123821"/>
                    <a:pt x="0" y="1912620"/>
                  </a:cubicBezTo>
                  <a:close/>
                </a:path>
              </a:pathLst>
            </a:custGeom>
            <a:blipFill>
              <a:blip r:embed="rId8"/>
              <a:stretch>
                <a:fillRect l="-2033" r="-2032" b="1"/>
              </a:stretch>
            </a:blipFill>
            <a:ln w="12700" cap="sq">
              <a:solidFill>
                <a:srgbClr val="FFFFFF"/>
              </a:solidFill>
              <a:prstDash val="solid"/>
              <a:miter/>
            </a:ln>
          </p:spPr>
        </p:sp>
      </p:grpSp>
      <p:sp>
        <p:nvSpPr>
          <p:cNvPr id="21" name="TextBox 21"/>
          <p:cNvSpPr txBox="1"/>
          <p:nvPr/>
        </p:nvSpPr>
        <p:spPr>
          <a:xfrm>
            <a:off x="4606023" y="7657890"/>
            <a:ext cx="3476568" cy="433378"/>
          </a:xfrm>
          <a:prstGeom prst="rect">
            <a:avLst/>
          </a:prstGeom>
        </p:spPr>
        <p:txBody>
          <a:bodyPr lIns="0" tIns="0" rIns="0" bIns="0" rtlCol="0" anchor="t">
            <a:spAutoFit/>
          </a:bodyPr>
          <a:lstStyle/>
          <a:p>
            <a:pPr algn="ctr">
              <a:lnSpc>
                <a:spcPts val="1728"/>
              </a:lnSpc>
            </a:pPr>
            <a:r>
              <a:rPr lang="en-US" sz="1600" b="1">
                <a:solidFill>
                  <a:srgbClr val="C00000"/>
                </a:solidFill>
                <a:latin typeface="Arimo Bold"/>
                <a:ea typeface="Arimo Bold"/>
                <a:cs typeface="Arimo Bold"/>
                <a:sym typeface="Arimo Bold"/>
              </a:rPr>
              <a:t>Avisos de fallecimiento</a:t>
            </a:r>
          </a:p>
          <a:p>
            <a:pPr algn="ctr">
              <a:lnSpc>
                <a:spcPts val="1728"/>
              </a:lnSpc>
            </a:pPr>
            <a:r>
              <a:rPr lang="en-US" sz="1600">
                <a:solidFill>
                  <a:srgbClr val="595959"/>
                </a:solidFill>
                <a:latin typeface="Arimo"/>
                <a:ea typeface="Arimo"/>
                <a:cs typeface="Arimo"/>
                <a:sym typeface="Arimo"/>
              </a:rPr>
              <a:t>7 avisos en el primer semestre</a:t>
            </a:r>
          </a:p>
        </p:txBody>
      </p:sp>
      <p:grpSp>
        <p:nvGrpSpPr>
          <p:cNvPr id="22" name="Group 22"/>
          <p:cNvGrpSpPr/>
          <p:nvPr/>
        </p:nvGrpSpPr>
        <p:grpSpPr>
          <a:xfrm>
            <a:off x="8453838" y="5855122"/>
            <a:ext cx="2461317" cy="1466240"/>
            <a:chOff x="0" y="0"/>
            <a:chExt cx="3281756" cy="1954987"/>
          </a:xfrm>
        </p:grpSpPr>
        <p:sp>
          <p:nvSpPr>
            <p:cNvPr id="23" name="Freeform 23"/>
            <p:cNvSpPr/>
            <p:nvPr/>
          </p:nvSpPr>
          <p:spPr>
            <a:xfrm>
              <a:off x="0" y="0"/>
              <a:ext cx="3281807" cy="1955038"/>
            </a:xfrm>
            <a:custGeom>
              <a:avLst/>
              <a:gdLst/>
              <a:ahLst/>
              <a:cxnLst/>
              <a:rect l="l" t="t" r="r" b="b"/>
              <a:pathLst>
                <a:path w="3281807" h="1955038">
                  <a:moveTo>
                    <a:pt x="0" y="325882"/>
                  </a:moveTo>
                  <a:cubicBezTo>
                    <a:pt x="0" y="145923"/>
                    <a:pt x="145923" y="0"/>
                    <a:pt x="325882" y="0"/>
                  </a:cubicBezTo>
                  <a:lnTo>
                    <a:pt x="2955925" y="0"/>
                  </a:lnTo>
                  <a:cubicBezTo>
                    <a:pt x="3135884" y="0"/>
                    <a:pt x="3281807" y="145923"/>
                    <a:pt x="3281807" y="325882"/>
                  </a:cubicBezTo>
                  <a:lnTo>
                    <a:pt x="3281807" y="1629156"/>
                  </a:lnTo>
                  <a:cubicBezTo>
                    <a:pt x="3281807" y="1809115"/>
                    <a:pt x="3135884" y="1955038"/>
                    <a:pt x="2955925" y="1955038"/>
                  </a:cubicBezTo>
                  <a:lnTo>
                    <a:pt x="325882" y="1955038"/>
                  </a:lnTo>
                  <a:cubicBezTo>
                    <a:pt x="145923" y="1955038"/>
                    <a:pt x="0" y="1809115"/>
                    <a:pt x="0" y="1629156"/>
                  </a:cubicBezTo>
                  <a:close/>
                </a:path>
              </a:pathLst>
            </a:custGeom>
            <a:blipFill>
              <a:blip r:embed="rId9"/>
              <a:stretch>
                <a:fillRect t="-5697" r="1" b="-5695"/>
              </a:stretch>
            </a:blipFill>
            <a:ln w="12700" cap="sq">
              <a:solidFill>
                <a:srgbClr val="FFFFFF"/>
              </a:solidFill>
              <a:prstDash val="solid"/>
              <a:miter/>
            </a:ln>
          </p:spPr>
        </p:sp>
      </p:grpSp>
      <p:sp>
        <p:nvSpPr>
          <p:cNvPr id="24" name="TextBox 24"/>
          <p:cNvSpPr txBox="1"/>
          <p:nvPr/>
        </p:nvSpPr>
        <p:spPr>
          <a:xfrm>
            <a:off x="8481365" y="7296531"/>
            <a:ext cx="2460965" cy="812597"/>
          </a:xfrm>
          <a:prstGeom prst="rect">
            <a:avLst/>
          </a:prstGeom>
        </p:spPr>
        <p:txBody>
          <a:bodyPr lIns="0" tIns="0" rIns="0" bIns="0" rtlCol="0" anchor="t">
            <a:spAutoFit/>
          </a:bodyPr>
          <a:lstStyle/>
          <a:p>
            <a:pPr algn="ctr">
              <a:lnSpc>
                <a:spcPts val="1728"/>
              </a:lnSpc>
            </a:pPr>
            <a:r>
              <a:rPr lang="en-US" sz="1600" b="1">
                <a:solidFill>
                  <a:srgbClr val="C00000"/>
                </a:solidFill>
                <a:latin typeface="Arimo Bold"/>
                <a:ea typeface="Arimo Bold"/>
                <a:cs typeface="Arimo Bold"/>
                <a:sym typeface="Arimo Bold"/>
              </a:rPr>
              <a:t>Cumpleaños</a:t>
            </a:r>
          </a:p>
          <a:p>
            <a:pPr algn="ctr">
              <a:lnSpc>
                <a:spcPts val="1728"/>
              </a:lnSpc>
            </a:pPr>
            <a:r>
              <a:rPr lang="en-US" sz="1600">
                <a:solidFill>
                  <a:srgbClr val="595959"/>
                </a:solidFill>
                <a:latin typeface="Arimo"/>
                <a:ea typeface="Arimo"/>
                <a:cs typeface="Arimo"/>
                <a:sym typeface="Arimo"/>
              </a:rPr>
              <a:t>272 tarjetas enviadas en el primer semestre.</a:t>
            </a:r>
          </a:p>
        </p:txBody>
      </p:sp>
      <p:grpSp>
        <p:nvGrpSpPr>
          <p:cNvPr id="25" name="Group 25"/>
          <p:cNvGrpSpPr/>
          <p:nvPr/>
        </p:nvGrpSpPr>
        <p:grpSpPr>
          <a:xfrm>
            <a:off x="11917823" y="5915616"/>
            <a:ext cx="2151031" cy="1321927"/>
            <a:chOff x="0" y="0"/>
            <a:chExt cx="2868041" cy="1762570"/>
          </a:xfrm>
        </p:grpSpPr>
        <p:sp>
          <p:nvSpPr>
            <p:cNvPr id="26" name="Freeform 26"/>
            <p:cNvSpPr/>
            <p:nvPr/>
          </p:nvSpPr>
          <p:spPr>
            <a:xfrm>
              <a:off x="0" y="0"/>
              <a:ext cx="2868041" cy="1762506"/>
            </a:xfrm>
            <a:custGeom>
              <a:avLst/>
              <a:gdLst/>
              <a:ahLst/>
              <a:cxnLst/>
              <a:rect l="l" t="t" r="r" b="b"/>
              <a:pathLst>
                <a:path w="2868041" h="1762506">
                  <a:moveTo>
                    <a:pt x="0" y="293751"/>
                  </a:moveTo>
                  <a:cubicBezTo>
                    <a:pt x="0" y="131572"/>
                    <a:pt x="131572" y="0"/>
                    <a:pt x="293751" y="0"/>
                  </a:cubicBezTo>
                  <a:lnTo>
                    <a:pt x="2574290" y="0"/>
                  </a:lnTo>
                  <a:cubicBezTo>
                    <a:pt x="2736596" y="0"/>
                    <a:pt x="2868041" y="131572"/>
                    <a:pt x="2868041" y="293751"/>
                  </a:cubicBezTo>
                  <a:lnTo>
                    <a:pt x="2868041" y="1468755"/>
                  </a:lnTo>
                  <a:cubicBezTo>
                    <a:pt x="2868041" y="1631061"/>
                    <a:pt x="2736469" y="1762506"/>
                    <a:pt x="2574290" y="1762506"/>
                  </a:cubicBezTo>
                  <a:lnTo>
                    <a:pt x="293751" y="1762506"/>
                  </a:lnTo>
                  <a:cubicBezTo>
                    <a:pt x="131572" y="1762633"/>
                    <a:pt x="0" y="1631061"/>
                    <a:pt x="0" y="1468755"/>
                  </a:cubicBezTo>
                  <a:close/>
                </a:path>
              </a:pathLst>
            </a:custGeom>
            <a:blipFill>
              <a:blip r:embed="rId10"/>
              <a:stretch>
                <a:fillRect t="-4239" b="-4243"/>
              </a:stretch>
            </a:blipFill>
            <a:ln w="12700" cap="sq">
              <a:solidFill>
                <a:srgbClr val="FFFFFF"/>
              </a:solidFill>
              <a:prstDash val="solid"/>
              <a:miter/>
            </a:ln>
          </p:spPr>
        </p:sp>
      </p:grpSp>
      <p:sp>
        <p:nvSpPr>
          <p:cNvPr id="27" name="TextBox 27"/>
          <p:cNvSpPr txBox="1"/>
          <p:nvPr/>
        </p:nvSpPr>
        <p:spPr>
          <a:xfrm>
            <a:off x="11665448" y="7296531"/>
            <a:ext cx="2685336" cy="812597"/>
          </a:xfrm>
          <a:prstGeom prst="rect">
            <a:avLst/>
          </a:prstGeom>
        </p:spPr>
        <p:txBody>
          <a:bodyPr lIns="0" tIns="0" rIns="0" bIns="0" rtlCol="0" anchor="t">
            <a:spAutoFit/>
          </a:bodyPr>
          <a:lstStyle/>
          <a:p>
            <a:pPr algn="ctr">
              <a:lnSpc>
                <a:spcPts val="1728"/>
              </a:lnSpc>
            </a:pPr>
            <a:r>
              <a:rPr lang="en-US" sz="1600" b="1">
                <a:solidFill>
                  <a:srgbClr val="C00000"/>
                </a:solidFill>
                <a:latin typeface="Arimo Bold"/>
                <a:ea typeface="Arimo Bold"/>
                <a:cs typeface="Arimo Bold"/>
                <a:sym typeface="Arimo Bold"/>
              </a:rPr>
              <a:t>Tarjetas fallecimiento animal de compañía</a:t>
            </a:r>
          </a:p>
          <a:p>
            <a:pPr algn="ctr">
              <a:lnSpc>
                <a:spcPts val="1728"/>
              </a:lnSpc>
            </a:pPr>
            <a:r>
              <a:rPr lang="en-US" sz="1600">
                <a:solidFill>
                  <a:srgbClr val="595959"/>
                </a:solidFill>
                <a:latin typeface="Arimo"/>
                <a:ea typeface="Arimo"/>
                <a:cs typeface="Arimo"/>
                <a:sym typeface="Arimo"/>
              </a:rPr>
              <a:t>6 tarjetas enviadas en el 2026</a:t>
            </a:r>
          </a:p>
        </p:txBody>
      </p:sp>
      <p:sp>
        <p:nvSpPr>
          <p:cNvPr id="28" name="AutoShape 28"/>
          <p:cNvSpPr/>
          <p:nvPr/>
        </p:nvSpPr>
        <p:spPr>
          <a:xfrm rot="-5365320">
            <a:off x="1128779" y="5392598"/>
            <a:ext cx="5666670" cy="0"/>
          </a:xfrm>
          <a:prstGeom prst="line">
            <a:avLst/>
          </a:prstGeom>
          <a:ln w="47625" cap="rnd">
            <a:solidFill>
              <a:srgbClr val="FFC000"/>
            </a:solidFill>
            <a:prstDash val="solid"/>
            <a:headEnd type="none" w="sm" len="sm"/>
            <a:tailEnd type="none" w="sm" len="sm"/>
          </a:ln>
        </p:spPr>
      </p:sp>
      <p:grpSp>
        <p:nvGrpSpPr>
          <p:cNvPr id="29" name="Group 29"/>
          <p:cNvGrpSpPr/>
          <p:nvPr/>
        </p:nvGrpSpPr>
        <p:grpSpPr>
          <a:xfrm>
            <a:off x="694877" y="1000982"/>
            <a:ext cx="6981549" cy="1034024"/>
            <a:chOff x="0" y="0"/>
            <a:chExt cx="9308732" cy="1378699"/>
          </a:xfrm>
        </p:grpSpPr>
        <p:sp>
          <p:nvSpPr>
            <p:cNvPr id="30" name="Freeform 30"/>
            <p:cNvSpPr/>
            <p:nvPr/>
          </p:nvSpPr>
          <p:spPr>
            <a:xfrm>
              <a:off x="0" y="0"/>
              <a:ext cx="9308729" cy="1378703"/>
            </a:xfrm>
            <a:custGeom>
              <a:avLst/>
              <a:gdLst/>
              <a:ahLst/>
              <a:cxnLst/>
              <a:rect l="l" t="t" r="r" b="b"/>
              <a:pathLst>
                <a:path w="9308729" h="1378703">
                  <a:moveTo>
                    <a:pt x="0" y="0"/>
                  </a:moveTo>
                  <a:lnTo>
                    <a:pt x="9308729" y="0"/>
                  </a:lnTo>
                  <a:lnTo>
                    <a:pt x="9308729" y="1378703"/>
                  </a:lnTo>
                  <a:lnTo>
                    <a:pt x="0" y="1378703"/>
                  </a:lnTo>
                  <a:close/>
                </a:path>
              </a:pathLst>
            </a:custGeom>
            <a:blipFill>
              <a:blip r:embed="rId3">
                <a:alphaModFix amt="0"/>
              </a:blip>
              <a:stretch>
                <a:fillRect t="-81559" b="-81559"/>
              </a:stretch>
            </a:blipFill>
          </p:spPr>
        </p:sp>
        <p:sp>
          <p:nvSpPr>
            <p:cNvPr id="31" name="TextBox 31"/>
            <p:cNvSpPr txBox="1"/>
            <p:nvPr/>
          </p:nvSpPr>
          <p:spPr>
            <a:xfrm>
              <a:off x="0" y="28575"/>
              <a:ext cx="9308732" cy="1350124"/>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Calidad de vida laboral</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sp>
        <p:nvSpPr>
          <p:cNvPr id="3" name="AutoShape 3"/>
          <p:cNvSpPr/>
          <p:nvPr/>
        </p:nvSpPr>
        <p:spPr>
          <a:xfrm rot="-5356800">
            <a:off x="2169433" y="5382863"/>
            <a:ext cx="4550226" cy="0"/>
          </a:xfrm>
          <a:prstGeom prst="line">
            <a:avLst/>
          </a:prstGeom>
          <a:ln w="47625" cap="rnd">
            <a:solidFill>
              <a:srgbClr val="FFC000"/>
            </a:solidFill>
            <a:prstDash val="solid"/>
            <a:headEnd type="none" w="sm" len="sm"/>
            <a:tailEnd type="none" w="sm" len="sm"/>
          </a:ln>
        </p:spPr>
      </p:sp>
      <p:grpSp>
        <p:nvGrpSpPr>
          <p:cNvPr id="4" name="Group 4"/>
          <p:cNvGrpSpPr/>
          <p:nvPr/>
        </p:nvGrpSpPr>
        <p:grpSpPr>
          <a:xfrm>
            <a:off x="491069" y="1815003"/>
            <a:ext cx="14144142" cy="1273150"/>
            <a:chOff x="0" y="0"/>
            <a:chExt cx="18858855" cy="1697534"/>
          </a:xfrm>
        </p:grpSpPr>
        <p:sp>
          <p:nvSpPr>
            <p:cNvPr id="5" name="Freeform 5"/>
            <p:cNvSpPr/>
            <p:nvPr/>
          </p:nvSpPr>
          <p:spPr>
            <a:xfrm>
              <a:off x="0" y="0"/>
              <a:ext cx="18858858" cy="1697531"/>
            </a:xfrm>
            <a:custGeom>
              <a:avLst/>
              <a:gdLst/>
              <a:ahLst/>
              <a:cxnLst/>
              <a:rect l="l" t="t" r="r" b="b"/>
              <a:pathLst>
                <a:path w="18858858" h="1697531">
                  <a:moveTo>
                    <a:pt x="0" y="0"/>
                  </a:moveTo>
                  <a:lnTo>
                    <a:pt x="18858858" y="0"/>
                  </a:lnTo>
                  <a:lnTo>
                    <a:pt x="18858858" y="1697531"/>
                  </a:lnTo>
                  <a:lnTo>
                    <a:pt x="0" y="1697531"/>
                  </a:lnTo>
                  <a:close/>
                </a:path>
              </a:pathLst>
            </a:custGeom>
            <a:blipFill>
              <a:blip r:embed="rId3">
                <a:alphaModFix amt="0"/>
              </a:blip>
              <a:stretch>
                <a:fillRect t="-172192" r="-1322" b="-166473"/>
              </a:stretch>
            </a:blipFill>
          </p:spPr>
        </p:sp>
        <p:sp>
          <p:nvSpPr>
            <p:cNvPr id="6" name="TextBox 6"/>
            <p:cNvSpPr txBox="1"/>
            <p:nvPr/>
          </p:nvSpPr>
          <p:spPr>
            <a:xfrm>
              <a:off x="0" y="-28575"/>
              <a:ext cx="18858855" cy="1726109"/>
            </a:xfrm>
            <a:prstGeom prst="rect">
              <a:avLst/>
            </a:prstGeom>
          </p:spPr>
          <p:txBody>
            <a:bodyPr lIns="0" tIns="0" rIns="0" bIns="0" rtlCol="0" anchor="ctr"/>
            <a:lstStyle/>
            <a:p>
              <a:pPr algn="ctr">
                <a:lnSpc>
                  <a:spcPts val="4320"/>
                </a:lnSpc>
              </a:pPr>
              <a:r>
                <a:rPr lang="en-US" sz="2800" b="1" dirty="0" err="1">
                  <a:solidFill>
                    <a:srgbClr val="C00000"/>
                  </a:solidFill>
                  <a:latin typeface="Arimo Bold"/>
                  <a:ea typeface="Arimo Bold"/>
                  <a:cs typeface="Arimo Bold"/>
                  <a:sym typeface="Arimo Bold"/>
                </a:rPr>
                <a:t>Construcción</a:t>
              </a:r>
              <a:r>
                <a:rPr lang="en-US" sz="2800" b="1" dirty="0">
                  <a:solidFill>
                    <a:srgbClr val="C00000"/>
                  </a:solidFill>
                  <a:latin typeface="Arimo Bold"/>
                  <a:ea typeface="Arimo Bold"/>
                  <a:cs typeface="Arimo Bold"/>
                  <a:sym typeface="Arimo Bold"/>
                </a:rPr>
                <a:t> de </a:t>
              </a:r>
              <a:r>
                <a:rPr lang="en-US" sz="2800" b="1" dirty="0" err="1">
                  <a:solidFill>
                    <a:srgbClr val="C00000"/>
                  </a:solidFill>
                  <a:latin typeface="Arimo Bold"/>
                  <a:ea typeface="Arimo Bold"/>
                  <a:cs typeface="Arimo Bold"/>
                  <a:sym typeface="Arimo Bold"/>
                </a:rPr>
                <a:t>Ambientes</a:t>
              </a:r>
              <a:r>
                <a:rPr lang="en-US" sz="2800" b="1" dirty="0">
                  <a:solidFill>
                    <a:srgbClr val="C00000"/>
                  </a:solidFill>
                  <a:latin typeface="Arimo Bold"/>
                  <a:ea typeface="Arimo Bold"/>
                  <a:cs typeface="Arimo Bold"/>
                  <a:sym typeface="Arimo Bold"/>
                </a:rPr>
                <a:t> </a:t>
              </a:r>
              <a:r>
                <a:rPr lang="en-US" sz="2800" b="1" dirty="0" err="1">
                  <a:solidFill>
                    <a:srgbClr val="C00000"/>
                  </a:solidFill>
                  <a:latin typeface="Arimo Bold"/>
                  <a:ea typeface="Arimo Bold"/>
                  <a:cs typeface="Arimo Bold"/>
                  <a:sym typeface="Arimo Bold"/>
                </a:rPr>
                <a:t>Laborales</a:t>
              </a:r>
              <a:r>
                <a:rPr lang="en-US" sz="2800" b="1" dirty="0">
                  <a:solidFill>
                    <a:srgbClr val="C00000"/>
                  </a:solidFill>
                  <a:latin typeface="Arimo Bold"/>
                  <a:ea typeface="Arimo Bold"/>
                  <a:cs typeface="Arimo Bold"/>
                  <a:sym typeface="Arimo Bold"/>
                </a:rPr>
                <a:t> </a:t>
              </a:r>
              <a:r>
                <a:rPr lang="en-US" sz="2800" b="1" dirty="0" err="1">
                  <a:solidFill>
                    <a:srgbClr val="C00000"/>
                  </a:solidFill>
                  <a:latin typeface="Arimo Bold"/>
                  <a:ea typeface="Arimo Bold"/>
                  <a:cs typeface="Arimo Bold"/>
                  <a:sym typeface="Arimo Bold"/>
                </a:rPr>
                <a:t>Diversos</a:t>
              </a:r>
              <a:r>
                <a:rPr lang="en-US" sz="2800" b="1" dirty="0">
                  <a:solidFill>
                    <a:srgbClr val="C00000"/>
                  </a:solidFill>
                  <a:latin typeface="Arimo Bold"/>
                  <a:ea typeface="Arimo Bold"/>
                  <a:cs typeface="Arimo Bold"/>
                  <a:sym typeface="Arimo Bold"/>
                </a:rPr>
                <a:t> </a:t>
              </a:r>
              <a:r>
                <a:rPr lang="en-US" sz="2800" b="1" dirty="0" err="1">
                  <a:solidFill>
                    <a:srgbClr val="C00000"/>
                  </a:solidFill>
                  <a:latin typeface="Arimo Bold"/>
                  <a:ea typeface="Arimo Bold"/>
                  <a:cs typeface="Arimo Bold"/>
                  <a:sym typeface="Arimo Bold"/>
                </a:rPr>
                <a:t>Amorosos</a:t>
              </a:r>
              <a:r>
                <a:rPr lang="en-US" sz="2800" b="1" dirty="0">
                  <a:solidFill>
                    <a:srgbClr val="C00000"/>
                  </a:solidFill>
                  <a:latin typeface="Arimo Bold"/>
                  <a:ea typeface="Arimo Bold"/>
                  <a:cs typeface="Arimo Bold"/>
                  <a:sym typeface="Arimo Bold"/>
                </a:rPr>
                <a:t> y </a:t>
              </a:r>
              <a:r>
                <a:rPr lang="en-US" sz="2800" b="1" dirty="0" err="1">
                  <a:solidFill>
                    <a:srgbClr val="C00000"/>
                  </a:solidFill>
                  <a:latin typeface="Arimo Bold"/>
                  <a:ea typeface="Arimo Bold"/>
                  <a:cs typeface="Arimo Bold"/>
                  <a:sym typeface="Arimo Bold"/>
                </a:rPr>
                <a:t>Seguros</a:t>
              </a:r>
              <a:r>
                <a:rPr lang="en-US" sz="2800" b="1" dirty="0">
                  <a:solidFill>
                    <a:srgbClr val="C00000"/>
                  </a:solidFill>
                  <a:latin typeface="Arimo Bold"/>
                  <a:ea typeface="Arimo Bold"/>
                  <a:cs typeface="Arimo Bold"/>
                  <a:sym typeface="Arimo Bold"/>
                </a:rPr>
                <a:t> – ALDAS</a:t>
              </a:r>
            </a:p>
          </p:txBody>
        </p:sp>
      </p:grpSp>
      <p:sp>
        <p:nvSpPr>
          <p:cNvPr id="7" name="TextBox 7"/>
          <p:cNvSpPr txBox="1"/>
          <p:nvPr/>
        </p:nvSpPr>
        <p:spPr>
          <a:xfrm>
            <a:off x="4700274" y="2995630"/>
            <a:ext cx="9934937" cy="5282917"/>
          </a:xfrm>
          <a:prstGeom prst="rect">
            <a:avLst/>
          </a:prstGeom>
        </p:spPr>
        <p:txBody>
          <a:bodyPr lIns="0" tIns="0" rIns="0" bIns="0" rtlCol="0" anchor="t">
            <a:spAutoFit/>
          </a:bodyPr>
          <a:lstStyle/>
          <a:p>
            <a:pPr algn="just">
              <a:lnSpc>
                <a:spcPts val="2160"/>
              </a:lnSpc>
            </a:pPr>
            <a:r>
              <a:rPr lang="en-US" sz="1800" dirty="0">
                <a:solidFill>
                  <a:srgbClr val="595959"/>
                </a:solidFill>
                <a:latin typeface="Arimo"/>
                <a:ea typeface="Arimo"/>
                <a:cs typeface="Arimo"/>
                <a:sym typeface="Arimo"/>
              </a:rPr>
              <a:t>La </a:t>
            </a:r>
            <a:r>
              <a:rPr lang="en-US" sz="1800" dirty="0" err="1">
                <a:solidFill>
                  <a:srgbClr val="595959"/>
                </a:solidFill>
                <a:latin typeface="Arimo"/>
                <a:ea typeface="Arimo"/>
                <a:cs typeface="Arimo"/>
                <a:sym typeface="Arimo"/>
              </a:rPr>
              <a:t>estrategia</a:t>
            </a:r>
            <a:r>
              <a:rPr lang="en-US" sz="1800" dirty="0">
                <a:solidFill>
                  <a:srgbClr val="595959"/>
                </a:solidFill>
                <a:latin typeface="Arimo"/>
                <a:ea typeface="Arimo"/>
                <a:cs typeface="Arimo"/>
                <a:sym typeface="Arimo"/>
              </a:rPr>
              <a:t> se </a:t>
            </a:r>
            <a:r>
              <a:rPr lang="en-US" sz="1800" dirty="0" err="1">
                <a:solidFill>
                  <a:srgbClr val="595959"/>
                </a:solidFill>
                <a:latin typeface="Arimo"/>
                <a:ea typeface="Arimo"/>
                <a:cs typeface="Arimo"/>
                <a:sym typeface="Arimo"/>
              </a:rPr>
              <a:t>trabaja</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en</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coordinación</a:t>
            </a:r>
            <a:r>
              <a:rPr lang="en-US" sz="1800" dirty="0">
                <a:solidFill>
                  <a:srgbClr val="595959"/>
                </a:solidFill>
                <a:latin typeface="Arimo"/>
                <a:ea typeface="Arimo"/>
                <a:cs typeface="Arimo"/>
                <a:sym typeface="Arimo"/>
              </a:rPr>
              <a:t> con el </a:t>
            </a:r>
            <a:r>
              <a:rPr lang="en-US" sz="1800" dirty="0" err="1">
                <a:solidFill>
                  <a:srgbClr val="595959"/>
                </a:solidFill>
                <a:latin typeface="Arimo"/>
                <a:ea typeface="Arimo"/>
                <a:cs typeface="Arimo"/>
                <a:sym typeface="Arimo"/>
              </a:rPr>
              <a:t>Departamento</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Administrativo</a:t>
            </a:r>
            <a:r>
              <a:rPr lang="en-US" sz="1800" dirty="0">
                <a:solidFill>
                  <a:srgbClr val="595959"/>
                </a:solidFill>
                <a:latin typeface="Arimo"/>
                <a:ea typeface="Arimo"/>
                <a:cs typeface="Arimo"/>
                <a:sym typeface="Arimo"/>
              </a:rPr>
              <a:t> del </a:t>
            </a:r>
            <a:r>
              <a:rPr lang="en-US" sz="1800" dirty="0" err="1">
                <a:solidFill>
                  <a:srgbClr val="595959"/>
                </a:solidFill>
                <a:latin typeface="Arimo"/>
                <a:ea typeface="Arimo"/>
                <a:cs typeface="Arimo"/>
                <a:sym typeface="Arimo"/>
              </a:rPr>
              <a:t>Servicio</a:t>
            </a:r>
            <a:r>
              <a:rPr lang="en-US" sz="1800" dirty="0">
                <a:solidFill>
                  <a:srgbClr val="595959"/>
                </a:solidFill>
                <a:latin typeface="Arimo"/>
                <a:ea typeface="Arimo"/>
                <a:cs typeface="Arimo"/>
                <a:sym typeface="Arimo"/>
              </a:rPr>
              <a:t> Civil </a:t>
            </a:r>
            <a:r>
              <a:rPr lang="en-US" sz="1800" dirty="0" err="1">
                <a:solidFill>
                  <a:srgbClr val="595959"/>
                </a:solidFill>
                <a:latin typeface="Arimo"/>
                <a:ea typeface="Arimo"/>
                <a:cs typeface="Arimo"/>
                <a:sym typeface="Arimo"/>
              </a:rPr>
              <a:t>Distrital</a:t>
            </a:r>
            <a:r>
              <a:rPr lang="en-US" sz="1800" dirty="0">
                <a:solidFill>
                  <a:srgbClr val="595959"/>
                </a:solidFill>
                <a:latin typeface="Arimo"/>
                <a:ea typeface="Arimo"/>
                <a:cs typeface="Arimo"/>
                <a:sym typeface="Arimo"/>
              </a:rPr>
              <a:t> y </a:t>
            </a:r>
            <a:r>
              <a:rPr lang="en-US" sz="1800" dirty="0" err="1">
                <a:solidFill>
                  <a:srgbClr val="595959"/>
                </a:solidFill>
                <a:latin typeface="Arimo"/>
                <a:ea typeface="Arimo"/>
                <a:cs typeface="Arimo"/>
                <a:sym typeface="Arimo"/>
              </a:rPr>
              <a:t>tiene</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como</a:t>
            </a:r>
            <a:r>
              <a:rPr lang="en-US" sz="1800" dirty="0">
                <a:solidFill>
                  <a:srgbClr val="595959"/>
                </a:solidFill>
                <a:latin typeface="Arimo"/>
                <a:ea typeface="Arimo"/>
                <a:cs typeface="Arimo"/>
                <a:sym typeface="Arimo"/>
              </a:rPr>
              <a:t> fin </a:t>
            </a:r>
            <a:r>
              <a:rPr lang="en-US" sz="1800" dirty="0" err="1">
                <a:solidFill>
                  <a:srgbClr val="595959"/>
                </a:solidFill>
                <a:latin typeface="Arimo"/>
                <a:ea typeface="Arimo"/>
                <a:cs typeface="Arimo"/>
                <a:sym typeface="Arimo"/>
              </a:rPr>
              <a:t>propender</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por</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ambientes</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laborales</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diversos</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amorosos</a:t>
            </a:r>
            <a:r>
              <a:rPr lang="en-US" sz="1800" dirty="0">
                <a:solidFill>
                  <a:srgbClr val="595959"/>
                </a:solidFill>
                <a:latin typeface="Arimo"/>
                <a:ea typeface="Arimo"/>
                <a:cs typeface="Arimo"/>
                <a:sym typeface="Arimo"/>
              </a:rPr>
              <a:t> y </a:t>
            </a:r>
            <a:r>
              <a:rPr lang="en-US" sz="1800" dirty="0" err="1">
                <a:solidFill>
                  <a:srgbClr val="595959"/>
                </a:solidFill>
                <a:latin typeface="Arimo"/>
                <a:ea typeface="Arimo"/>
                <a:cs typeface="Arimo"/>
                <a:sym typeface="Arimo"/>
              </a:rPr>
              <a:t>seguros</a:t>
            </a:r>
            <a:r>
              <a:rPr lang="en-US" sz="1800" dirty="0">
                <a:solidFill>
                  <a:srgbClr val="595959"/>
                </a:solidFill>
                <a:latin typeface="Arimo"/>
                <a:ea typeface="Arimo"/>
                <a:cs typeface="Arimo"/>
                <a:sym typeface="Arimo"/>
              </a:rPr>
              <a:t>. </a:t>
            </a:r>
          </a:p>
          <a:p>
            <a:pPr algn="just">
              <a:lnSpc>
                <a:spcPts val="2160"/>
              </a:lnSpc>
            </a:pPr>
            <a:r>
              <a:rPr lang="en-US" sz="1800" dirty="0">
                <a:solidFill>
                  <a:srgbClr val="595959"/>
                </a:solidFill>
                <a:latin typeface="Arimo"/>
                <a:ea typeface="Arimo"/>
                <a:cs typeface="Arimo"/>
                <a:sym typeface="Arimo"/>
              </a:rPr>
              <a:t>Su </a:t>
            </a:r>
            <a:r>
              <a:rPr lang="en-US" sz="1800" dirty="0" err="1">
                <a:solidFill>
                  <a:srgbClr val="595959"/>
                </a:solidFill>
                <a:latin typeface="Arimo"/>
                <a:ea typeface="Arimo"/>
                <a:cs typeface="Arimo"/>
                <a:sym typeface="Arimo"/>
              </a:rPr>
              <a:t>objetivo</a:t>
            </a:r>
            <a:r>
              <a:rPr lang="en-US" sz="1800" dirty="0">
                <a:solidFill>
                  <a:srgbClr val="595959"/>
                </a:solidFill>
                <a:latin typeface="Arimo"/>
                <a:ea typeface="Arimo"/>
                <a:cs typeface="Arimo"/>
                <a:sym typeface="Arimo"/>
              </a:rPr>
              <a:t> principal </a:t>
            </a:r>
            <a:r>
              <a:rPr lang="en-US" sz="1800" dirty="0" err="1">
                <a:solidFill>
                  <a:srgbClr val="595959"/>
                </a:solidFill>
                <a:latin typeface="Arimo"/>
                <a:ea typeface="Arimo"/>
                <a:cs typeface="Arimo"/>
                <a:sym typeface="Arimo"/>
              </a:rPr>
              <a:t>es</a:t>
            </a:r>
            <a:r>
              <a:rPr lang="en-US" sz="1800" dirty="0">
                <a:solidFill>
                  <a:srgbClr val="595959"/>
                </a:solidFill>
                <a:latin typeface="Arimo"/>
                <a:ea typeface="Arimo"/>
                <a:cs typeface="Arimo"/>
                <a:sym typeface="Arimo"/>
              </a:rPr>
              <a:t> que </a:t>
            </a:r>
            <a:r>
              <a:rPr lang="en-US" sz="1800" dirty="0" err="1">
                <a:solidFill>
                  <a:srgbClr val="595959"/>
                </a:solidFill>
                <a:latin typeface="Arimo"/>
                <a:ea typeface="Arimo"/>
                <a:cs typeface="Arimo"/>
                <a:sym typeface="Arimo"/>
              </a:rPr>
              <a:t>los</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servidores</a:t>
            </a:r>
            <a:r>
              <a:rPr lang="en-US" sz="1800" dirty="0">
                <a:solidFill>
                  <a:srgbClr val="595959"/>
                </a:solidFill>
                <a:latin typeface="Arimo"/>
                <a:ea typeface="Arimo"/>
                <a:cs typeface="Arimo"/>
                <a:sym typeface="Arimo"/>
              </a:rPr>
              <a:t> (as) de la </a:t>
            </a:r>
            <a:r>
              <a:rPr lang="en-US" sz="1800" dirty="0" err="1">
                <a:solidFill>
                  <a:srgbClr val="595959"/>
                </a:solidFill>
                <a:latin typeface="Arimo"/>
                <a:ea typeface="Arimo"/>
                <a:cs typeface="Arimo"/>
                <a:sym typeface="Arimo"/>
              </a:rPr>
              <a:t>Secretaría</a:t>
            </a:r>
            <a:r>
              <a:rPr lang="en-US" sz="1800" dirty="0">
                <a:solidFill>
                  <a:srgbClr val="595959"/>
                </a:solidFill>
                <a:latin typeface="Arimo"/>
                <a:ea typeface="Arimo"/>
                <a:cs typeface="Arimo"/>
                <a:sym typeface="Arimo"/>
              </a:rPr>
              <a:t> General, </a:t>
            </a:r>
            <a:r>
              <a:rPr lang="en-US" sz="1800" dirty="0" err="1">
                <a:solidFill>
                  <a:srgbClr val="595959"/>
                </a:solidFill>
                <a:latin typeface="Arimo"/>
                <a:ea typeface="Arimo"/>
                <a:cs typeface="Arimo"/>
                <a:sym typeface="Arimo"/>
              </a:rPr>
              <a:t>continúen</a:t>
            </a:r>
            <a:r>
              <a:rPr lang="en-US" sz="1800" dirty="0">
                <a:solidFill>
                  <a:srgbClr val="595959"/>
                </a:solidFill>
                <a:latin typeface="Arimo"/>
                <a:ea typeface="Arimo"/>
                <a:cs typeface="Arimo"/>
                <a:sym typeface="Arimo"/>
              </a:rPr>
              <a:t> con el </a:t>
            </a:r>
            <a:r>
              <a:rPr lang="en-US" sz="1800" dirty="0" err="1">
                <a:solidFill>
                  <a:srgbClr val="595959"/>
                </a:solidFill>
                <a:latin typeface="Arimo"/>
                <a:ea typeface="Arimo"/>
                <a:cs typeface="Arimo"/>
                <a:sym typeface="Arimo"/>
              </a:rPr>
              <a:t>reconocimiento</a:t>
            </a:r>
            <a:r>
              <a:rPr lang="en-US" sz="1800" dirty="0">
                <a:solidFill>
                  <a:srgbClr val="595959"/>
                </a:solidFill>
                <a:latin typeface="Arimo"/>
                <a:ea typeface="Arimo"/>
                <a:cs typeface="Arimo"/>
                <a:sym typeface="Arimo"/>
              </a:rPr>
              <a:t> de las </a:t>
            </a:r>
            <a:r>
              <a:rPr lang="en-US" sz="1800" dirty="0" err="1">
                <a:solidFill>
                  <a:srgbClr val="595959"/>
                </a:solidFill>
                <a:latin typeface="Arimo"/>
                <a:ea typeface="Arimo"/>
                <a:cs typeface="Arimo"/>
                <a:sym typeface="Arimo"/>
              </a:rPr>
              <a:t>emociones</a:t>
            </a:r>
            <a:r>
              <a:rPr lang="en-US" sz="1800" dirty="0">
                <a:solidFill>
                  <a:srgbClr val="595959"/>
                </a:solidFill>
                <a:latin typeface="Arimo"/>
                <a:ea typeface="Arimo"/>
                <a:cs typeface="Arimo"/>
                <a:sym typeface="Arimo"/>
              </a:rPr>
              <a:t>, y se </a:t>
            </a:r>
            <a:r>
              <a:rPr lang="en-US" sz="1800" dirty="0" err="1">
                <a:solidFill>
                  <a:srgbClr val="595959"/>
                </a:solidFill>
                <a:latin typeface="Arimo"/>
                <a:ea typeface="Arimo"/>
                <a:cs typeface="Arimo"/>
                <a:sym typeface="Arimo"/>
              </a:rPr>
              <a:t>apropien</a:t>
            </a:r>
            <a:r>
              <a:rPr lang="en-US" sz="1800" dirty="0">
                <a:solidFill>
                  <a:srgbClr val="595959"/>
                </a:solidFill>
                <a:latin typeface="Arimo"/>
                <a:ea typeface="Arimo"/>
                <a:cs typeface="Arimo"/>
                <a:sym typeface="Arimo"/>
              </a:rPr>
              <a:t> de </a:t>
            </a:r>
            <a:r>
              <a:rPr lang="en-US" sz="1800" dirty="0" err="1">
                <a:solidFill>
                  <a:srgbClr val="595959"/>
                </a:solidFill>
                <a:latin typeface="Arimo"/>
                <a:ea typeface="Arimo"/>
                <a:cs typeface="Arimo"/>
                <a:sym typeface="Arimo"/>
              </a:rPr>
              <a:t>su</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vida</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como</a:t>
            </a:r>
            <a:r>
              <a:rPr lang="en-US" sz="1800" dirty="0">
                <a:solidFill>
                  <a:srgbClr val="595959"/>
                </a:solidFill>
                <a:latin typeface="Arimo"/>
                <a:ea typeface="Arimo"/>
                <a:cs typeface="Arimo"/>
                <a:sym typeface="Arimo"/>
              </a:rPr>
              <a:t> factor fundamental de </a:t>
            </a:r>
            <a:r>
              <a:rPr lang="en-US" sz="1800" dirty="0" err="1">
                <a:solidFill>
                  <a:srgbClr val="595959"/>
                </a:solidFill>
                <a:latin typeface="Arimo"/>
                <a:ea typeface="Arimo"/>
                <a:cs typeface="Arimo"/>
                <a:sym typeface="Arimo"/>
              </a:rPr>
              <a:t>su</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propósito</a:t>
            </a:r>
            <a:r>
              <a:rPr lang="en-US" sz="1800" dirty="0">
                <a:solidFill>
                  <a:srgbClr val="595959"/>
                </a:solidFill>
                <a:latin typeface="Arimo"/>
                <a:ea typeface="Arimo"/>
                <a:cs typeface="Arimo"/>
                <a:sym typeface="Arimo"/>
              </a:rPr>
              <a:t> de </a:t>
            </a:r>
            <a:r>
              <a:rPr lang="en-US" sz="1800" dirty="0" err="1">
                <a:solidFill>
                  <a:srgbClr val="595959"/>
                </a:solidFill>
                <a:latin typeface="Arimo"/>
                <a:ea typeface="Arimo"/>
                <a:cs typeface="Arimo"/>
                <a:sym typeface="Arimo"/>
              </a:rPr>
              <a:t>vida</a:t>
            </a:r>
            <a:r>
              <a:rPr lang="en-US" sz="1800" dirty="0">
                <a:solidFill>
                  <a:srgbClr val="595959"/>
                </a:solidFill>
                <a:latin typeface="Arimo"/>
                <a:ea typeface="Arimo"/>
                <a:cs typeface="Arimo"/>
                <a:sym typeface="Arimo"/>
              </a:rPr>
              <a:t>.</a:t>
            </a:r>
          </a:p>
          <a:p>
            <a:pPr algn="just">
              <a:lnSpc>
                <a:spcPts val="2160"/>
              </a:lnSpc>
            </a:pPr>
            <a:endParaRPr lang="en-US" sz="1800" dirty="0">
              <a:solidFill>
                <a:srgbClr val="595959"/>
              </a:solidFill>
              <a:latin typeface="Arimo"/>
              <a:ea typeface="Arimo"/>
              <a:cs typeface="Arimo"/>
              <a:sym typeface="Arimo"/>
            </a:endParaRPr>
          </a:p>
          <a:p>
            <a:pPr algn="just">
              <a:lnSpc>
                <a:spcPts val="2160"/>
              </a:lnSpc>
            </a:pPr>
            <a:r>
              <a:rPr lang="en-US" sz="1800" dirty="0" err="1">
                <a:solidFill>
                  <a:srgbClr val="595959"/>
                </a:solidFill>
                <a:latin typeface="Arimo"/>
                <a:ea typeface="Arimo"/>
                <a:cs typeface="Arimo"/>
                <a:sym typeface="Arimo"/>
              </a:rPr>
              <a:t>Dentro</a:t>
            </a:r>
            <a:r>
              <a:rPr lang="en-US" sz="1800" dirty="0">
                <a:solidFill>
                  <a:srgbClr val="595959"/>
                </a:solidFill>
                <a:latin typeface="Arimo"/>
                <a:ea typeface="Arimo"/>
                <a:cs typeface="Arimo"/>
                <a:sym typeface="Arimo"/>
              </a:rPr>
              <a:t> de la </a:t>
            </a:r>
            <a:r>
              <a:rPr lang="en-US" sz="1800" dirty="0" err="1">
                <a:solidFill>
                  <a:srgbClr val="595959"/>
                </a:solidFill>
                <a:latin typeface="Arimo"/>
                <a:ea typeface="Arimo"/>
                <a:cs typeface="Arimo"/>
                <a:sym typeface="Arimo"/>
              </a:rPr>
              <a:t>estrategia</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en</a:t>
            </a:r>
            <a:r>
              <a:rPr lang="en-US" sz="1800" dirty="0">
                <a:solidFill>
                  <a:srgbClr val="595959"/>
                </a:solidFill>
                <a:latin typeface="Arimo"/>
                <a:ea typeface="Arimo"/>
                <a:cs typeface="Arimo"/>
                <a:sym typeface="Arimo"/>
              </a:rPr>
              <a:t> el 2026 se </a:t>
            </a:r>
            <a:r>
              <a:rPr lang="en-US" sz="1800" dirty="0" err="1">
                <a:solidFill>
                  <a:srgbClr val="595959"/>
                </a:solidFill>
                <a:latin typeface="Arimo"/>
                <a:ea typeface="Arimo"/>
                <a:cs typeface="Arimo"/>
                <a:sym typeface="Arimo"/>
              </a:rPr>
              <a:t>han</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realizo</a:t>
            </a:r>
            <a:r>
              <a:rPr lang="en-US" sz="1800" dirty="0">
                <a:solidFill>
                  <a:srgbClr val="595959"/>
                </a:solidFill>
                <a:latin typeface="Arimo"/>
                <a:ea typeface="Arimo"/>
                <a:cs typeface="Arimo"/>
                <a:sym typeface="Arimo"/>
              </a:rPr>
              <a:t> dos </a:t>
            </a:r>
            <a:r>
              <a:rPr lang="en-US" sz="1800" dirty="0" err="1">
                <a:solidFill>
                  <a:srgbClr val="595959"/>
                </a:solidFill>
                <a:latin typeface="Arimo"/>
                <a:ea typeface="Arimo"/>
                <a:cs typeface="Arimo"/>
                <a:sym typeface="Arimo"/>
              </a:rPr>
              <a:t>acciones</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en</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conjunto</a:t>
            </a:r>
            <a:r>
              <a:rPr lang="en-US" sz="1800" dirty="0">
                <a:solidFill>
                  <a:srgbClr val="595959"/>
                </a:solidFill>
                <a:latin typeface="Arimo"/>
                <a:ea typeface="Arimo"/>
                <a:cs typeface="Arimo"/>
                <a:sym typeface="Arimo"/>
              </a:rPr>
              <a:t> con el </a:t>
            </a:r>
            <a:r>
              <a:rPr lang="en-US" sz="1800" dirty="0" err="1">
                <a:solidFill>
                  <a:srgbClr val="595959"/>
                </a:solidFill>
                <a:latin typeface="Arimo"/>
                <a:ea typeface="Arimo"/>
                <a:cs typeface="Arimo"/>
                <a:sym typeface="Arimo"/>
              </a:rPr>
              <a:t>equipo</a:t>
            </a:r>
            <a:r>
              <a:rPr lang="en-US" sz="1800" dirty="0">
                <a:solidFill>
                  <a:srgbClr val="595959"/>
                </a:solidFill>
                <a:latin typeface="Arimo"/>
                <a:ea typeface="Arimo"/>
                <a:cs typeface="Arimo"/>
                <a:sym typeface="Arimo"/>
              </a:rPr>
              <a:t> de </a:t>
            </a:r>
            <a:r>
              <a:rPr lang="en-US" sz="1800" dirty="0" err="1">
                <a:solidFill>
                  <a:srgbClr val="595959"/>
                </a:solidFill>
                <a:latin typeface="Arimo"/>
                <a:ea typeface="Arimo"/>
                <a:cs typeface="Arimo"/>
                <a:sym typeface="Arimo"/>
              </a:rPr>
              <a:t>Seguridad</a:t>
            </a:r>
            <a:r>
              <a:rPr lang="en-US" sz="1800" dirty="0">
                <a:solidFill>
                  <a:srgbClr val="595959"/>
                </a:solidFill>
                <a:latin typeface="Arimo"/>
                <a:ea typeface="Arimo"/>
                <a:cs typeface="Arimo"/>
                <a:sym typeface="Arimo"/>
              </a:rPr>
              <a:t> y </a:t>
            </a:r>
            <a:r>
              <a:rPr lang="en-US" sz="1800" dirty="0" err="1">
                <a:solidFill>
                  <a:srgbClr val="595959"/>
                </a:solidFill>
                <a:latin typeface="Arimo"/>
                <a:ea typeface="Arimo"/>
                <a:cs typeface="Arimo"/>
                <a:sym typeface="Arimo"/>
              </a:rPr>
              <a:t>Salud</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en</a:t>
            </a:r>
            <a:r>
              <a:rPr lang="en-US" sz="1800" dirty="0">
                <a:solidFill>
                  <a:srgbClr val="595959"/>
                </a:solidFill>
                <a:latin typeface="Arimo"/>
                <a:ea typeface="Arimo"/>
                <a:cs typeface="Arimo"/>
                <a:sym typeface="Arimo"/>
              </a:rPr>
              <a:t> el </a:t>
            </a:r>
            <a:r>
              <a:rPr lang="en-US" sz="1800" dirty="0" err="1">
                <a:solidFill>
                  <a:srgbClr val="595959"/>
                </a:solidFill>
                <a:latin typeface="Arimo"/>
                <a:ea typeface="Arimo"/>
                <a:cs typeface="Arimo"/>
                <a:sym typeface="Arimo"/>
              </a:rPr>
              <a:t>Trabajo</a:t>
            </a:r>
            <a:r>
              <a:rPr lang="en-US" sz="1800" dirty="0">
                <a:solidFill>
                  <a:srgbClr val="595959"/>
                </a:solidFill>
                <a:latin typeface="Arimo"/>
                <a:ea typeface="Arimo"/>
                <a:cs typeface="Arimo"/>
                <a:sym typeface="Arimo"/>
              </a:rPr>
              <a:t>:</a:t>
            </a:r>
          </a:p>
          <a:p>
            <a:pPr algn="just">
              <a:lnSpc>
                <a:spcPts val="2160"/>
              </a:lnSpc>
            </a:pPr>
            <a:endParaRPr lang="en-US" sz="1800" dirty="0">
              <a:solidFill>
                <a:srgbClr val="595959"/>
              </a:solidFill>
              <a:latin typeface="Arimo"/>
              <a:ea typeface="Arimo"/>
              <a:cs typeface="Arimo"/>
              <a:sym typeface="Arimo"/>
            </a:endParaRPr>
          </a:p>
          <a:p>
            <a:pPr marL="217170" lvl="1" indent="-108585" algn="just">
              <a:lnSpc>
                <a:spcPts val="2160"/>
              </a:lnSpc>
              <a:buAutoNum type="arabicPeriod"/>
            </a:pPr>
            <a:r>
              <a:rPr lang="en-US" sz="1800" dirty="0" err="1">
                <a:solidFill>
                  <a:srgbClr val="595959"/>
                </a:solidFill>
                <a:latin typeface="Arimo"/>
                <a:ea typeface="Arimo"/>
                <a:cs typeface="Arimo"/>
                <a:sym typeface="Arimo"/>
              </a:rPr>
              <a:t>Febrero</a:t>
            </a:r>
            <a:r>
              <a:rPr lang="en-US" sz="1800" dirty="0">
                <a:solidFill>
                  <a:srgbClr val="595959"/>
                </a:solidFill>
                <a:latin typeface="Arimo"/>
                <a:ea typeface="Arimo"/>
                <a:cs typeface="Arimo"/>
                <a:sym typeface="Arimo"/>
              </a:rPr>
              <a:t> 27: </a:t>
            </a:r>
            <a:r>
              <a:rPr lang="en-US" sz="1800" dirty="0" err="1">
                <a:solidFill>
                  <a:srgbClr val="595959"/>
                </a:solidFill>
                <a:latin typeface="Arimo"/>
                <a:ea typeface="Arimo"/>
                <a:cs typeface="Arimo"/>
                <a:sym typeface="Arimo"/>
              </a:rPr>
              <a:t>Conecto</a:t>
            </a:r>
            <a:r>
              <a:rPr lang="en-US" sz="1800" dirty="0">
                <a:solidFill>
                  <a:srgbClr val="595959"/>
                </a:solidFill>
                <a:latin typeface="Arimo"/>
                <a:ea typeface="Arimo"/>
                <a:cs typeface="Arimo"/>
                <a:sym typeface="Arimo"/>
              </a:rPr>
              <a:t> con la </a:t>
            </a:r>
            <a:r>
              <a:rPr lang="en-US" sz="1800" dirty="0" err="1">
                <a:solidFill>
                  <a:srgbClr val="595959"/>
                </a:solidFill>
                <a:latin typeface="Arimo"/>
                <a:ea typeface="Arimo"/>
                <a:cs typeface="Arimo"/>
                <a:sym typeface="Arimo"/>
              </a:rPr>
              <a:t>naturaleza</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en</a:t>
            </a:r>
            <a:r>
              <a:rPr lang="en-US" sz="1800" dirty="0">
                <a:solidFill>
                  <a:srgbClr val="595959"/>
                </a:solidFill>
                <a:latin typeface="Arimo"/>
                <a:ea typeface="Arimo"/>
                <a:cs typeface="Arimo"/>
                <a:sym typeface="Arimo"/>
              </a:rPr>
              <a:t> el </a:t>
            </a:r>
            <a:r>
              <a:rPr lang="en-US" sz="1800" dirty="0" err="1">
                <a:solidFill>
                  <a:srgbClr val="595959"/>
                </a:solidFill>
                <a:latin typeface="Arimo"/>
                <a:ea typeface="Arimo"/>
                <a:cs typeface="Arimo"/>
                <a:sym typeface="Arimo"/>
              </a:rPr>
              <a:t>Humedal</a:t>
            </a:r>
            <a:r>
              <a:rPr lang="en-US" sz="1800" dirty="0">
                <a:solidFill>
                  <a:srgbClr val="595959"/>
                </a:solidFill>
                <a:latin typeface="Arimo"/>
                <a:ea typeface="Arimo"/>
                <a:cs typeface="Arimo"/>
                <a:sym typeface="Arimo"/>
              </a:rPr>
              <a:t> Santa </a:t>
            </a:r>
            <a:r>
              <a:rPr lang="en-US" sz="1800" dirty="0" err="1">
                <a:solidFill>
                  <a:srgbClr val="595959"/>
                </a:solidFill>
                <a:latin typeface="Arimo"/>
                <a:ea typeface="Arimo"/>
                <a:cs typeface="Arimo"/>
                <a:sym typeface="Arimo"/>
              </a:rPr>
              <a:t>María</a:t>
            </a:r>
            <a:r>
              <a:rPr lang="en-US" sz="1800" dirty="0">
                <a:solidFill>
                  <a:srgbClr val="595959"/>
                </a:solidFill>
                <a:latin typeface="Arimo"/>
                <a:ea typeface="Arimo"/>
                <a:cs typeface="Arimo"/>
                <a:sym typeface="Arimo"/>
              </a:rPr>
              <a:t> del Lago.  18 </a:t>
            </a:r>
            <a:r>
              <a:rPr lang="en-US" sz="1800" dirty="0" err="1">
                <a:solidFill>
                  <a:srgbClr val="595959"/>
                </a:solidFill>
                <a:latin typeface="Arimo"/>
                <a:ea typeface="Arimo"/>
                <a:cs typeface="Arimo"/>
                <a:sym typeface="Arimo"/>
              </a:rPr>
              <a:t>participantes</a:t>
            </a:r>
            <a:endParaRPr lang="en-US" sz="1800" dirty="0">
              <a:solidFill>
                <a:srgbClr val="595959"/>
              </a:solidFill>
              <a:latin typeface="Arimo"/>
              <a:ea typeface="Arimo"/>
              <a:cs typeface="Arimo"/>
              <a:sym typeface="Arimo"/>
            </a:endParaRPr>
          </a:p>
          <a:p>
            <a:pPr marL="217170" lvl="1" indent="-108585" algn="just">
              <a:lnSpc>
                <a:spcPts val="2160"/>
              </a:lnSpc>
              <a:buAutoNum type="arabicPeriod"/>
            </a:pPr>
            <a:r>
              <a:rPr lang="en-US" sz="1800" dirty="0" err="1">
                <a:solidFill>
                  <a:srgbClr val="595959"/>
                </a:solidFill>
                <a:latin typeface="Arimo"/>
                <a:ea typeface="Arimo"/>
                <a:cs typeface="Arimo"/>
                <a:sym typeface="Arimo"/>
              </a:rPr>
              <a:t>Marzo</a:t>
            </a:r>
            <a:r>
              <a:rPr lang="en-US" sz="1800" dirty="0">
                <a:solidFill>
                  <a:srgbClr val="595959"/>
                </a:solidFill>
                <a:latin typeface="Arimo"/>
                <a:ea typeface="Arimo"/>
                <a:cs typeface="Arimo"/>
                <a:sym typeface="Arimo"/>
              </a:rPr>
              <a:t> 27: </a:t>
            </a:r>
            <a:r>
              <a:rPr lang="en-US" sz="1800" dirty="0" err="1">
                <a:solidFill>
                  <a:srgbClr val="595959"/>
                </a:solidFill>
                <a:latin typeface="Arimo"/>
                <a:ea typeface="Arimo"/>
                <a:cs typeface="Arimo"/>
                <a:sym typeface="Arimo"/>
              </a:rPr>
              <a:t>Cuidarte</a:t>
            </a:r>
            <a:r>
              <a:rPr lang="en-US" sz="1800" dirty="0">
                <a:solidFill>
                  <a:srgbClr val="595959"/>
                </a:solidFill>
                <a:latin typeface="Arimo"/>
                <a:ea typeface="Arimo"/>
                <a:cs typeface="Arimo"/>
                <a:sym typeface="Arimo"/>
              </a:rPr>
              <a:t> – </a:t>
            </a:r>
            <a:r>
              <a:rPr lang="en-US" sz="1800" dirty="0" err="1">
                <a:solidFill>
                  <a:srgbClr val="595959"/>
                </a:solidFill>
                <a:latin typeface="Arimo"/>
                <a:ea typeface="Arimo"/>
                <a:cs typeface="Arimo"/>
                <a:sym typeface="Arimo"/>
              </a:rPr>
              <a:t>Pinta</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Respira</a:t>
            </a:r>
            <a:r>
              <a:rPr lang="en-US" sz="1800" dirty="0">
                <a:solidFill>
                  <a:srgbClr val="595959"/>
                </a:solidFill>
                <a:latin typeface="Arimo"/>
                <a:ea typeface="Arimo"/>
                <a:cs typeface="Arimo"/>
                <a:sym typeface="Arimo"/>
              </a:rPr>
              <a:t> y </a:t>
            </a:r>
            <a:r>
              <a:rPr lang="en-US" sz="1800" dirty="0" err="1">
                <a:solidFill>
                  <a:srgbClr val="595959"/>
                </a:solidFill>
                <a:latin typeface="Arimo"/>
                <a:ea typeface="Arimo"/>
                <a:cs typeface="Arimo"/>
                <a:sym typeface="Arimo"/>
              </a:rPr>
              <a:t>Florece</a:t>
            </a:r>
            <a:r>
              <a:rPr lang="en-US" sz="1800" dirty="0">
                <a:solidFill>
                  <a:srgbClr val="595959"/>
                </a:solidFill>
                <a:latin typeface="Arimo"/>
                <a:ea typeface="Arimo"/>
                <a:cs typeface="Arimo"/>
                <a:sym typeface="Arimo"/>
              </a:rPr>
              <a:t>. 7 </a:t>
            </a:r>
            <a:r>
              <a:rPr lang="en-US" sz="1800" dirty="0" err="1">
                <a:solidFill>
                  <a:srgbClr val="595959"/>
                </a:solidFill>
                <a:latin typeface="Arimo"/>
                <a:ea typeface="Arimo"/>
                <a:cs typeface="Arimo"/>
                <a:sym typeface="Arimo"/>
              </a:rPr>
              <a:t>participantes</a:t>
            </a:r>
            <a:endParaRPr lang="en-US" sz="1800" dirty="0">
              <a:solidFill>
                <a:srgbClr val="595959"/>
              </a:solidFill>
              <a:latin typeface="Arimo"/>
              <a:ea typeface="Arimo"/>
              <a:cs typeface="Arimo"/>
              <a:sym typeface="Arimo"/>
            </a:endParaRPr>
          </a:p>
          <a:p>
            <a:pPr marL="217170" lvl="1" indent="-108585" algn="just">
              <a:lnSpc>
                <a:spcPts val="2160"/>
              </a:lnSpc>
              <a:buAutoNum type="arabicPeriod"/>
            </a:pPr>
            <a:r>
              <a:rPr lang="en-US" sz="1800" dirty="0">
                <a:solidFill>
                  <a:srgbClr val="595959"/>
                </a:solidFill>
                <a:latin typeface="Arimo"/>
                <a:ea typeface="Arimo"/>
                <a:cs typeface="Arimo"/>
                <a:sym typeface="Arimo"/>
              </a:rPr>
              <a:t>Abril 15: </a:t>
            </a:r>
            <a:r>
              <a:rPr lang="en-US" sz="1800" dirty="0" err="1">
                <a:solidFill>
                  <a:srgbClr val="595959"/>
                </a:solidFill>
                <a:latin typeface="Arimo"/>
                <a:ea typeface="Arimo"/>
                <a:cs typeface="Arimo"/>
                <a:sym typeface="Arimo"/>
              </a:rPr>
              <a:t>Lenguaje</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incluyente</a:t>
            </a:r>
            <a:r>
              <a:rPr lang="en-US" sz="1800" dirty="0">
                <a:solidFill>
                  <a:srgbClr val="595959"/>
                </a:solidFill>
                <a:latin typeface="Arimo"/>
                <a:ea typeface="Arimo"/>
                <a:cs typeface="Arimo"/>
                <a:sym typeface="Arimo"/>
              </a:rPr>
              <a:t>. 18 </a:t>
            </a:r>
            <a:r>
              <a:rPr lang="en-US" sz="1800" dirty="0" err="1">
                <a:solidFill>
                  <a:srgbClr val="595959"/>
                </a:solidFill>
                <a:latin typeface="Arimo"/>
                <a:ea typeface="Arimo"/>
                <a:cs typeface="Arimo"/>
                <a:sym typeface="Arimo"/>
              </a:rPr>
              <a:t>participantes</a:t>
            </a:r>
            <a:endParaRPr lang="en-US" sz="1800" dirty="0">
              <a:solidFill>
                <a:srgbClr val="595959"/>
              </a:solidFill>
              <a:latin typeface="Arimo"/>
              <a:ea typeface="Arimo"/>
              <a:cs typeface="Arimo"/>
              <a:sym typeface="Arimo"/>
            </a:endParaRPr>
          </a:p>
          <a:p>
            <a:pPr marL="217170" lvl="1" indent="-108585" algn="just">
              <a:lnSpc>
                <a:spcPts val="2160"/>
              </a:lnSpc>
              <a:buAutoNum type="arabicPeriod"/>
            </a:pPr>
            <a:r>
              <a:rPr lang="en-US" sz="1800" dirty="0">
                <a:solidFill>
                  <a:srgbClr val="595959"/>
                </a:solidFill>
                <a:latin typeface="Arimo"/>
                <a:ea typeface="Arimo"/>
                <a:cs typeface="Arimo"/>
                <a:sym typeface="Arimo"/>
              </a:rPr>
              <a:t>Abril 29: </a:t>
            </a:r>
            <a:r>
              <a:rPr lang="en-US" sz="1800" dirty="0" err="1">
                <a:solidFill>
                  <a:srgbClr val="595959"/>
                </a:solidFill>
                <a:latin typeface="Arimo"/>
                <a:ea typeface="Arimo"/>
                <a:cs typeface="Arimo"/>
                <a:sym typeface="Arimo"/>
              </a:rPr>
              <a:t>Hablemos</a:t>
            </a:r>
            <a:r>
              <a:rPr lang="en-US" sz="1800" dirty="0">
                <a:solidFill>
                  <a:srgbClr val="595959"/>
                </a:solidFill>
                <a:latin typeface="Arimo"/>
                <a:ea typeface="Arimo"/>
                <a:cs typeface="Arimo"/>
                <a:sym typeface="Arimo"/>
              </a:rPr>
              <a:t> de </a:t>
            </a:r>
            <a:r>
              <a:rPr lang="en-US" sz="1800" dirty="0" err="1">
                <a:solidFill>
                  <a:srgbClr val="595959"/>
                </a:solidFill>
                <a:latin typeface="Arimo"/>
                <a:ea typeface="Arimo"/>
                <a:cs typeface="Arimo"/>
                <a:sym typeface="Arimo"/>
              </a:rPr>
              <a:t>cuidado</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una</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tarea</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equitativa</a:t>
            </a:r>
            <a:r>
              <a:rPr lang="en-US" sz="1800" dirty="0">
                <a:solidFill>
                  <a:srgbClr val="595959"/>
                </a:solidFill>
                <a:latin typeface="Arimo"/>
                <a:ea typeface="Arimo"/>
                <a:cs typeface="Arimo"/>
                <a:sym typeface="Arimo"/>
              </a:rPr>
              <a:t>. 3 </a:t>
            </a:r>
            <a:r>
              <a:rPr lang="en-US" sz="1800" dirty="0" err="1">
                <a:solidFill>
                  <a:srgbClr val="595959"/>
                </a:solidFill>
                <a:latin typeface="Arimo"/>
                <a:ea typeface="Arimo"/>
                <a:cs typeface="Arimo"/>
                <a:sym typeface="Arimo"/>
              </a:rPr>
              <a:t>participantes</a:t>
            </a:r>
            <a:endParaRPr lang="en-US" sz="1800" dirty="0">
              <a:solidFill>
                <a:srgbClr val="595959"/>
              </a:solidFill>
              <a:latin typeface="Arimo"/>
              <a:ea typeface="Arimo"/>
              <a:cs typeface="Arimo"/>
              <a:sym typeface="Arimo"/>
            </a:endParaRPr>
          </a:p>
          <a:p>
            <a:pPr marL="217170" lvl="1" indent="-108585" algn="just">
              <a:lnSpc>
                <a:spcPts val="2160"/>
              </a:lnSpc>
              <a:buAutoNum type="arabicPeriod"/>
            </a:pPr>
            <a:r>
              <a:rPr lang="en-US" sz="1800" dirty="0">
                <a:solidFill>
                  <a:srgbClr val="595959"/>
                </a:solidFill>
                <a:latin typeface="Arimo"/>
                <a:ea typeface="Arimo"/>
                <a:cs typeface="Arimo"/>
                <a:sym typeface="Arimo"/>
              </a:rPr>
              <a:t>Mayo 21: </a:t>
            </a:r>
            <a:r>
              <a:rPr lang="en-US" sz="1800" dirty="0" err="1">
                <a:solidFill>
                  <a:srgbClr val="595959"/>
                </a:solidFill>
                <a:latin typeface="Arimo"/>
                <a:ea typeface="Arimo"/>
                <a:cs typeface="Arimo"/>
                <a:sym typeface="Arimo"/>
              </a:rPr>
              <a:t>Prácticas</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diarias</a:t>
            </a:r>
            <a:r>
              <a:rPr lang="en-US" sz="1800" dirty="0">
                <a:solidFill>
                  <a:srgbClr val="595959"/>
                </a:solidFill>
                <a:latin typeface="Arimo"/>
                <a:ea typeface="Arimo"/>
                <a:cs typeface="Arimo"/>
                <a:sym typeface="Arimo"/>
              </a:rPr>
              <a:t> para </a:t>
            </a:r>
            <a:r>
              <a:rPr lang="en-US" sz="1800" dirty="0" err="1">
                <a:solidFill>
                  <a:srgbClr val="595959"/>
                </a:solidFill>
                <a:latin typeface="Arimo"/>
                <a:ea typeface="Arimo"/>
                <a:cs typeface="Arimo"/>
                <a:sym typeface="Arimo"/>
              </a:rPr>
              <a:t>incluir</a:t>
            </a:r>
            <a:r>
              <a:rPr lang="en-US" sz="1800" dirty="0">
                <a:solidFill>
                  <a:srgbClr val="595959"/>
                </a:solidFill>
                <a:latin typeface="Arimo"/>
                <a:ea typeface="Arimo"/>
                <a:cs typeface="Arimo"/>
                <a:sym typeface="Arimo"/>
              </a:rPr>
              <a:t>. 3 </a:t>
            </a:r>
            <a:r>
              <a:rPr lang="en-US" sz="1800" dirty="0" err="1">
                <a:solidFill>
                  <a:srgbClr val="595959"/>
                </a:solidFill>
                <a:latin typeface="Arimo"/>
                <a:ea typeface="Arimo"/>
                <a:cs typeface="Arimo"/>
                <a:sym typeface="Arimo"/>
              </a:rPr>
              <a:t>participantes</a:t>
            </a:r>
            <a:r>
              <a:rPr lang="en-US" sz="1800" dirty="0">
                <a:solidFill>
                  <a:srgbClr val="595959"/>
                </a:solidFill>
                <a:latin typeface="Arimo"/>
                <a:ea typeface="Arimo"/>
                <a:cs typeface="Arimo"/>
                <a:sym typeface="Arimo"/>
              </a:rPr>
              <a:t>.</a:t>
            </a:r>
          </a:p>
          <a:p>
            <a:pPr marL="217170" lvl="1" indent="-108585" algn="just">
              <a:lnSpc>
                <a:spcPts val="2160"/>
              </a:lnSpc>
              <a:buAutoNum type="arabicPeriod"/>
            </a:pPr>
            <a:r>
              <a:rPr lang="en-US" sz="1800" dirty="0">
                <a:solidFill>
                  <a:srgbClr val="595959"/>
                </a:solidFill>
                <a:latin typeface="Arimo"/>
                <a:ea typeface="Arimo"/>
                <a:cs typeface="Arimo"/>
                <a:sym typeface="Arimo"/>
              </a:rPr>
              <a:t>Mayo 28: </a:t>
            </a:r>
            <a:r>
              <a:rPr lang="en-US" sz="1800" dirty="0" err="1">
                <a:solidFill>
                  <a:srgbClr val="595959"/>
                </a:solidFill>
                <a:latin typeface="Arimo"/>
                <a:ea typeface="Arimo"/>
                <a:cs typeface="Arimo"/>
                <a:sym typeface="Arimo"/>
              </a:rPr>
              <a:t>Acoso</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laboral</a:t>
            </a:r>
            <a:r>
              <a:rPr lang="en-US" sz="1800" dirty="0">
                <a:solidFill>
                  <a:srgbClr val="595959"/>
                </a:solidFill>
                <a:latin typeface="Arimo"/>
                <a:ea typeface="Arimo"/>
                <a:cs typeface="Arimo"/>
                <a:sym typeface="Arimo"/>
              </a:rPr>
              <a:t> y sexual </a:t>
            </a:r>
            <a:r>
              <a:rPr lang="en-US" sz="1800" dirty="0" err="1">
                <a:solidFill>
                  <a:srgbClr val="595959"/>
                </a:solidFill>
                <a:latin typeface="Arimo"/>
                <a:ea typeface="Arimo"/>
                <a:cs typeface="Arimo"/>
                <a:sym typeface="Arimo"/>
              </a:rPr>
              <a:t>laboral</a:t>
            </a:r>
            <a:endParaRPr lang="en-US" sz="1800" dirty="0">
              <a:solidFill>
                <a:srgbClr val="595959"/>
              </a:solidFill>
              <a:latin typeface="Arimo"/>
              <a:ea typeface="Arimo"/>
              <a:cs typeface="Arimo"/>
              <a:sym typeface="Arimo"/>
            </a:endParaRPr>
          </a:p>
          <a:p>
            <a:pPr marL="217170" lvl="1" indent="-108585" algn="just">
              <a:lnSpc>
                <a:spcPts val="2160"/>
              </a:lnSpc>
              <a:buAutoNum type="arabicPeriod"/>
            </a:pPr>
            <a:r>
              <a:rPr lang="en-US" sz="1800" dirty="0">
                <a:solidFill>
                  <a:srgbClr val="595959"/>
                </a:solidFill>
                <a:latin typeface="Arimo"/>
                <a:ea typeface="Arimo"/>
                <a:cs typeface="Arimo"/>
                <a:sym typeface="Arimo"/>
              </a:rPr>
              <a:t>Mayo 28: </a:t>
            </a:r>
            <a:r>
              <a:rPr lang="en-US" sz="1800" dirty="0" err="1">
                <a:solidFill>
                  <a:srgbClr val="595959"/>
                </a:solidFill>
                <a:latin typeface="Arimo"/>
                <a:ea typeface="Arimo"/>
                <a:cs typeface="Arimo"/>
                <a:sym typeface="Arimo"/>
              </a:rPr>
              <a:t>Cuidado</a:t>
            </a:r>
            <a:r>
              <a:rPr lang="en-US" sz="1800" dirty="0">
                <a:solidFill>
                  <a:srgbClr val="595959"/>
                </a:solidFill>
                <a:latin typeface="Arimo"/>
                <a:ea typeface="Arimo"/>
                <a:cs typeface="Arimo"/>
                <a:sym typeface="Arimo"/>
              </a:rPr>
              <a:t> a </a:t>
            </a:r>
            <a:r>
              <a:rPr lang="en-US" sz="1800" dirty="0" err="1">
                <a:solidFill>
                  <a:srgbClr val="595959"/>
                </a:solidFill>
                <a:latin typeface="Arimo"/>
                <a:ea typeface="Arimo"/>
                <a:cs typeface="Arimo"/>
                <a:sym typeface="Arimo"/>
              </a:rPr>
              <a:t>través</a:t>
            </a:r>
            <a:r>
              <a:rPr lang="en-US" sz="1800" dirty="0">
                <a:solidFill>
                  <a:srgbClr val="595959"/>
                </a:solidFill>
                <a:latin typeface="Arimo"/>
                <a:ea typeface="Arimo"/>
                <a:cs typeface="Arimo"/>
                <a:sym typeface="Arimo"/>
              </a:rPr>
              <a:t> del arte. 16 </a:t>
            </a:r>
            <a:r>
              <a:rPr lang="en-US" sz="1800" dirty="0" err="1">
                <a:solidFill>
                  <a:srgbClr val="595959"/>
                </a:solidFill>
                <a:latin typeface="Arimo"/>
                <a:ea typeface="Arimo"/>
                <a:cs typeface="Arimo"/>
                <a:sym typeface="Arimo"/>
              </a:rPr>
              <a:t>participantes</a:t>
            </a:r>
            <a:r>
              <a:rPr lang="en-US" sz="1800" dirty="0">
                <a:solidFill>
                  <a:srgbClr val="595959"/>
                </a:solidFill>
                <a:latin typeface="Arimo"/>
                <a:ea typeface="Arimo"/>
                <a:cs typeface="Arimo"/>
                <a:sym typeface="Arimo"/>
              </a:rPr>
              <a:t>.</a:t>
            </a:r>
          </a:p>
          <a:p>
            <a:pPr marL="217170" lvl="1" indent="-108585" algn="just">
              <a:lnSpc>
                <a:spcPts val="2160"/>
              </a:lnSpc>
              <a:buAutoNum type="arabicPeriod"/>
            </a:pPr>
            <a:r>
              <a:rPr lang="en-US" sz="1800" dirty="0" err="1">
                <a:solidFill>
                  <a:srgbClr val="595959"/>
                </a:solidFill>
                <a:latin typeface="Arimo"/>
                <a:ea typeface="Arimo"/>
                <a:cs typeface="Arimo"/>
                <a:sym typeface="Arimo"/>
              </a:rPr>
              <a:t>Junio</a:t>
            </a:r>
            <a:r>
              <a:rPr lang="en-US" sz="1800" dirty="0">
                <a:solidFill>
                  <a:srgbClr val="595959"/>
                </a:solidFill>
                <a:latin typeface="Arimo"/>
                <a:ea typeface="Arimo"/>
                <a:cs typeface="Arimo"/>
                <a:sym typeface="Arimo"/>
              </a:rPr>
              <a:t> 10: De la </a:t>
            </a:r>
            <a:r>
              <a:rPr lang="en-US" sz="1800" dirty="0" err="1">
                <a:solidFill>
                  <a:srgbClr val="595959"/>
                </a:solidFill>
                <a:latin typeface="Arimo"/>
                <a:ea typeface="Arimo"/>
                <a:cs typeface="Arimo"/>
                <a:sym typeface="Arimo"/>
              </a:rPr>
              <a:t>norma</a:t>
            </a:r>
            <a:r>
              <a:rPr lang="en-US" sz="1800" dirty="0">
                <a:solidFill>
                  <a:srgbClr val="595959"/>
                </a:solidFill>
                <a:latin typeface="Arimo"/>
                <a:ea typeface="Arimo"/>
                <a:cs typeface="Arimo"/>
                <a:sym typeface="Arimo"/>
              </a:rPr>
              <a:t> a la </a:t>
            </a:r>
            <a:r>
              <a:rPr lang="en-US" sz="1800" dirty="0" err="1">
                <a:solidFill>
                  <a:srgbClr val="595959"/>
                </a:solidFill>
                <a:latin typeface="Arimo"/>
                <a:ea typeface="Arimo"/>
                <a:cs typeface="Arimo"/>
                <a:sym typeface="Arimo"/>
              </a:rPr>
              <a:t>práctica</a:t>
            </a:r>
            <a:endParaRPr lang="en-US" sz="1800" dirty="0">
              <a:solidFill>
                <a:srgbClr val="595959"/>
              </a:solidFill>
              <a:latin typeface="Arimo"/>
              <a:ea typeface="Arimo"/>
              <a:cs typeface="Arimo"/>
              <a:sym typeface="Arimo"/>
            </a:endParaRPr>
          </a:p>
          <a:p>
            <a:pPr marL="217170" lvl="1" indent="-108585" algn="just">
              <a:lnSpc>
                <a:spcPts val="2160"/>
              </a:lnSpc>
              <a:buAutoNum type="arabicPeriod"/>
            </a:pPr>
            <a:r>
              <a:rPr lang="en-US" sz="1800" dirty="0" err="1">
                <a:solidFill>
                  <a:srgbClr val="595959"/>
                </a:solidFill>
                <a:latin typeface="Arimo"/>
                <a:ea typeface="Arimo"/>
                <a:cs typeface="Arimo"/>
                <a:sym typeface="Arimo"/>
              </a:rPr>
              <a:t>Junio</a:t>
            </a:r>
            <a:r>
              <a:rPr lang="en-US" sz="1800" dirty="0">
                <a:solidFill>
                  <a:srgbClr val="595959"/>
                </a:solidFill>
                <a:latin typeface="Arimo"/>
                <a:ea typeface="Arimo"/>
                <a:cs typeface="Arimo"/>
                <a:sym typeface="Arimo"/>
              </a:rPr>
              <a:t> 22: </a:t>
            </a:r>
            <a:r>
              <a:rPr lang="en-US" sz="1800" dirty="0" err="1">
                <a:solidFill>
                  <a:srgbClr val="595959"/>
                </a:solidFill>
                <a:latin typeface="Arimo"/>
                <a:ea typeface="Arimo"/>
                <a:cs typeface="Arimo"/>
                <a:sym typeface="Arimo"/>
              </a:rPr>
              <a:t>Parcero</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hablemos</a:t>
            </a:r>
            <a:r>
              <a:rPr lang="en-US" sz="1800" dirty="0">
                <a:solidFill>
                  <a:srgbClr val="595959"/>
                </a:solidFill>
                <a:latin typeface="Arimo"/>
                <a:ea typeface="Arimo"/>
                <a:cs typeface="Arimo"/>
                <a:sym typeface="Arimo"/>
              </a:rPr>
              <a:t> de </a:t>
            </a:r>
            <a:r>
              <a:rPr lang="en-US" sz="1800" dirty="0" err="1">
                <a:solidFill>
                  <a:srgbClr val="595959"/>
                </a:solidFill>
                <a:latin typeface="Arimo"/>
                <a:ea typeface="Arimo"/>
                <a:cs typeface="Arimo"/>
                <a:sym typeface="Arimo"/>
              </a:rPr>
              <a:t>cuidado</a:t>
            </a:r>
            <a:r>
              <a:rPr lang="en-US" sz="1800" dirty="0">
                <a:solidFill>
                  <a:srgbClr val="595959"/>
                </a:solidFill>
                <a:latin typeface="Arimo"/>
                <a:ea typeface="Arimo"/>
                <a:cs typeface="Arimo"/>
                <a:sym typeface="Arimo"/>
              </a:rPr>
              <a:t>. 7 </a:t>
            </a:r>
            <a:r>
              <a:rPr lang="en-US" sz="1800" dirty="0" err="1">
                <a:solidFill>
                  <a:srgbClr val="595959"/>
                </a:solidFill>
                <a:latin typeface="Arimo"/>
                <a:ea typeface="Arimo"/>
                <a:cs typeface="Arimo"/>
                <a:sym typeface="Arimo"/>
              </a:rPr>
              <a:t>participantes</a:t>
            </a:r>
            <a:endParaRPr lang="en-US" sz="1800" dirty="0">
              <a:solidFill>
                <a:srgbClr val="595959"/>
              </a:solidFill>
              <a:latin typeface="Arimo"/>
              <a:ea typeface="Arimo"/>
              <a:cs typeface="Arimo"/>
              <a:sym typeface="Arimo"/>
            </a:endParaRPr>
          </a:p>
          <a:p>
            <a:pPr marL="217170" lvl="1" indent="-108585" algn="just">
              <a:lnSpc>
                <a:spcPts val="2160"/>
              </a:lnSpc>
              <a:buAutoNum type="arabicPeriod"/>
            </a:pPr>
            <a:r>
              <a:rPr lang="en-US" sz="1800" dirty="0" err="1">
                <a:solidFill>
                  <a:srgbClr val="595959"/>
                </a:solidFill>
                <a:latin typeface="Arimo"/>
                <a:ea typeface="Arimo"/>
                <a:cs typeface="Arimo"/>
                <a:sym typeface="Arimo"/>
              </a:rPr>
              <a:t>Junio</a:t>
            </a:r>
            <a:r>
              <a:rPr lang="en-US" sz="1800" dirty="0">
                <a:solidFill>
                  <a:srgbClr val="595959"/>
                </a:solidFill>
                <a:latin typeface="Arimo"/>
                <a:ea typeface="Arimo"/>
                <a:cs typeface="Arimo"/>
                <a:sym typeface="Arimo"/>
              </a:rPr>
              <a:t> 30: De </a:t>
            </a:r>
            <a:r>
              <a:rPr lang="en-US" sz="1800" dirty="0" err="1">
                <a:solidFill>
                  <a:srgbClr val="595959"/>
                </a:solidFill>
                <a:latin typeface="Arimo"/>
                <a:ea typeface="Arimo"/>
                <a:cs typeface="Arimo"/>
                <a:sym typeface="Arimo"/>
              </a:rPr>
              <a:t>los</a:t>
            </a:r>
            <a:r>
              <a:rPr lang="en-US" sz="1800" dirty="0">
                <a:solidFill>
                  <a:srgbClr val="595959"/>
                </a:solidFill>
                <a:latin typeface="Arimo"/>
                <a:ea typeface="Arimo"/>
                <a:cs typeface="Arimo"/>
                <a:sym typeface="Arimo"/>
              </a:rPr>
              <a:t> </a:t>
            </a:r>
            <a:r>
              <a:rPr lang="en-US" sz="1800" dirty="0" err="1">
                <a:solidFill>
                  <a:srgbClr val="595959"/>
                </a:solidFill>
                <a:latin typeface="Arimo"/>
                <a:ea typeface="Arimo"/>
                <a:cs typeface="Arimo"/>
                <a:sym typeface="Arimo"/>
              </a:rPr>
              <a:t>Comités</a:t>
            </a:r>
            <a:r>
              <a:rPr lang="en-US" sz="1800" dirty="0">
                <a:solidFill>
                  <a:srgbClr val="595959"/>
                </a:solidFill>
                <a:latin typeface="Arimo"/>
                <a:ea typeface="Arimo"/>
                <a:cs typeface="Arimo"/>
                <a:sym typeface="Arimo"/>
              </a:rPr>
              <a:t> a la </a:t>
            </a:r>
            <a:r>
              <a:rPr lang="en-US" sz="1800" dirty="0" err="1">
                <a:solidFill>
                  <a:srgbClr val="595959"/>
                </a:solidFill>
                <a:latin typeface="Arimo"/>
                <a:ea typeface="Arimo"/>
                <a:cs typeface="Arimo"/>
                <a:sym typeface="Arimo"/>
              </a:rPr>
              <a:t>Cultura</a:t>
            </a:r>
            <a:r>
              <a:rPr lang="en-US" sz="1800" dirty="0">
                <a:solidFill>
                  <a:srgbClr val="595959"/>
                </a:solidFill>
                <a:latin typeface="Arimo"/>
                <a:ea typeface="Arimo"/>
                <a:cs typeface="Arimo"/>
                <a:sym typeface="Arimo"/>
              </a:rPr>
              <a:t> </a:t>
            </a:r>
          </a:p>
          <a:p>
            <a:pPr marL="217170" lvl="1" indent="-108585" algn="just">
              <a:lnSpc>
                <a:spcPts val="2160"/>
              </a:lnSpc>
            </a:pPr>
            <a:endParaRPr lang="en-US" sz="1800" dirty="0">
              <a:solidFill>
                <a:srgbClr val="595959"/>
              </a:solidFill>
              <a:latin typeface="Arimo"/>
              <a:ea typeface="Arimo"/>
              <a:cs typeface="Arimo"/>
              <a:sym typeface="Arimo"/>
            </a:endParaRPr>
          </a:p>
        </p:txBody>
      </p:sp>
      <p:grpSp>
        <p:nvGrpSpPr>
          <p:cNvPr id="8" name="Group 8"/>
          <p:cNvGrpSpPr/>
          <p:nvPr/>
        </p:nvGrpSpPr>
        <p:grpSpPr>
          <a:xfrm>
            <a:off x="694877" y="1000981"/>
            <a:ext cx="13306247" cy="1034027"/>
            <a:chOff x="0" y="0"/>
            <a:chExt cx="17741662" cy="1378703"/>
          </a:xfrm>
        </p:grpSpPr>
        <p:sp>
          <p:nvSpPr>
            <p:cNvPr id="9" name="Freeform 9"/>
            <p:cNvSpPr/>
            <p:nvPr/>
          </p:nvSpPr>
          <p:spPr>
            <a:xfrm>
              <a:off x="0" y="0"/>
              <a:ext cx="17741669" cy="1378706"/>
            </a:xfrm>
            <a:custGeom>
              <a:avLst/>
              <a:gdLst/>
              <a:ahLst/>
              <a:cxnLst/>
              <a:rect l="l" t="t" r="r" b="b"/>
              <a:pathLst>
                <a:path w="17741669" h="1378706">
                  <a:moveTo>
                    <a:pt x="0" y="0"/>
                  </a:moveTo>
                  <a:lnTo>
                    <a:pt x="17741669" y="0"/>
                  </a:lnTo>
                  <a:lnTo>
                    <a:pt x="17741669" y="1378706"/>
                  </a:lnTo>
                  <a:lnTo>
                    <a:pt x="0" y="1378706"/>
                  </a:lnTo>
                  <a:close/>
                </a:path>
              </a:pathLst>
            </a:custGeom>
            <a:blipFill>
              <a:blip r:embed="rId3">
                <a:alphaModFix amt="0"/>
              </a:blip>
              <a:stretch>
                <a:fillRect t="-165792" r="13938" b="-165791"/>
              </a:stretch>
            </a:blipFill>
          </p:spPr>
        </p:sp>
        <p:sp>
          <p:nvSpPr>
            <p:cNvPr id="10" name="TextBox 10"/>
            <p:cNvSpPr txBox="1"/>
            <p:nvPr/>
          </p:nvSpPr>
          <p:spPr>
            <a:xfrm>
              <a:off x="0" y="28575"/>
              <a:ext cx="17741662" cy="1350128"/>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Fomento de la inclusión, la diversidad y la equidad</a:t>
              </a:r>
            </a:p>
          </p:txBody>
        </p:sp>
      </p:grpSp>
      <p:grpSp>
        <p:nvGrpSpPr>
          <p:cNvPr id="11" name="Group 11"/>
          <p:cNvGrpSpPr/>
          <p:nvPr/>
        </p:nvGrpSpPr>
        <p:grpSpPr>
          <a:xfrm>
            <a:off x="1641900" y="5386378"/>
            <a:ext cx="1813665" cy="2266664"/>
            <a:chOff x="0" y="0"/>
            <a:chExt cx="2418220" cy="3022219"/>
          </a:xfrm>
        </p:grpSpPr>
        <p:sp>
          <p:nvSpPr>
            <p:cNvPr id="12" name="Freeform 12"/>
            <p:cNvSpPr/>
            <p:nvPr/>
          </p:nvSpPr>
          <p:spPr>
            <a:xfrm>
              <a:off x="0" y="0"/>
              <a:ext cx="2418207" cy="3022219"/>
            </a:xfrm>
            <a:custGeom>
              <a:avLst/>
              <a:gdLst/>
              <a:ahLst/>
              <a:cxnLst/>
              <a:rect l="l" t="t" r="r" b="b"/>
              <a:pathLst>
                <a:path w="2418207" h="3022219">
                  <a:moveTo>
                    <a:pt x="0" y="0"/>
                  </a:moveTo>
                  <a:lnTo>
                    <a:pt x="2418207" y="0"/>
                  </a:lnTo>
                  <a:lnTo>
                    <a:pt x="2418207" y="3022219"/>
                  </a:lnTo>
                  <a:lnTo>
                    <a:pt x="0" y="3022219"/>
                  </a:lnTo>
                  <a:lnTo>
                    <a:pt x="0" y="0"/>
                  </a:lnTo>
                  <a:close/>
                </a:path>
              </a:pathLst>
            </a:custGeom>
            <a:blipFill>
              <a:blip r:embed="rId4"/>
              <a:stretch>
                <a:fillRect t="-9" b="-9"/>
              </a:stretch>
            </a:blipFill>
          </p:spPr>
        </p:sp>
      </p:grpSp>
      <p:grpSp>
        <p:nvGrpSpPr>
          <p:cNvPr id="13" name="Group 13"/>
          <p:cNvGrpSpPr/>
          <p:nvPr/>
        </p:nvGrpSpPr>
        <p:grpSpPr>
          <a:xfrm>
            <a:off x="617001" y="3191037"/>
            <a:ext cx="3673459" cy="1985439"/>
            <a:chOff x="0" y="0"/>
            <a:chExt cx="4897946" cy="2647252"/>
          </a:xfrm>
        </p:grpSpPr>
        <p:sp>
          <p:nvSpPr>
            <p:cNvPr id="14" name="Freeform 14"/>
            <p:cNvSpPr/>
            <p:nvPr/>
          </p:nvSpPr>
          <p:spPr>
            <a:xfrm>
              <a:off x="0" y="0"/>
              <a:ext cx="4897882" cy="2647188"/>
            </a:xfrm>
            <a:custGeom>
              <a:avLst/>
              <a:gdLst/>
              <a:ahLst/>
              <a:cxnLst/>
              <a:rect l="l" t="t" r="r" b="b"/>
              <a:pathLst>
                <a:path w="4897882" h="2647188">
                  <a:moveTo>
                    <a:pt x="0" y="0"/>
                  </a:moveTo>
                  <a:lnTo>
                    <a:pt x="4897882" y="0"/>
                  </a:lnTo>
                  <a:lnTo>
                    <a:pt x="4897882" y="2647188"/>
                  </a:lnTo>
                  <a:lnTo>
                    <a:pt x="0" y="2647188"/>
                  </a:lnTo>
                  <a:lnTo>
                    <a:pt x="0" y="0"/>
                  </a:lnTo>
                  <a:close/>
                </a:path>
              </a:pathLst>
            </a:custGeom>
            <a:blipFill>
              <a:blip r:embed="rId5"/>
              <a:stretch>
                <a:fillRect r="-1" b="-2"/>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sp>
        <p:nvSpPr>
          <p:cNvPr id="3" name="TextBox 3"/>
          <p:cNvSpPr txBox="1"/>
          <p:nvPr/>
        </p:nvSpPr>
        <p:spPr>
          <a:xfrm>
            <a:off x="734911" y="3094263"/>
            <a:ext cx="7818882" cy="1123950"/>
          </a:xfrm>
          <a:prstGeom prst="rect">
            <a:avLst/>
          </a:prstGeom>
        </p:spPr>
        <p:txBody>
          <a:bodyPr lIns="0" tIns="0" rIns="0" bIns="0" rtlCol="0" anchor="t">
            <a:spAutoFit/>
          </a:bodyPr>
          <a:lstStyle/>
          <a:p>
            <a:pPr algn="l">
              <a:lnSpc>
                <a:spcPts val="2520"/>
              </a:lnSpc>
            </a:pPr>
            <a:r>
              <a:rPr lang="en-US" sz="2100">
                <a:solidFill>
                  <a:srgbClr val="595959"/>
                </a:solidFill>
                <a:latin typeface="Arimo"/>
                <a:ea typeface="Arimo"/>
                <a:cs typeface="Arimo"/>
                <a:sym typeface="Arimo"/>
              </a:rPr>
              <a:t>	</a:t>
            </a:r>
          </a:p>
          <a:p>
            <a:pPr algn="just">
              <a:lnSpc>
                <a:spcPts val="2160"/>
              </a:lnSpc>
            </a:pPr>
            <a:r>
              <a:rPr lang="en-US" sz="1800">
                <a:solidFill>
                  <a:srgbClr val="595959"/>
                </a:solidFill>
                <a:latin typeface="Arimo"/>
                <a:ea typeface="Arimo"/>
                <a:cs typeface="Arimo"/>
                <a:sym typeface="Arimo"/>
              </a:rPr>
              <a:t>La mejor manera de exaltar nuestros valores es siendo responsables con nuestro actuar en la Entidad. De tal forma para el 2026 se diseñó la siguiente estrategia</a:t>
            </a:r>
          </a:p>
        </p:txBody>
      </p:sp>
      <p:grpSp>
        <p:nvGrpSpPr>
          <p:cNvPr id="4" name="Group 4"/>
          <p:cNvGrpSpPr/>
          <p:nvPr/>
        </p:nvGrpSpPr>
        <p:grpSpPr>
          <a:xfrm>
            <a:off x="548738" y="1134760"/>
            <a:ext cx="11033293" cy="1034024"/>
            <a:chOff x="0" y="0"/>
            <a:chExt cx="14711058" cy="1378699"/>
          </a:xfrm>
        </p:grpSpPr>
        <p:sp>
          <p:nvSpPr>
            <p:cNvPr id="5" name="Freeform 5"/>
            <p:cNvSpPr/>
            <p:nvPr/>
          </p:nvSpPr>
          <p:spPr>
            <a:xfrm>
              <a:off x="0" y="0"/>
              <a:ext cx="14711057" cy="1378703"/>
            </a:xfrm>
            <a:custGeom>
              <a:avLst/>
              <a:gdLst/>
              <a:ahLst/>
              <a:cxnLst/>
              <a:rect l="l" t="t" r="r" b="b"/>
              <a:pathLst>
                <a:path w="14711057" h="1378703">
                  <a:moveTo>
                    <a:pt x="0" y="0"/>
                  </a:moveTo>
                  <a:lnTo>
                    <a:pt x="14711057" y="0"/>
                  </a:lnTo>
                  <a:lnTo>
                    <a:pt x="14711057" y="1378703"/>
                  </a:lnTo>
                  <a:lnTo>
                    <a:pt x="0" y="1378703"/>
                  </a:lnTo>
                  <a:close/>
                </a:path>
              </a:pathLst>
            </a:custGeom>
            <a:blipFill>
              <a:blip r:embed="rId3">
                <a:alphaModFix amt="0"/>
              </a:blip>
              <a:stretch>
                <a:fillRect t="-157909" b="-157909"/>
              </a:stretch>
            </a:blipFill>
          </p:spPr>
        </p:sp>
        <p:sp>
          <p:nvSpPr>
            <p:cNvPr id="6" name="TextBox 6"/>
            <p:cNvSpPr txBox="1"/>
            <p:nvPr/>
          </p:nvSpPr>
          <p:spPr>
            <a:xfrm>
              <a:off x="0" y="28575"/>
              <a:ext cx="14711058" cy="1350124"/>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Fomento del sentido de pertenencia y vocación por el servicio público</a:t>
              </a:r>
            </a:p>
          </p:txBody>
        </p:sp>
      </p:grpSp>
      <p:grpSp>
        <p:nvGrpSpPr>
          <p:cNvPr id="7" name="Group 7"/>
          <p:cNvGrpSpPr/>
          <p:nvPr/>
        </p:nvGrpSpPr>
        <p:grpSpPr>
          <a:xfrm>
            <a:off x="815521" y="4435535"/>
            <a:ext cx="3240405" cy="2422112"/>
            <a:chOff x="0" y="0"/>
            <a:chExt cx="4320540" cy="3229483"/>
          </a:xfrm>
        </p:grpSpPr>
        <p:sp>
          <p:nvSpPr>
            <p:cNvPr id="8" name="Freeform 8"/>
            <p:cNvSpPr/>
            <p:nvPr/>
          </p:nvSpPr>
          <p:spPr>
            <a:xfrm>
              <a:off x="0" y="0"/>
              <a:ext cx="4320540" cy="3229483"/>
            </a:xfrm>
            <a:custGeom>
              <a:avLst/>
              <a:gdLst/>
              <a:ahLst/>
              <a:cxnLst/>
              <a:rect l="l" t="t" r="r" b="b"/>
              <a:pathLst>
                <a:path w="4320540" h="3229483">
                  <a:moveTo>
                    <a:pt x="258318" y="0"/>
                  </a:moveTo>
                  <a:lnTo>
                    <a:pt x="4062222" y="0"/>
                  </a:lnTo>
                  <a:cubicBezTo>
                    <a:pt x="4204970" y="0"/>
                    <a:pt x="4320540" y="115697"/>
                    <a:pt x="4320540" y="258318"/>
                  </a:cubicBezTo>
                  <a:lnTo>
                    <a:pt x="4320540" y="3229483"/>
                  </a:lnTo>
                  <a:lnTo>
                    <a:pt x="0" y="3229483"/>
                  </a:lnTo>
                  <a:lnTo>
                    <a:pt x="0" y="258318"/>
                  </a:lnTo>
                  <a:cubicBezTo>
                    <a:pt x="0" y="115697"/>
                    <a:pt x="115697" y="0"/>
                    <a:pt x="258318" y="0"/>
                  </a:cubicBezTo>
                  <a:close/>
                </a:path>
              </a:pathLst>
            </a:custGeom>
            <a:solidFill>
              <a:srgbClr val="FFFFFF">
                <a:alpha val="80784"/>
              </a:srgbClr>
            </a:solidFill>
            <a:ln w="12700" cap="sq">
              <a:solidFill>
                <a:srgbClr val="FFC000"/>
              </a:solidFill>
              <a:prstDash val="solid"/>
              <a:miter/>
            </a:ln>
          </p:spPr>
        </p:sp>
      </p:grpSp>
      <p:sp>
        <p:nvSpPr>
          <p:cNvPr id="9" name="TextBox 9"/>
          <p:cNvSpPr txBox="1"/>
          <p:nvPr/>
        </p:nvSpPr>
        <p:spPr>
          <a:xfrm>
            <a:off x="897379" y="4587240"/>
            <a:ext cx="3076699" cy="2145030"/>
          </a:xfrm>
          <a:prstGeom prst="rect">
            <a:avLst/>
          </a:prstGeom>
        </p:spPr>
        <p:txBody>
          <a:bodyPr lIns="0" tIns="0" rIns="0" bIns="0" rtlCol="0" anchor="t">
            <a:spAutoFit/>
          </a:bodyPr>
          <a:lstStyle/>
          <a:p>
            <a:pPr marL="241300" lvl="2" indent="-80433" algn="l">
              <a:lnSpc>
                <a:spcPts val="2160"/>
              </a:lnSpc>
              <a:buFont typeface="Arial"/>
              <a:buChar char="⚬"/>
            </a:pPr>
            <a:r>
              <a:rPr lang="en-US" sz="2000">
                <a:solidFill>
                  <a:srgbClr val="000000"/>
                </a:solidFill>
                <a:latin typeface="Arimo"/>
                <a:ea typeface="Arimo"/>
                <a:cs typeface="Arimo"/>
                <a:sym typeface="Arimo"/>
              </a:rPr>
              <a:t>Se centra en la acumulación de sellos como una colección valiosa.</a:t>
            </a:r>
          </a:p>
          <a:p>
            <a:pPr marL="241300" lvl="2" indent="-80433" algn="l">
              <a:lnSpc>
                <a:spcPts val="2160"/>
              </a:lnSpc>
            </a:pPr>
            <a:r>
              <a:rPr lang="en-US" sz="2000">
                <a:solidFill>
                  <a:srgbClr val="000000"/>
                </a:solidFill>
                <a:latin typeface="Arimo"/>
                <a:ea typeface="Arimo"/>
                <a:cs typeface="Arimo"/>
                <a:sym typeface="Arimo"/>
              </a:rPr>
              <a:t>Los sellos se ganan participando en las actividades institucionales</a:t>
            </a:r>
          </a:p>
        </p:txBody>
      </p:sp>
      <p:grpSp>
        <p:nvGrpSpPr>
          <p:cNvPr id="10" name="Group 10"/>
          <p:cNvGrpSpPr/>
          <p:nvPr/>
        </p:nvGrpSpPr>
        <p:grpSpPr>
          <a:xfrm>
            <a:off x="815521" y="6844951"/>
            <a:ext cx="3240405" cy="1048750"/>
            <a:chOff x="0" y="0"/>
            <a:chExt cx="4320540" cy="1398334"/>
          </a:xfrm>
        </p:grpSpPr>
        <p:sp>
          <p:nvSpPr>
            <p:cNvPr id="11" name="Freeform 11"/>
            <p:cNvSpPr/>
            <p:nvPr/>
          </p:nvSpPr>
          <p:spPr>
            <a:xfrm>
              <a:off x="0" y="0"/>
              <a:ext cx="4320540" cy="1398270"/>
            </a:xfrm>
            <a:custGeom>
              <a:avLst/>
              <a:gdLst/>
              <a:ahLst/>
              <a:cxnLst/>
              <a:rect l="l" t="t" r="r" b="b"/>
              <a:pathLst>
                <a:path w="4320540" h="1398270">
                  <a:moveTo>
                    <a:pt x="0" y="0"/>
                  </a:moveTo>
                  <a:lnTo>
                    <a:pt x="4320540" y="0"/>
                  </a:lnTo>
                  <a:lnTo>
                    <a:pt x="4320540" y="1398270"/>
                  </a:lnTo>
                  <a:lnTo>
                    <a:pt x="0" y="1398270"/>
                  </a:lnTo>
                  <a:close/>
                </a:path>
              </a:pathLst>
            </a:custGeom>
            <a:solidFill>
              <a:srgbClr val="FFC000"/>
            </a:solidFill>
            <a:ln w="12700" cap="sq">
              <a:solidFill>
                <a:srgbClr val="FFC000"/>
              </a:solidFill>
              <a:prstDash val="solid"/>
              <a:miter/>
            </a:ln>
          </p:spPr>
        </p:sp>
      </p:grpSp>
      <p:grpSp>
        <p:nvGrpSpPr>
          <p:cNvPr id="12" name="Group 12"/>
          <p:cNvGrpSpPr/>
          <p:nvPr/>
        </p:nvGrpSpPr>
        <p:grpSpPr>
          <a:xfrm>
            <a:off x="815521" y="6844951"/>
            <a:ext cx="2285733" cy="1048747"/>
            <a:chOff x="0" y="0"/>
            <a:chExt cx="3047644" cy="1398329"/>
          </a:xfrm>
        </p:grpSpPr>
        <p:sp>
          <p:nvSpPr>
            <p:cNvPr id="13" name="Freeform 13"/>
            <p:cNvSpPr/>
            <p:nvPr/>
          </p:nvSpPr>
          <p:spPr>
            <a:xfrm>
              <a:off x="0" y="0"/>
              <a:ext cx="3047641" cy="1398325"/>
            </a:xfrm>
            <a:custGeom>
              <a:avLst/>
              <a:gdLst/>
              <a:ahLst/>
              <a:cxnLst/>
              <a:rect l="l" t="t" r="r" b="b"/>
              <a:pathLst>
                <a:path w="3047641" h="1398325">
                  <a:moveTo>
                    <a:pt x="0" y="0"/>
                  </a:moveTo>
                  <a:lnTo>
                    <a:pt x="3047641" y="0"/>
                  </a:lnTo>
                  <a:lnTo>
                    <a:pt x="3047641" y="1398325"/>
                  </a:lnTo>
                  <a:lnTo>
                    <a:pt x="0" y="1398325"/>
                  </a:lnTo>
                  <a:close/>
                </a:path>
              </a:pathLst>
            </a:custGeom>
            <a:blipFill>
              <a:blip r:embed="rId3">
                <a:alphaModFix amt="0"/>
              </a:blip>
              <a:stretch>
                <a:fillRect l="-8868" r="-8868"/>
              </a:stretch>
            </a:blipFill>
          </p:spPr>
        </p:sp>
        <p:sp>
          <p:nvSpPr>
            <p:cNvPr id="14" name="TextBox 14"/>
            <p:cNvSpPr txBox="1"/>
            <p:nvPr/>
          </p:nvSpPr>
          <p:spPr>
            <a:xfrm>
              <a:off x="0" y="19050"/>
              <a:ext cx="3047644" cy="1379279"/>
            </a:xfrm>
            <a:prstGeom prst="rect">
              <a:avLst/>
            </a:prstGeom>
          </p:spPr>
          <p:txBody>
            <a:bodyPr lIns="0" tIns="0" rIns="0" bIns="0" rtlCol="0" anchor="ctr"/>
            <a:lstStyle/>
            <a:p>
              <a:pPr algn="l">
                <a:lnSpc>
                  <a:spcPts val="3132"/>
                </a:lnSpc>
              </a:pPr>
              <a:r>
                <a:rPr lang="en-US" sz="2900">
                  <a:solidFill>
                    <a:srgbClr val="FFFFFF"/>
                  </a:solidFill>
                  <a:latin typeface="Arimo"/>
                  <a:ea typeface="Arimo"/>
                  <a:cs typeface="Arimo"/>
                  <a:sym typeface="Arimo"/>
                </a:rPr>
                <a:t>Colección de Valores</a:t>
              </a:r>
            </a:p>
          </p:txBody>
        </p:sp>
      </p:grpSp>
      <p:grpSp>
        <p:nvGrpSpPr>
          <p:cNvPr id="15" name="Group 15"/>
          <p:cNvGrpSpPr/>
          <p:nvPr/>
        </p:nvGrpSpPr>
        <p:grpSpPr>
          <a:xfrm>
            <a:off x="3179855" y="7009514"/>
            <a:ext cx="1142400" cy="1142400"/>
            <a:chOff x="0" y="0"/>
            <a:chExt cx="1523200" cy="1523200"/>
          </a:xfrm>
        </p:grpSpPr>
        <p:sp>
          <p:nvSpPr>
            <p:cNvPr id="16" name="Freeform 16"/>
            <p:cNvSpPr/>
            <p:nvPr/>
          </p:nvSpPr>
          <p:spPr>
            <a:xfrm>
              <a:off x="0" y="0"/>
              <a:ext cx="1523238" cy="1523238"/>
            </a:xfrm>
            <a:custGeom>
              <a:avLst/>
              <a:gdLst/>
              <a:ahLst/>
              <a:cxnLst/>
              <a:rect l="l" t="t" r="r" b="b"/>
              <a:pathLst>
                <a:path w="1523238" h="1523238">
                  <a:moveTo>
                    <a:pt x="0" y="761619"/>
                  </a:moveTo>
                  <a:cubicBezTo>
                    <a:pt x="0" y="340995"/>
                    <a:pt x="340995" y="0"/>
                    <a:pt x="761619" y="0"/>
                  </a:cubicBezTo>
                  <a:cubicBezTo>
                    <a:pt x="1182243" y="0"/>
                    <a:pt x="1523238" y="340995"/>
                    <a:pt x="1523238" y="761619"/>
                  </a:cubicBezTo>
                  <a:cubicBezTo>
                    <a:pt x="1523238" y="1182243"/>
                    <a:pt x="1182243" y="1523238"/>
                    <a:pt x="761619" y="1523238"/>
                  </a:cubicBezTo>
                  <a:cubicBezTo>
                    <a:pt x="340995" y="1523238"/>
                    <a:pt x="0" y="1182243"/>
                    <a:pt x="0" y="761619"/>
                  </a:cubicBezTo>
                  <a:close/>
                </a:path>
              </a:pathLst>
            </a:custGeom>
            <a:blipFill>
              <a:blip r:embed="rId4"/>
              <a:stretch>
                <a:fillRect r="2" b="2"/>
              </a:stretch>
            </a:blipFill>
            <a:ln w="12700" cap="sq">
              <a:solidFill>
                <a:srgbClr val="FFE8CB"/>
              </a:solidFill>
              <a:prstDash val="solid"/>
              <a:miter/>
            </a:ln>
          </p:spPr>
        </p:sp>
      </p:grpSp>
      <p:grpSp>
        <p:nvGrpSpPr>
          <p:cNvPr id="17" name="Group 17"/>
          <p:cNvGrpSpPr/>
          <p:nvPr/>
        </p:nvGrpSpPr>
        <p:grpSpPr>
          <a:xfrm>
            <a:off x="4589431" y="4435535"/>
            <a:ext cx="3240405" cy="2422112"/>
            <a:chOff x="0" y="0"/>
            <a:chExt cx="4320540" cy="3229483"/>
          </a:xfrm>
        </p:grpSpPr>
        <p:sp>
          <p:nvSpPr>
            <p:cNvPr id="18" name="Freeform 18"/>
            <p:cNvSpPr/>
            <p:nvPr/>
          </p:nvSpPr>
          <p:spPr>
            <a:xfrm>
              <a:off x="0" y="0"/>
              <a:ext cx="4320540" cy="3229483"/>
            </a:xfrm>
            <a:custGeom>
              <a:avLst/>
              <a:gdLst/>
              <a:ahLst/>
              <a:cxnLst/>
              <a:rect l="l" t="t" r="r" b="b"/>
              <a:pathLst>
                <a:path w="4320540" h="3229483">
                  <a:moveTo>
                    <a:pt x="258318" y="0"/>
                  </a:moveTo>
                  <a:lnTo>
                    <a:pt x="4062222" y="0"/>
                  </a:lnTo>
                  <a:cubicBezTo>
                    <a:pt x="4204970" y="0"/>
                    <a:pt x="4320540" y="115697"/>
                    <a:pt x="4320540" y="258318"/>
                  </a:cubicBezTo>
                  <a:lnTo>
                    <a:pt x="4320540" y="3229483"/>
                  </a:lnTo>
                  <a:lnTo>
                    <a:pt x="0" y="3229483"/>
                  </a:lnTo>
                  <a:lnTo>
                    <a:pt x="0" y="258318"/>
                  </a:lnTo>
                  <a:cubicBezTo>
                    <a:pt x="0" y="115697"/>
                    <a:pt x="115697" y="0"/>
                    <a:pt x="258318" y="0"/>
                  </a:cubicBezTo>
                  <a:close/>
                </a:path>
              </a:pathLst>
            </a:custGeom>
            <a:solidFill>
              <a:srgbClr val="FFFFFF">
                <a:alpha val="80784"/>
              </a:srgbClr>
            </a:solidFill>
            <a:ln w="12700" cap="sq">
              <a:solidFill>
                <a:srgbClr val="C44644"/>
              </a:solidFill>
              <a:prstDash val="solid"/>
              <a:miter/>
            </a:ln>
          </p:spPr>
        </p:sp>
      </p:grpSp>
      <p:sp>
        <p:nvSpPr>
          <p:cNvPr id="19" name="TextBox 19"/>
          <p:cNvSpPr txBox="1"/>
          <p:nvPr/>
        </p:nvSpPr>
        <p:spPr>
          <a:xfrm>
            <a:off x="4671289" y="4587240"/>
            <a:ext cx="3076699" cy="2145030"/>
          </a:xfrm>
          <a:prstGeom prst="rect">
            <a:avLst/>
          </a:prstGeom>
        </p:spPr>
        <p:txBody>
          <a:bodyPr lIns="0" tIns="0" rIns="0" bIns="0" rtlCol="0" anchor="t">
            <a:spAutoFit/>
          </a:bodyPr>
          <a:lstStyle/>
          <a:p>
            <a:pPr marL="241300" lvl="2" indent="-80433" algn="l">
              <a:lnSpc>
                <a:spcPts val="2160"/>
              </a:lnSpc>
              <a:buFont typeface="Arial"/>
              <a:buChar char="⚬"/>
            </a:pPr>
            <a:r>
              <a:rPr lang="en-US" sz="2000">
                <a:solidFill>
                  <a:srgbClr val="000000"/>
                </a:solidFill>
                <a:latin typeface="Arimo"/>
                <a:ea typeface="Arimo"/>
                <a:cs typeface="Arimo"/>
                <a:sym typeface="Arimo"/>
              </a:rPr>
              <a:t>Participación y compromiso personal.</a:t>
            </a:r>
          </a:p>
          <a:p>
            <a:pPr marL="241300" lvl="2" indent="-80433" algn="l">
              <a:lnSpc>
                <a:spcPts val="2160"/>
              </a:lnSpc>
              <a:buFont typeface="Arial"/>
              <a:buChar char="⚬"/>
            </a:pPr>
            <a:r>
              <a:rPr lang="en-US" sz="2000">
                <a:solidFill>
                  <a:srgbClr val="000000"/>
                </a:solidFill>
                <a:latin typeface="Arimo"/>
                <a:ea typeface="Arimo"/>
                <a:cs typeface="Arimo"/>
                <a:sym typeface="Arimo"/>
              </a:rPr>
              <a:t>Cinco dinámicas, sencillas, una de cada valor, que serán entregadas para que se desarrollen en las dependencias.</a:t>
            </a:r>
          </a:p>
        </p:txBody>
      </p:sp>
      <p:grpSp>
        <p:nvGrpSpPr>
          <p:cNvPr id="20" name="Group 20"/>
          <p:cNvGrpSpPr/>
          <p:nvPr/>
        </p:nvGrpSpPr>
        <p:grpSpPr>
          <a:xfrm>
            <a:off x="4589431" y="6844951"/>
            <a:ext cx="3240405" cy="1048750"/>
            <a:chOff x="0" y="0"/>
            <a:chExt cx="4320540" cy="1398334"/>
          </a:xfrm>
        </p:grpSpPr>
        <p:sp>
          <p:nvSpPr>
            <p:cNvPr id="21" name="Freeform 21"/>
            <p:cNvSpPr/>
            <p:nvPr/>
          </p:nvSpPr>
          <p:spPr>
            <a:xfrm>
              <a:off x="0" y="0"/>
              <a:ext cx="4320540" cy="1398270"/>
            </a:xfrm>
            <a:custGeom>
              <a:avLst/>
              <a:gdLst/>
              <a:ahLst/>
              <a:cxnLst/>
              <a:rect l="l" t="t" r="r" b="b"/>
              <a:pathLst>
                <a:path w="4320540" h="1398270">
                  <a:moveTo>
                    <a:pt x="0" y="0"/>
                  </a:moveTo>
                  <a:lnTo>
                    <a:pt x="4320540" y="0"/>
                  </a:lnTo>
                  <a:lnTo>
                    <a:pt x="4320540" y="1398270"/>
                  </a:lnTo>
                  <a:lnTo>
                    <a:pt x="0" y="1398270"/>
                  </a:lnTo>
                  <a:close/>
                </a:path>
              </a:pathLst>
            </a:custGeom>
            <a:solidFill>
              <a:srgbClr val="C44644"/>
            </a:solidFill>
            <a:ln w="12700" cap="sq">
              <a:solidFill>
                <a:srgbClr val="C44644"/>
              </a:solidFill>
              <a:prstDash val="solid"/>
              <a:miter/>
            </a:ln>
          </p:spPr>
        </p:sp>
      </p:grpSp>
      <p:grpSp>
        <p:nvGrpSpPr>
          <p:cNvPr id="22" name="Group 22"/>
          <p:cNvGrpSpPr/>
          <p:nvPr/>
        </p:nvGrpSpPr>
        <p:grpSpPr>
          <a:xfrm>
            <a:off x="4589431" y="6844951"/>
            <a:ext cx="2285733" cy="1048747"/>
            <a:chOff x="0" y="0"/>
            <a:chExt cx="3047644" cy="1398329"/>
          </a:xfrm>
        </p:grpSpPr>
        <p:sp>
          <p:nvSpPr>
            <p:cNvPr id="23" name="Freeform 23"/>
            <p:cNvSpPr/>
            <p:nvPr/>
          </p:nvSpPr>
          <p:spPr>
            <a:xfrm>
              <a:off x="0" y="0"/>
              <a:ext cx="3047641" cy="1398325"/>
            </a:xfrm>
            <a:custGeom>
              <a:avLst/>
              <a:gdLst/>
              <a:ahLst/>
              <a:cxnLst/>
              <a:rect l="l" t="t" r="r" b="b"/>
              <a:pathLst>
                <a:path w="3047641" h="1398325">
                  <a:moveTo>
                    <a:pt x="0" y="0"/>
                  </a:moveTo>
                  <a:lnTo>
                    <a:pt x="3047641" y="0"/>
                  </a:lnTo>
                  <a:lnTo>
                    <a:pt x="3047641" y="1398325"/>
                  </a:lnTo>
                  <a:lnTo>
                    <a:pt x="0" y="1398325"/>
                  </a:lnTo>
                  <a:close/>
                </a:path>
              </a:pathLst>
            </a:custGeom>
            <a:blipFill>
              <a:blip r:embed="rId3">
                <a:alphaModFix amt="0"/>
              </a:blip>
              <a:stretch>
                <a:fillRect l="-8868" r="-8868"/>
              </a:stretch>
            </a:blipFill>
          </p:spPr>
        </p:sp>
        <p:sp>
          <p:nvSpPr>
            <p:cNvPr id="24" name="TextBox 24"/>
            <p:cNvSpPr txBox="1"/>
            <p:nvPr/>
          </p:nvSpPr>
          <p:spPr>
            <a:xfrm>
              <a:off x="0" y="19050"/>
              <a:ext cx="3047644" cy="1379279"/>
            </a:xfrm>
            <a:prstGeom prst="rect">
              <a:avLst/>
            </a:prstGeom>
          </p:spPr>
          <p:txBody>
            <a:bodyPr lIns="0" tIns="0" rIns="0" bIns="0" rtlCol="0" anchor="ctr"/>
            <a:lstStyle/>
            <a:p>
              <a:pPr algn="l">
                <a:lnSpc>
                  <a:spcPts val="3132"/>
                </a:lnSpc>
              </a:pPr>
              <a:r>
                <a:rPr lang="en-US" sz="2900">
                  <a:solidFill>
                    <a:srgbClr val="FFFFFF"/>
                  </a:solidFill>
                  <a:latin typeface="Arimo"/>
                  <a:ea typeface="Arimo"/>
                  <a:cs typeface="Arimo"/>
                  <a:sym typeface="Arimo"/>
                </a:rPr>
                <a:t>Activa tus Valores</a:t>
              </a:r>
            </a:p>
          </p:txBody>
        </p:sp>
      </p:grpSp>
      <p:grpSp>
        <p:nvGrpSpPr>
          <p:cNvPr id="25" name="Group 25"/>
          <p:cNvGrpSpPr/>
          <p:nvPr/>
        </p:nvGrpSpPr>
        <p:grpSpPr>
          <a:xfrm>
            <a:off x="6953764" y="7009514"/>
            <a:ext cx="1142400" cy="1142400"/>
            <a:chOff x="0" y="0"/>
            <a:chExt cx="1523200" cy="1523200"/>
          </a:xfrm>
        </p:grpSpPr>
        <p:sp>
          <p:nvSpPr>
            <p:cNvPr id="26" name="Freeform 26"/>
            <p:cNvSpPr/>
            <p:nvPr/>
          </p:nvSpPr>
          <p:spPr>
            <a:xfrm>
              <a:off x="0" y="0"/>
              <a:ext cx="1523238" cy="1523238"/>
            </a:xfrm>
            <a:custGeom>
              <a:avLst/>
              <a:gdLst/>
              <a:ahLst/>
              <a:cxnLst/>
              <a:rect l="l" t="t" r="r" b="b"/>
              <a:pathLst>
                <a:path w="1523238" h="1523238">
                  <a:moveTo>
                    <a:pt x="0" y="761619"/>
                  </a:moveTo>
                  <a:cubicBezTo>
                    <a:pt x="0" y="340995"/>
                    <a:pt x="340995" y="0"/>
                    <a:pt x="761619" y="0"/>
                  </a:cubicBezTo>
                  <a:cubicBezTo>
                    <a:pt x="1182243" y="0"/>
                    <a:pt x="1523238" y="340995"/>
                    <a:pt x="1523238" y="761619"/>
                  </a:cubicBezTo>
                  <a:cubicBezTo>
                    <a:pt x="1523238" y="1182243"/>
                    <a:pt x="1182243" y="1523238"/>
                    <a:pt x="761619" y="1523238"/>
                  </a:cubicBezTo>
                  <a:cubicBezTo>
                    <a:pt x="340995" y="1523238"/>
                    <a:pt x="0" y="1182243"/>
                    <a:pt x="0" y="761619"/>
                  </a:cubicBezTo>
                  <a:close/>
                </a:path>
              </a:pathLst>
            </a:custGeom>
            <a:blipFill>
              <a:blip r:embed="rId5"/>
              <a:stretch>
                <a:fillRect r="2" b="2"/>
              </a:stretch>
            </a:blipFill>
            <a:ln w="12700" cap="sq">
              <a:solidFill>
                <a:srgbClr val="EADBCF"/>
              </a:solidFill>
              <a:prstDash val="solid"/>
              <a:miter/>
            </a:ln>
          </p:spPr>
        </p:sp>
      </p:grpSp>
      <p:sp>
        <p:nvSpPr>
          <p:cNvPr id="27" name="AutoShape 27"/>
          <p:cNvSpPr/>
          <p:nvPr/>
        </p:nvSpPr>
        <p:spPr>
          <a:xfrm rot="-5365320">
            <a:off x="5884193" y="5016503"/>
            <a:ext cx="5666670" cy="0"/>
          </a:xfrm>
          <a:prstGeom prst="line">
            <a:avLst/>
          </a:prstGeom>
          <a:ln w="47625" cap="rnd">
            <a:solidFill>
              <a:srgbClr val="FFC000"/>
            </a:solidFill>
            <a:prstDash val="solid"/>
            <a:headEnd type="none" w="sm" len="sm"/>
            <a:tailEnd type="none" w="sm" len="sm"/>
          </a:ln>
        </p:spPr>
      </p:sp>
      <p:sp>
        <p:nvSpPr>
          <p:cNvPr id="28" name="TextBox 28"/>
          <p:cNvSpPr txBox="1"/>
          <p:nvPr/>
        </p:nvSpPr>
        <p:spPr>
          <a:xfrm>
            <a:off x="9184215" y="2262368"/>
            <a:ext cx="5920950" cy="2512933"/>
          </a:xfrm>
          <a:prstGeom prst="rect">
            <a:avLst/>
          </a:prstGeom>
        </p:spPr>
        <p:txBody>
          <a:bodyPr lIns="0" tIns="0" rIns="0" bIns="0" rtlCol="0" anchor="t">
            <a:spAutoFit/>
          </a:bodyPr>
          <a:lstStyle/>
          <a:p>
            <a:pPr algn="l">
              <a:lnSpc>
                <a:spcPts val="2160"/>
              </a:lnSpc>
            </a:pPr>
            <a:r>
              <a:rPr lang="en-US" sz="1800">
                <a:solidFill>
                  <a:srgbClr val="595959"/>
                </a:solidFill>
                <a:latin typeface="Arimo"/>
                <a:ea typeface="Arimo"/>
                <a:cs typeface="Arimo"/>
                <a:sym typeface="Arimo"/>
              </a:rPr>
              <a:t>Al finalizar este informe se han entregado sellos de los valores, a un total de 358 participantes, así:</a:t>
            </a:r>
          </a:p>
          <a:p>
            <a:pPr marL="217170" lvl="1" indent="-108585" algn="l">
              <a:lnSpc>
                <a:spcPts val="2160"/>
              </a:lnSpc>
              <a:buFont typeface="Arial"/>
              <a:buChar char="•"/>
            </a:pPr>
            <a:r>
              <a:rPr lang="en-US" sz="1800">
                <a:solidFill>
                  <a:srgbClr val="595959"/>
                </a:solidFill>
                <a:latin typeface="Arimo"/>
                <a:ea typeface="Arimo"/>
                <a:cs typeface="Arimo"/>
                <a:sym typeface="Arimo"/>
              </a:rPr>
              <a:t>Compromiso: 5 actividades</a:t>
            </a:r>
          </a:p>
          <a:p>
            <a:pPr marL="217170" lvl="1" indent="-108585" algn="l">
              <a:lnSpc>
                <a:spcPts val="2160"/>
              </a:lnSpc>
              <a:buFont typeface="Arial"/>
              <a:buChar char="•"/>
            </a:pPr>
            <a:r>
              <a:rPr lang="en-US" sz="1800">
                <a:solidFill>
                  <a:srgbClr val="595959"/>
                </a:solidFill>
                <a:latin typeface="Arimo"/>
                <a:ea typeface="Arimo"/>
                <a:cs typeface="Arimo"/>
                <a:sym typeface="Arimo"/>
              </a:rPr>
              <a:t>Diligencia: 4 actividades</a:t>
            </a:r>
          </a:p>
          <a:p>
            <a:pPr marL="217170" lvl="1" indent="-108585" algn="l">
              <a:lnSpc>
                <a:spcPts val="2160"/>
              </a:lnSpc>
              <a:buFont typeface="Arial"/>
              <a:buChar char="•"/>
            </a:pPr>
            <a:r>
              <a:rPr lang="en-US" sz="1800">
                <a:solidFill>
                  <a:srgbClr val="000000"/>
                </a:solidFill>
                <a:latin typeface="Calibri (MS)"/>
                <a:ea typeface="Calibri (MS)"/>
                <a:cs typeface="Calibri (MS)"/>
                <a:sym typeface="Calibri (MS)"/>
              </a:rPr>
              <a:t>Honestidad: 5 actividades</a:t>
            </a:r>
          </a:p>
          <a:p>
            <a:pPr marL="217170" lvl="1" indent="-108585" algn="l">
              <a:lnSpc>
                <a:spcPts val="2160"/>
              </a:lnSpc>
              <a:buFont typeface="Arial"/>
              <a:buChar char="•"/>
            </a:pPr>
            <a:r>
              <a:rPr lang="en-US" sz="1800">
                <a:solidFill>
                  <a:srgbClr val="000000"/>
                </a:solidFill>
                <a:latin typeface="Calibri (MS)"/>
                <a:ea typeface="Calibri (MS)"/>
                <a:cs typeface="Calibri (MS)"/>
                <a:sym typeface="Calibri (MS)"/>
              </a:rPr>
              <a:t>Justicia: 1 actividad</a:t>
            </a:r>
          </a:p>
          <a:p>
            <a:pPr marL="217170" lvl="1" indent="-108585" algn="l">
              <a:lnSpc>
                <a:spcPts val="2160"/>
              </a:lnSpc>
              <a:buFont typeface="Arial"/>
              <a:buChar char="•"/>
            </a:pPr>
            <a:r>
              <a:rPr lang="en-US" sz="1800">
                <a:solidFill>
                  <a:srgbClr val="000000"/>
                </a:solidFill>
                <a:latin typeface="Calibri (MS)"/>
                <a:ea typeface="Calibri (MS)"/>
                <a:cs typeface="Calibri (MS)"/>
                <a:sym typeface="Calibri (MS)"/>
              </a:rPr>
              <a:t>Respeto: 4 actividades</a:t>
            </a:r>
          </a:p>
          <a:p>
            <a:pPr marL="217170" lvl="1" indent="-108585" algn="l">
              <a:lnSpc>
                <a:spcPts val="2160"/>
              </a:lnSpc>
            </a:pPr>
            <a:endParaRPr lang="en-US" sz="1800">
              <a:solidFill>
                <a:srgbClr val="000000"/>
              </a:solidFill>
              <a:latin typeface="Calibri (MS)"/>
              <a:ea typeface="Calibri (MS)"/>
              <a:cs typeface="Calibri (MS)"/>
              <a:sym typeface="Calibri (MS)"/>
            </a:endParaRPr>
          </a:p>
          <a:p>
            <a:pPr marL="217170" lvl="1" indent="-108585" algn="l">
              <a:lnSpc>
                <a:spcPts val="2160"/>
              </a:lnSpc>
            </a:pPr>
            <a:endParaRPr lang="en-US" sz="1800">
              <a:solidFill>
                <a:srgbClr val="000000"/>
              </a:solidFill>
              <a:latin typeface="Calibri (MS)"/>
              <a:ea typeface="Calibri (MS)"/>
              <a:cs typeface="Calibri (MS)"/>
              <a:sym typeface="Calibri (MS)"/>
            </a:endParaRPr>
          </a:p>
        </p:txBody>
      </p:sp>
      <p:grpSp>
        <p:nvGrpSpPr>
          <p:cNvPr id="29" name="Group 29"/>
          <p:cNvGrpSpPr/>
          <p:nvPr/>
        </p:nvGrpSpPr>
        <p:grpSpPr>
          <a:xfrm>
            <a:off x="12200553" y="3270694"/>
            <a:ext cx="1598809" cy="1095394"/>
            <a:chOff x="0" y="0"/>
            <a:chExt cx="2131746" cy="1460525"/>
          </a:xfrm>
        </p:grpSpPr>
        <p:sp>
          <p:nvSpPr>
            <p:cNvPr id="30" name="Freeform 30"/>
            <p:cNvSpPr/>
            <p:nvPr/>
          </p:nvSpPr>
          <p:spPr>
            <a:xfrm>
              <a:off x="0" y="0"/>
              <a:ext cx="2131695" cy="1460500"/>
            </a:xfrm>
            <a:custGeom>
              <a:avLst/>
              <a:gdLst/>
              <a:ahLst/>
              <a:cxnLst/>
              <a:rect l="l" t="t" r="r" b="b"/>
              <a:pathLst>
                <a:path w="2131695" h="1460500">
                  <a:moveTo>
                    <a:pt x="0" y="0"/>
                  </a:moveTo>
                  <a:lnTo>
                    <a:pt x="2131695" y="0"/>
                  </a:lnTo>
                  <a:lnTo>
                    <a:pt x="2131695" y="1460500"/>
                  </a:lnTo>
                  <a:lnTo>
                    <a:pt x="0" y="1460500"/>
                  </a:lnTo>
                  <a:lnTo>
                    <a:pt x="0" y="0"/>
                  </a:lnTo>
                  <a:close/>
                </a:path>
              </a:pathLst>
            </a:custGeom>
            <a:blipFill>
              <a:blip r:embed="rId6"/>
              <a:stretch>
                <a:fillRect r="-2" b="-1"/>
              </a:stretch>
            </a:blipFill>
          </p:spPr>
        </p:sp>
      </p:grpSp>
      <p:grpSp>
        <p:nvGrpSpPr>
          <p:cNvPr id="31" name="Group 31"/>
          <p:cNvGrpSpPr/>
          <p:nvPr/>
        </p:nvGrpSpPr>
        <p:grpSpPr>
          <a:xfrm>
            <a:off x="13868810" y="2722997"/>
            <a:ext cx="1258348" cy="1095394"/>
            <a:chOff x="0" y="0"/>
            <a:chExt cx="1677797" cy="1460525"/>
          </a:xfrm>
        </p:grpSpPr>
        <p:sp>
          <p:nvSpPr>
            <p:cNvPr id="32" name="Freeform 32"/>
            <p:cNvSpPr/>
            <p:nvPr/>
          </p:nvSpPr>
          <p:spPr>
            <a:xfrm>
              <a:off x="0" y="0"/>
              <a:ext cx="1677797" cy="1460500"/>
            </a:xfrm>
            <a:custGeom>
              <a:avLst/>
              <a:gdLst/>
              <a:ahLst/>
              <a:cxnLst/>
              <a:rect l="l" t="t" r="r" b="b"/>
              <a:pathLst>
                <a:path w="1677797" h="1460500">
                  <a:moveTo>
                    <a:pt x="0" y="0"/>
                  </a:moveTo>
                  <a:lnTo>
                    <a:pt x="1677797" y="0"/>
                  </a:lnTo>
                  <a:lnTo>
                    <a:pt x="1677797" y="1460500"/>
                  </a:lnTo>
                  <a:lnTo>
                    <a:pt x="0" y="1460500"/>
                  </a:lnTo>
                  <a:lnTo>
                    <a:pt x="0" y="0"/>
                  </a:lnTo>
                  <a:close/>
                </a:path>
              </a:pathLst>
            </a:custGeom>
            <a:blipFill>
              <a:blip r:embed="rId7"/>
              <a:stretch>
                <a:fillRect l="-8687" r="-8687" b="-1"/>
              </a:stretch>
            </a:blipFill>
          </p:spPr>
        </p:sp>
      </p:grpSp>
      <p:grpSp>
        <p:nvGrpSpPr>
          <p:cNvPr id="33" name="Group 33"/>
          <p:cNvGrpSpPr/>
          <p:nvPr/>
        </p:nvGrpSpPr>
        <p:grpSpPr>
          <a:xfrm>
            <a:off x="12471564" y="4568190"/>
            <a:ext cx="2655599" cy="3416322"/>
            <a:chOff x="0" y="0"/>
            <a:chExt cx="3540798" cy="4555096"/>
          </a:xfrm>
        </p:grpSpPr>
        <p:sp>
          <p:nvSpPr>
            <p:cNvPr id="34" name="Freeform 34"/>
            <p:cNvSpPr/>
            <p:nvPr/>
          </p:nvSpPr>
          <p:spPr>
            <a:xfrm>
              <a:off x="0" y="0"/>
              <a:ext cx="3540760" cy="4555109"/>
            </a:xfrm>
            <a:custGeom>
              <a:avLst/>
              <a:gdLst/>
              <a:ahLst/>
              <a:cxnLst/>
              <a:rect l="l" t="t" r="r" b="b"/>
              <a:pathLst>
                <a:path w="3540760" h="4555109">
                  <a:moveTo>
                    <a:pt x="0" y="0"/>
                  </a:moveTo>
                  <a:lnTo>
                    <a:pt x="3540760" y="0"/>
                  </a:lnTo>
                  <a:lnTo>
                    <a:pt x="3540760" y="4555109"/>
                  </a:lnTo>
                  <a:lnTo>
                    <a:pt x="0" y="4555109"/>
                  </a:lnTo>
                  <a:lnTo>
                    <a:pt x="0" y="0"/>
                  </a:lnTo>
                  <a:close/>
                </a:path>
              </a:pathLst>
            </a:custGeom>
            <a:blipFill>
              <a:blip r:embed="rId8"/>
              <a:stretch>
                <a:fillRect l="-2" r="-3"/>
              </a:stretch>
            </a:blipFill>
          </p:spPr>
        </p:sp>
      </p:grpSp>
      <p:sp>
        <p:nvSpPr>
          <p:cNvPr id="35" name="TextBox 35"/>
          <p:cNvSpPr txBox="1"/>
          <p:nvPr/>
        </p:nvSpPr>
        <p:spPr>
          <a:xfrm>
            <a:off x="9058456" y="5267230"/>
            <a:ext cx="3215488" cy="1700984"/>
          </a:xfrm>
          <a:prstGeom prst="rect">
            <a:avLst/>
          </a:prstGeom>
        </p:spPr>
        <p:txBody>
          <a:bodyPr lIns="0" tIns="0" rIns="0" bIns="0" rtlCol="0" anchor="t">
            <a:spAutoFit/>
          </a:bodyPr>
          <a:lstStyle/>
          <a:p>
            <a:pPr algn="l">
              <a:lnSpc>
                <a:spcPts val="2160"/>
              </a:lnSpc>
            </a:pPr>
            <a:r>
              <a:rPr lang="en-US" sz="1800">
                <a:solidFill>
                  <a:srgbClr val="000000"/>
                </a:solidFill>
                <a:latin typeface="Calibri (MS)"/>
                <a:ea typeface="Calibri (MS)"/>
                <a:cs typeface="Calibri (MS)"/>
                <a:sym typeface="Calibri (MS)"/>
              </a:rPr>
              <a:t>De igual forma, los(as) Gestores de Ética e Integridad realizaron en cada una de sus dependencias, la actividad el </a:t>
            </a:r>
            <a:r>
              <a:rPr lang="en-US" sz="1800" b="1">
                <a:solidFill>
                  <a:srgbClr val="C00000"/>
                </a:solidFill>
                <a:latin typeface="Calibri (MS) Bold"/>
                <a:ea typeface="Calibri (MS) Bold"/>
                <a:cs typeface="Calibri (MS) Bold"/>
                <a:sym typeface="Calibri (MS) Bold"/>
              </a:rPr>
              <a:t>Valor de lo Oculto</a:t>
            </a:r>
            <a:r>
              <a:rPr lang="en-US" sz="1800">
                <a:solidFill>
                  <a:srgbClr val="000000"/>
                </a:solidFill>
                <a:latin typeface="Calibri (MS)"/>
                <a:ea typeface="Calibri (MS)"/>
                <a:cs typeface="Calibri (MS)"/>
                <a:sym typeface="Calibri (MS)"/>
              </a:rPr>
              <a:t>, desde el 21 de mayo al 21 de junio.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grpSp>
        <p:nvGrpSpPr>
          <p:cNvPr id="3" name="Group 3"/>
          <p:cNvGrpSpPr/>
          <p:nvPr/>
        </p:nvGrpSpPr>
        <p:grpSpPr>
          <a:xfrm>
            <a:off x="2190336" y="1805586"/>
            <a:ext cx="11449879" cy="1138039"/>
            <a:chOff x="0" y="0"/>
            <a:chExt cx="15266505" cy="1517385"/>
          </a:xfrm>
        </p:grpSpPr>
        <p:sp>
          <p:nvSpPr>
            <p:cNvPr id="4" name="Freeform 4"/>
            <p:cNvSpPr/>
            <p:nvPr/>
          </p:nvSpPr>
          <p:spPr>
            <a:xfrm>
              <a:off x="0" y="0"/>
              <a:ext cx="15266504" cy="1517378"/>
            </a:xfrm>
            <a:custGeom>
              <a:avLst/>
              <a:gdLst/>
              <a:ahLst/>
              <a:cxnLst/>
              <a:rect l="l" t="t" r="r" b="b"/>
              <a:pathLst>
                <a:path w="15266504" h="1517378">
                  <a:moveTo>
                    <a:pt x="0" y="0"/>
                  </a:moveTo>
                  <a:lnTo>
                    <a:pt x="15266504" y="0"/>
                  </a:lnTo>
                  <a:lnTo>
                    <a:pt x="15266504" y="1517378"/>
                  </a:lnTo>
                  <a:lnTo>
                    <a:pt x="0" y="1517378"/>
                  </a:lnTo>
                  <a:close/>
                </a:path>
              </a:pathLst>
            </a:custGeom>
            <a:blipFill>
              <a:blip r:embed="rId3">
                <a:alphaModFix amt="0"/>
              </a:blip>
              <a:stretch>
                <a:fillRect t="-170348" b="-121733"/>
              </a:stretch>
            </a:blipFill>
          </p:spPr>
        </p:sp>
        <p:sp>
          <p:nvSpPr>
            <p:cNvPr id="5" name="TextBox 5"/>
            <p:cNvSpPr txBox="1"/>
            <p:nvPr/>
          </p:nvSpPr>
          <p:spPr>
            <a:xfrm>
              <a:off x="0" y="-9525"/>
              <a:ext cx="15266505" cy="1526910"/>
            </a:xfrm>
            <a:prstGeom prst="rect">
              <a:avLst/>
            </a:prstGeom>
          </p:spPr>
          <p:txBody>
            <a:bodyPr lIns="0" tIns="0" rIns="0" bIns="0" rtlCol="0" anchor="ctr"/>
            <a:lstStyle/>
            <a:p>
              <a:pPr algn="ctr">
                <a:lnSpc>
                  <a:spcPts val="3480"/>
                </a:lnSpc>
              </a:pPr>
              <a:r>
                <a:rPr lang="en-US" sz="2900" b="1">
                  <a:solidFill>
                    <a:srgbClr val="C00000"/>
                  </a:solidFill>
                  <a:latin typeface="Arimo Bold"/>
                  <a:ea typeface="Arimo Bold"/>
                  <a:cs typeface="Arimo Bold"/>
                  <a:sym typeface="Arimo Bold"/>
                </a:rPr>
                <a:t>Actividades de voluntariado y reconocimiento de nuestra ciudad</a:t>
              </a:r>
            </a:p>
          </p:txBody>
        </p:sp>
      </p:grpSp>
      <p:sp>
        <p:nvSpPr>
          <p:cNvPr id="6" name="TextBox 6"/>
          <p:cNvSpPr txBox="1"/>
          <p:nvPr/>
        </p:nvSpPr>
        <p:spPr>
          <a:xfrm>
            <a:off x="786317" y="2924575"/>
            <a:ext cx="7746692" cy="5282917"/>
          </a:xfrm>
          <a:prstGeom prst="rect">
            <a:avLst/>
          </a:prstGeom>
        </p:spPr>
        <p:txBody>
          <a:bodyPr lIns="0" tIns="0" rIns="0" bIns="0" rtlCol="0" anchor="t">
            <a:spAutoFit/>
          </a:bodyPr>
          <a:lstStyle/>
          <a:p>
            <a:pPr algn="just">
              <a:lnSpc>
                <a:spcPts val="2160"/>
              </a:lnSpc>
            </a:pPr>
            <a:r>
              <a:rPr lang="en-US" sz="1800">
                <a:solidFill>
                  <a:srgbClr val="595959"/>
                </a:solidFill>
                <a:latin typeface="Arimo"/>
                <a:ea typeface="Arimo"/>
                <a:cs typeface="Arimo"/>
                <a:sym typeface="Arimo"/>
              </a:rPr>
              <a:t>Con el propósito de fortalecer los valores institucionales, el sentido de pertenencia, el conocimiento y la apropiación de la ciudad, así como promover el trabajo colaborativo, el clima laboral y la cultura organizacional, se desarrollan actividades de voluntariado y reconocimiento en alianza con entidades distritales, organizaciones no gubernamentales y otros aliados estratégicos.</a:t>
            </a:r>
          </a:p>
          <a:p>
            <a:pPr algn="just">
              <a:lnSpc>
                <a:spcPts val="2160"/>
              </a:lnSpc>
            </a:pPr>
            <a:r>
              <a:rPr lang="en-US" sz="1800">
                <a:solidFill>
                  <a:srgbClr val="595959"/>
                </a:solidFill>
                <a:latin typeface="Arimo"/>
                <a:ea typeface="Arimo"/>
                <a:cs typeface="Arimo"/>
                <a:sym typeface="Arimo"/>
              </a:rPr>
              <a:t>Durante la vigencia 2026 se realizaron las siguientes actividades:</a:t>
            </a:r>
          </a:p>
          <a:p>
            <a:pPr marL="388620" lvl="1" indent="-194310" algn="just">
              <a:lnSpc>
                <a:spcPts val="2160"/>
              </a:lnSpc>
              <a:buFont typeface="Arial"/>
              <a:buChar char="•"/>
            </a:pPr>
            <a:r>
              <a:rPr lang="en-US" sz="1800">
                <a:solidFill>
                  <a:srgbClr val="595959"/>
                </a:solidFill>
                <a:latin typeface="Arimo"/>
                <a:ea typeface="Arimo"/>
                <a:cs typeface="Arimo"/>
                <a:sym typeface="Arimo"/>
              </a:rPr>
              <a:t>13 de febrero: Historias de Fantasmas en el Centro Histórico de Bogotá.</a:t>
            </a:r>
          </a:p>
          <a:p>
            <a:pPr marL="388620" lvl="1" indent="-194310" algn="just">
              <a:lnSpc>
                <a:spcPts val="2160"/>
              </a:lnSpc>
              <a:buFont typeface="Arial"/>
              <a:buChar char="•"/>
            </a:pPr>
            <a:r>
              <a:rPr lang="en-US" sz="1800">
                <a:solidFill>
                  <a:srgbClr val="595959"/>
                </a:solidFill>
                <a:latin typeface="Arimo"/>
                <a:ea typeface="Arimo"/>
                <a:cs typeface="Arimo"/>
                <a:sym typeface="Arimo"/>
              </a:rPr>
              <a:t>27 de febrero: Reconecto con la naturaleza – Humedal Santa María del Lago.</a:t>
            </a:r>
          </a:p>
          <a:p>
            <a:pPr marL="388620" lvl="1" indent="-194310" algn="just">
              <a:lnSpc>
                <a:spcPts val="2160"/>
              </a:lnSpc>
              <a:buFont typeface="Arial"/>
              <a:buChar char="•"/>
            </a:pPr>
            <a:r>
              <a:rPr lang="en-US" sz="1800">
                <a:solidFill>
                  <a:srgbClr val="595959"/>
                </a:solidFill>
                <a:latin typeface="Arimo"/>
                <a:ea typeface="Arimo"/>
                <a:cs typeface="Arimo"/>
                <a:sym typeface="Arimo"/>
              </a:rPr>
              <a:t>13 de marzo: Visita a la Casa Museo Quinta de Bolívar.</a:t>
            </a:r>
          </a:p>
          <a:p>
            <a:pPr marL="388620" lvl="1" indent="-194310" algn="just">
              <a:lnSpc>
                <a:spcPts val="2160"/>
              </a:lnSpc>
              <a:buFont typeface="Arial"/>
              <a:buChar char="•"/>
            </a:pPr>
            <a:r>
              <a:rPr lang="en-US" sz="1800">
                <a:solidFill>
                  <a:srgbClr val="595959"/>
                </a:solidFill>
                <a:latin typeface="Arimo"/>
                <a:ea typeface="Arimo"/>
                <a:cs typeface="Arimo"/>
                <a:sym typeface="Arimo"/>
              </a:rPr>
              <a:t>27 de marzo: CuidArte: Pinta, respira y florece – Humedal Santa María del Lago.</a:t>
            </a:r>
          </a:p>
          <a:p>
            <a:pPr marL="388620" lvl="1" indent="-194310" algn="just">
              <a:lnSpc>
                <a:spcPts val="2160"/>
              </a:lnSpc>
              <a:buFont typeface="Arial"/>
              <a:buChar char="•"/>
            </a:pPr>
            <a:r>
              <a:rPr lang="en-US" sz="1800">
                <a:solidFill>
                  <a:srgbClr val="595959"/>
                </a:solidFill>
                <a:latin typeface="Arimo"/>
                <a:ea typeface="Arimo"/>
                <a:cs typeface="Arimo"/>
                <a:sym typeface="Arimo"/>
              </a:rPr>
              <a:t>17 de abril: Bombero por un día.</a:t>
            </a:r>
          </a:p>
          <a:p>
            <a:pPr marL="388620" lvl="1" indent="-194310" algn="just">
              <a:lnSpc>
                <a:spcPts val="2160"/>
              </a:lnSpc>
              <a:buFont typeface="Arial"/>
              <a:buChar char="•"/>
            </a:pPr>
            <a:r>
              <a:rPr lang="en-US" sz="1800">
                <a:solidFill>
                  <a:srgbClr val="595959"/>
                </a:solidFill>
                <a:latin typeface="Arimo"/>
                <a:ea typeface="Arimo"/>
                <a:cs typeface="Arimo"/>
                <a:sym typeface="Arimo"/>
              </a:rPr>
              <a:t>15 de mayo: Cine, historia y ciudad.</a:t>
            </a:r>
          </a:p>
          <a:p>
            <a:pPr marL="388620" lvl="1" indent="-194310" algn="just">
              <a:lnSpc>
                <a:spcPts val="2160"/>
              </a:lnSpc>
              <a:buFont typeface="Arial"/>
              <a:buChar char="•"/>
            </a:pPr>
            <a:r>
              <a:rPr lang="en-US" sz="1800">
                <a:solidFill>
                  <a:srgbClr val="595959"/>
                </a:solidFill>
                <a:latin typeface="Arimo"/>
                <a:ea typeface="Arimo"/>
                <a:cs typeface="Arimo"/>
                <a:sym typeface="Arimo"/>
              </a:rPr>
              <a:t>21 de mayo: Descubre qué ave eres.</a:t>
            </a:r>
          </a:p>
          <a:p>
            <a:pPr marL="388620" lvl="1" indent="-194310" algn="just">
              <a:lnSpc>
                <a:spcPts val="2160"/>
              </a:lnSpc>
              <a:buFont typeface="Arial"/>
              <a:buChar char="•"/>
            </a:pPr>
            <a:r>
              <a:rPr lang="en-US" sz="1800">
                <a:solidFill>
                  <a:srgbClr val="595959"/>
                </a:solidFill>
                <a:latin typeface="Arimo"/>
                <a:ea typeface="Arimo"/>
                <a:cs typeface="Arimo"/>
                <a:sym typeface="Arimo"/>
              </a:rPr>
              <a:t>28 de mayo: Reconozcamos el Parque Ciudad Montes.</a:t>
            </a:r>
          </a:p>
          <a:p>
            <a:pPr marL="388620" lvl="1" indent="-194310" algn="just">
              <a:lnSpc>
                <a:spcPts val="2160"/>
              </a:lnSpc>
              <a:buFont typeface="Arial"/>
              <a:buChar char="•"/>
            </a:pPr>
            <a:r>
              <a:rPr lang="en-US" sz="1800">
                <a:solidFill>
                  <a:srgbClr val="595959"/>
                </a:solidFill>
                <a:latin typeface="Arimo"/>
                <a:ea typeface="Arimo"/>
                <a:cs typeface="Arimo"/>
                <a:sym typeface="Arimo"/>
              </a:rPr>
              <a:t>5 de junio: Recorrido por el río Bogotá.</a:t>
            </a:r>
          </a:p>
          <a:p>
            <a:pPr marL="388620" lvl="1" indent="-194310" algn="just">
              <a:lnSpc>
                <a:spcPts val="2160"/>
              </a:lnSpc>
              <a:buFont typeface="Arial"/>
              <a:buChar char="•"/>
            </a:pPr>
            <a:r>
              <a:rPr lang="en-US" sz="1800">
                <a:solidFill>
                  <a:srgbClr val="595959"/>
                </a:solidFill>
                <a:latin typeface="Arimo"/>
                <a:ea typeface="Arimo"/>
                <a:cs typeface="Arimo"/>
                <a:sym typeface="Arimo"/>
              </a:rPr>
              <a:t>20 de junio: Recorrido por el Humedal Santa María del Lago.</a:t>
            </a:r>
          </a:p>
          <a:p>
            <a:pPr marL="217170" lvl="1" indent="-108585" algn="just">
              <a:lnSpc>
                <a:spcPts val="2160"/>
              </a:lnSpc>
              <a:buFont typeface="Arial"/>
              <a:buChar char="•"/>
            </a:pPr>
            <a:endParaRPr lang="en-US" sz="1800">
              <a:solidFill>
                <a:srgbClr val="595959"/>
              </a:solidFill>
              <a:latin typeface="Arimo"/>
              <a:ea typeface="Arimo"/>
              <a:cs typeface="Arimo"/>
              <a:sym typeface="Arimo"/>
            </a:endParaRPr>
          </a:p>
          <a:p>
            <a:pPr marL="217170" lvl="1" indent="-108585" algn="just">
              <a:lnSpc>
                <a:spcPts val="2160"/>
              </a:lnSpc>
            </a:pPr>
            <a:endParaRPr lang="en-US" sz="1800">
              <a:solidFill>
                <a:srgbClr val="595959"/>
              </a:solidFill>
              <a:latin typeface="Arimo"/>
              <a:ea typeface="Arimo"/>
              <a:cs typeface="Arimo"/>
              <a:sym typeface="Arimo"/>
            </a:endParaRPr>
          </a:p>
        </p:txBody>
      </p:sp>
      <p:grpSp>
        <p:nvGrpSpPr>
          <p:cNvPr id="7" name="Group 7"/>
          <p:cNvGrpSpPr/>
          <p:nvPr/>
        </p:nvGrpSpPr>
        <p:grpSpPr>
          <a:xfrm>
            <a:off x="570197" y="1006792"/>
            <a:ext cx="12786202" cy="1034027"/>
            <a:chOff x="0" y="0"/>
            <a:chExt cx="17048269" cy="1378703"/>
          </a:xfrm>
        </p:grpSpPr>
        <p:sp>
          <p:nvSpPr>
            <p:cNvPr id="8" name="Freeform 8"/>
            <p:cNvSpPr/>
            <p:nvPr/>
          </p:nvSpPr>
          <p:spPr>
            <a:xfrm>
              <a:off x="0" y="0"/>
              <a:ext cx="17048271" cy="1378706"/>
            </a:xfrm>
            <a:custGeom>
              <a:avLst/>
              <a:gdLst/>
              <a:ahLst/>
              <a:cxnLst/>
              <a:rect l="l" t="t" r="r" b="b"/>
              <a:pathLst>
                <a:path w="17048271" h="1378706">
                  <a:moveTo>
                    <a:pt x="0" y="0"/>
                  </a:moveTo>
                  <a:lnTo>
                    <a:pt x="17048271" y="0"/>
                  </a:lnTo>
                  <a:lnTo>
                    <a:pt x="17048271" y="1378706"/>
                  </a:lnTo>
                  <a:lnTo>
                    <a:pt x="0" y="1378706"/>
                  </a:lnTo>
                  <a:close/>
                </a:path>
              </a:pathLst>
            </a:custGeom>
            <a:blipFill>
              <a:blip r:embed="rId3">
                <a:alphaModFix amt="0"/>
              </a:blip>
              <a:stretch>
                <a:fillRect t="-143070" r="19868" b="-143070"/>
              </a:stretch>
            </a:blipFill>
          </p:spPr>
        </p:sp>
        <p:sp>
          <p:nvSpPr>
            <p:cNvPr id="9" name="TextBox 9"/>
            <p:cNvSpPr txBox="1"/>
            <p:nvPr/>
          </p:nvSpPr>
          <p:spPr>
            <a:xfrm>
              <a:off x="0" y="19050"/>
              <a:ext cx="17048269" cy="1359653"/>
            </a:xfrm>
            <a:prstGeom prst="rect">
              <a:avLst/>
            </a:prstGeom>
          </p:spPr>
          <p:txBody>
            <a:bodyPr lIns="0" tIns="0" rIns="0" bIns="0" rtlCol="0" anchor="ctr"/>
            <a:lstStyle/>
            <a:p>
              <a:pPr algn="l">
                <a:lnSpc>
                  <a:spcPts val="3240"/>
                </a:lnSpc>
              </a:pPr>
              <a:r>
                <a:rPr lang="en-US" sz="3000" b="1">
                  <a:solidFill>
                    <a:srgbClr val="000000"/>
                  </a:solidFill>
                  <a:latin typeface="Arimo Bold"/>
                  <a:ea typeface="Arimo Bold"/>
                  <a:cs typeface="Arimo Bold"/>
                  <a:sym typeface="Arimo Bold"/>
                </a:rPr>
                <a:t>Fomento del sentido de pertenencia y vocación por el servicio público</a:t>
              </a:r>
            </a:p>
          </p:txBody>
        </p:sp>
      </p:grpSp>
      <p:sp>
        <p:nvSpPr>
          <p:cNvPr id="10" name="AutoShape 10"/>
          <p:cNvSpPr/>
          <p:nvPr/>
        </p:nvSpPr>
        <p:spPr>
          <a:xfrm rot="-5360280">
            <a:off x="6300311" y="5444366"/>
            <a:ext cx="4942875" cy="0"/>
          </a:xfrm>
          <a:prstGeom prst="line">
            <a:avLst/>
          </a:prstGeom>
          <a:ln w="47625" cap="rnd">
            <a:solidFill>
              <a:srgbClr val="FFC000"/>
            </a:solidFill>
            <a:prstDash val="solid"/>
            <a:headEnd type="none" w="sm" len="sm"/>
            <a:tailEnd type="none" w="sm" len="sm"/>
          </a:ln>
        </p:spPr>
      </p:sp>
      <p:sp>
        <p:nvSpPr>
          <p:cNvPr id="11" name="TextBox 11"/>
          <p:cNvSpPr txBox="1"/>
          <p:nvPr/>
        </p:nvSpPr>
        <p:spPr>
          <a:xfrm>
            <a:off x="9010479" y="2924575"/>
            <a:ext cx="5881773" cy="1352550"/>
          </a:xfrm>
          <a:prstGeom prst="rect">
            <a:avLst/>
          </a:prstGeom>
        </p:spPr>
        <p:txBody>
          <a:bodyPr lIns="0" tIns="0" rIns="0" bIns="0" rtlCol="0" anchor="t">
            <a:spAutoFit/>
          </a:bodyPr>
          <a:lstStyle/>
          <a:p>
            <a:pPr algn="just">
              <a:lnSpc>
                <a:spcPts val="2160"/>
              </a:lnSpc>
            </a:pPr>
            <a:r>
              <a:rPr lang="en-US" sz="1800">
                <a:solidFill>
                  <a:srgbClr val="595959"/>
                </a:solidFill>
                <a:latin typeface="Arimo"/>
                <a:ea typeface="Arimo"/>
                <a:cs typeface="Arimo"/>
                <a:sym typeface="Arimo"/>
              </a:rPr>
              <a:t>En la vigencia 2026 se han realizado las siguientes actividades de voluntariado:</a:t>
            </a:r>
          </a:p>
          <a:p>
            <a:pPr marL="217170" lvl="1" indent="-108585" algn="just">
              <a:lnSpc>
                <a:spcPts val="2160"/>
              </a:lnSpc>
              <a:buFont typeface="Arial"/>
              <a:buChar char="•"/>
            </a:pPr>
            <a:r>
              <a:rPr lang="en-US" sz="1800">
                <a:solidFill>
                  <a:srgbClr val="595959"/>
                </a:solidFill>
                <a:latin typeface="Arimo"/>
                <a:ea typeface="Arimo"/>
                <a:cs typeface="Arimo"/>
                <a:sym typeface="Arimo"/>
              </a:rPr>
              <a:t>Abril 22: Hogar Casa Bambi</a:t>
            </a:r>
          </a:p>
          <a:p>
            <a:pPr marL="217170" lvl="1" indent="-108585" algn="just">
              <a:lnSpc>
                <a:spcPts val="2160"/>
              </a:lnSpc>
              <a:buFont typeface="Arial"/>
              <a:buChar char="•"/>
            </a:pPr>
            <a:r>
              <a:rPr lang="en-US" sz="1800">
                <a:solidFill>
                  <a:srgbClr val="595959"/>
                </a:solidFill>
                <a:latin typeface="Arimo"/>
                <a:ea typeface="Arimo"/>
                <a:cs typeface="Arimo"/>
                <a:sym typeface="Arimo"/>
              </a:rPr>
              <a:t>Mayo 22: SúperCade Manitas</a:t>
            </a:r>
          </a:p>
          <a:p>
            <a:pPr marL="217170" lvl="1" indent="-108585" algn="just">
              <a:lnSpc>
                <a:spcPts val="2160"/>
              </a:lnSpc>
              <a:buFont typeface="Arial"/>
              <a:buChar char="•"/>
            </a:pPr>
            <a:r>
              <a:rPr lang="en-US" sz="1800">
                <a:solidFill>
                  <a:srgbClr val="595959"/>
                </a:solidFill>
                <a:latin typeface="Arimo"/>
                <a:ea typeface="Arimo"/>
                <a:cs typeface="Arimo"/>
                <a:sym typeface="Arimo"/>
              </a:rPr>
              <a:t>Junio 26: Venezuela Espera tu donación</a:t>
            </a:r>
          </a:p>
        </p:txBody>
      </p:sp>
      <p:grpSp>
        <p:nvGrpSpPr>
          <p:cNvPr id="12" name="Group 12"/>
          <p:cNvGrpSpPr/>
          <p:nvPr/>
        </p:nvGrpSpPr>
        <p:grpSpPr>
          <a:xfrm>
            <a:off x="12658925" y="4514221"/>
            <a:ext cx="2158708" cy="1907905"/>
            <a:chOff x="0" y="0"/>
            <a:chExt cx="2878277" cy="2543874"/>
          </a:xfrm>
        </p:grpSpPr>
        <p:sp>
          <p:nvSpPr>
            <p:cNvPr id="13" name="Freeform 13"/>
            <p:cNvSpPr/>
            <p:nvPr/>
          </p:nvSpPr>
          <p:spPr>
            <a:xfrm>
              <a:off x="0" y="0"/>
              <a:ext cx="2878328" cy="2543810"/>
            </a:xfrm>
            <a:custGeom>
              <a:avLst/>
              <a:gdLst/>
              <a:ahLst/>
              <a:cxnLst/>
              <a:rect l="l" t="t" r="r" b="b"/>
              <a:pathLst>
                <a:path w="2878328" h="2543810">
                  <a:moveTo>
                    <a:pt x="0" y="0"/>
                  </a:moveTo>
                  <a:lnTo>
                    <a:pt x="2878328" y="0"/>
                  </a:lnTo>
                  <a:lnTo>
                    <a:pt x="2878328" y="2543810"/>
                  </a:lnTo>
                  <a:lnTo>
                    <a:pt x="0" y="2543810"/>
                  </a:lnTo>
                  <a:lnTo>
                    <a:pt x="0" y="0"/>
                  </a:lnTo>
                  <a:close/>
                </a:path>
              </a:pathLst>
            </a:custGeom>
            <a:blipFill>
              <a:blip r:embed="rId4"/>
              <a:stretch>
                <a:fillRect r="1" b="-2"/>
              </a:stretch>
            </a:blipFill>
          </p:spPr>
        </p:sp>
      </p:grpSp>
      <p:grpSp>
        <p:nvGrpSpPr>
          <p:cNvPr id="14" name="Group 14"/>
          <p:cNvGrpSpPr/>
          <p:nvPr/>
        </p:nvGrpSpPr>
        <p:grpSpPr>
          <a:xfrm>
            <a:off x="8855821" y="5040316"/>
            <a:ext cx="3560521" cy="2050952"/>
            <a:chOff x="0" y="0"/>
            <a:chExt cx="4747362" cy="2734602"/>
          </a:xfrm>
        </p:grpSpPr>
        <p:sp>
          <p:nvSpPr>
            <p:cNvPr id="15" name="Freeform 15"/>
            <p:cNvSpPr/>
            <p:nvPr/>
          </p:nvSpPr>
          <p:spPr>
            <a:xfrm>
              <a:off x="0" y="0"/>
              <a:ext cx="4747387" cy="2734564"/>
            </a:xfrm>
            <a:custGeom>
              <a:avLst/>
              <a:gdLst/>
              <a:ahLst/>
              <a:cxnLst/>
              <a:rect l="l" t="t" r="r" b="b"/>
              <a:pathLst>
                <a:path w="4747387" h="2734564">
                  <a:moveTo>
                    <a:pt x="0" y="0"/>
                  </a:moveTo>
                  <a:lnTo>
                    <a:pt x="4747387" y="0"/>
                  </a:lnTo>
                  <a:lnTo>
                    <a:pt x="4747387" y="2734564"/>
                  </a:lnTo>
                  <a:lnTo>
                    <a:pt x="0" y="2734564"/>
                  </a:lnTo>
                  <a:lnTo>
                    <a:pt x="0" y="0"/>
                  </a:lnTo>
                  <a:close/>
                </a:path>
              </a:pathLst>
            </a:custGeom>
            <a:blipFill>
              <a:blip r:embed="rId5"/>
              <a:stretch>
                <a:fillRect l="-1176" r="-1175" b="-1"/>
              </a:stretch>
            </a:blipFill>
          </p:spPr>
        </p:sp>
      </p:grpSp>
      <p:grpSp>
        <p:nvGrpSpPr>
          <p:cNvPr id="16" name="Group 16"/>
          <p:cNvGrpSpPr/>
          <p:nvPr/>
        </p:nvGrpSpPr>
        <p:grpSpPr>
          <a:xfrm>
            <a:off x="12658925" y="6627047"/>
            <a:ext cx="2158708" cy="1529601"/>
            <a:chOff x="0" y="0"/>
            <a:chExt cx="2878277" cy="2039468"/>
          </a:xfrm>
        </p:grpSpPr>
        <p:sp>
          <p:nvSpPr>
            <p:cNvPr id="17" name="Freeform 17"/>
            <p:cNvSpPr/>
            <p:nvPr/>
          </p:nvSpPr>
          <p:spPr>
            <a:xfrm>
              <a:off x="0" y="0"/>
              <a:ext cx="2878328" cy="2039493"/>
            </a:xfrm>
            <a:custGeom>
              <a:avLst/>
              <a:gdLst/>
              <a:ahLst/>
              <a:cxnLst/>
              <a:rect l="l" t="t" r="r" b="b"/>
              <a:pathLst>
                <a:path w="2878328" h="2039493">
                  <a:moveTo>
                    <a:pt x="0" y="0"/>
                  </a:moveTo>
                  <a:lnTo>
                    <a:pt x="2878328" y="0"/>
                  </a:lnTo>
                  <a:lnTo>
                    <a:pt x="2878328" y="2039493"/>
                  </a:lnTo>
                  <a:lnTo>
                    <a:pt x="0" y="2039493"/>
                  </a:lnTo>
                  <a:lnTo>
                    <a:pt x="0" y="0"/>
                  </a:lnTo>
                  <a:close/>
                </a:path>
              </a:pathLst>
            </a:custGeom>
            <a:blipFill>
              <a:blip r:embed="rId6"/>
              <a:stretch>
                <a:fillRect r="1" b="1"/>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3"/>
            <a:stretch>
              <a:fillRect r="-60"/>
            </a:stretch>
          </a:blipFill>
        </p:spPr>
      </p:sp>
      <p:grpSp>
        <p:nvGrpSpPr>
          <p:cNvPr id="3" name="Group 3"/>
          <p:cNvGrpSpPr/>
          <p:nvPr/>
        </p:nvGrpSpPr>
        <p:grpSpPr>
          <a:xfrm>
            <a:off x="1456839" y="2517315"/>
            <a:ext cx="12267914" cy="646328"/>
            <a:chOff x="0" y="0"/>
            <a:chExt cx="16357219" cy="861771"/>
          </a:xfrm>
        </p:grpSpPr>
        <p:sp>
          <p:nvSpPr>
            <p:cNvPr id="4" name="Freeform 4"/>
            <p:cNvSpPr/>
            <p:nvPr/>
          </p:nvSpPr>
          <p:spPr>
            <a:xfrm>
              <a:off x="0" y="0"/>
              <a:ext cx="16357217" cy="861774"/>
            </a:xfrm>
            <a:custGeom>
              <a:avLst/>
              <a:gdLst/>
              <a:ahLst/>
              <a:cxnLst/>
              <a:rect l="l" t="t" r="r" b="b"/>
              <a:pathLst>
                <a:path w="16357217" h="861774">
                  <a:moveTo>
                    <a:pt x="0" y="0"/>
                  </a:moveTo>
                  <a:lnTo>
                    <a:pt x="16357217" y="0"/>
                  </a:lnTo>
                  <a:lnTo>
                    <a:pt x="16357217" y="861774"/>
                  </a:lnTo>
                  <a:lnTo>
                    <a:pt x="0" y="861774"/>
                  </a:lnTo>
                  <a:close/>
                </a:path>
              </a:pathLst>
            </a:custGeom>
            <a:blipFill>
              <a:blip r:embed="rId4">
                <a:alphaModFix amt="0"/>
              </a:blip>
              <a:stretch>
                <a:fillRect t="-319843" b="-319842"/>
              </a:stretch>
            </a:blipFill>
          </p:spPr>
        </p:sp>
        <p:sp>
          <p:nvSpPr>
            <p:cNvPr id="5" name="TextBox 5"/>
            <p:cNvSpPr txBox="1"/>
            <p:nvPr/>
          </p:nvSpPr>
          <p:spPr>
            <a:xfrm>
              <a:off x="0" y="-28575"/>
              <a:ext cx="16357219" cy="890346"/>
            </a:xfrm>
            <a:prstGeom prst="rect">
              <a:avLst/>
            </a:prstGeom>
          </p:spPr>
          <p:txBody>
            <a:bodyPr lIns="0" tIns="0" rIns="0" bIns="0" rtlCol="0" anchor="ctr"/>
            <a:lstStyle/>
            <a:p>
              <a:pPr algn="ctr">
                <a:lnSpc>
                  <a:spcPts val="4320"/>
                </a:lnSpc>
              </a:pPr>
              <a:r>
                <a:rPr lang="en-US" sz="3600" b="1">
                  <a:solidFill>
                    <a:srgbClr val="C00000"/>
                  </a:solidFill>
                  <a:latin typeface="Arimo Bold"/>
                  <a:ea typeface="Arimo Bold"/>
                  <a:cs typeface="Arimo Bold"/>
                  <a:sym typeface="Arimo Bold"/>
                </a:rPr>
                <a:t>Reconocimiento por tiempo de servicio</a:t>
              </a:r>
            </a:p>
          </p:txBody>
        </p:sp>
      </p:grpSp>
      <p:sp>
        <p:nvSpPr>
          <p:cNvPr id="6" name="TextBox 6"/>
          <p:cNvSpPr txBox="1"/>
          <p:nvPr/>
        </p:nvSpPr>
        <p:spPr>
          <a:xfrm>
            <a:off x="1198020" y="3154118"/>
            <a:ext cx="13434511" cy="4519365"/>
          </a:xfrm>
          <a:prstGeom prst="rect">
            <a:avLst/>
          </a:prstGeom>
        </p:spPr>
        <p:txBody>
          <a:bodyPr lIns="0" tIns="0" rIns="0" bIns="0" rtlCol="0" anchor="t">
            <a:spAutoFit/>
          </a:bodyPr>
          <a:lstStyle/>
          <a:p>
            <a:pPr algn="just">
              <a:lnSpc>
                <a:spcPts val="2282"/>
              </a:lnSpc>
            </a:pPr>
            <a:r>
              <a:rPr lang="en-US" sz="1902">
                <a:solidFill>
                  <a:srgbClr val="595959"/>
                </a:solidFill>
                <a:latin typeface="Arimo"/>
                <a:ea typeface="Arimo"/>
                <a:cs typeface="Arimo"/>
                <a:sym typeface="Arimo"/>
              </a:rPr>
              <a:t>Con el propósito de reconocer laboralmente el esfuerzo, trabajo positivo y constancia en el trabajo; se le enviará a cada servidor(a) una tarjeta virtual de reconocimiento por año laboral continuo en la entidad, promoviendo de esta manera se energía, eficiencia y la gratitud por la determinación y esmero diario. </a:t>
            </a:r>
            <a:r>
              <a:rPr lang="en-US" sz="1902" b="1">
                <a:solidFill>
                  <a:srgbClr val="C00000"/>
                </a:solidFill>
                <a:latin typeface="Arimo Bold"/>
                <a:ea typeface="Arimo Bold"/>
                <a:cs typeface="Arimo Bold"/>
                <a:sym typeface="Arimo Bold"/>
              </a:rPr>
              <a:t>En el primer trimestre se enviaron 148 tarjetas.</a:t>
            </a:r>
          </a:p>
          <a:p>
            <a:pPr algn="just">
              <a:lnSpc>
                <a:spcPts val="2282"/>
              </a:lnSpc>
            </a:pPr>
            <a:endParaRPr lang="en-US" sz="1902" b="1">
              <a:solidFill>
                <a:srgbClr val="C00000"/>
              </a:solidFill>
              <a:latin typeface="Arimo Bold"/>
              <a:ea typeface="Arimo Bold"/>
              <a:cs typeface="Arimo Bold"/>
              <a:sym typeface="Arimo Bold"/>
            </a:endParaRPr>
          </a:p>
          <a:p>
            <a:pPr algn="just">
              <a:lnSpc>
                <a:spcPts val="2282"/>
              </a:lnSpc>
            </a:pPr>
            <a:r>
              <a:rPr lang="en-US" sz="1902">
                <a:solidFill>
                  <a:srgbClr val="595959"/>
                </a:solidFill>
                <a:latin typeface="Arimo"/>
                <a:ea typeface="Arimo"/>
                <a:cs typeface="Arimo"/>
                <a:sym typeface="Arimo"/>
              </a:rPr>
              <a:t>De igual forma, se reconoce a los servidores que cumplen 5, 10, 15, 20 años y más, un descanso remunerado, así:</a:t>
            </a:r>
          </a:p>
          <a:p>
            <a:pPr algn="just">
              <a:lnSpc>
                <a:spcPts val="2282"/>
              </a:lnSpc>
            </a:pPr>
            <a:endParaRPr lang="en-US" sz="1902">
              <a:solidFill>
                <a:srgbClr val="595959"/>
              </a:solidFill>
              <a:latin typeface="Arimo"/>
              <a:ea typeface="Arimo"/>
              <a:cs typeface="Arimo"/>
              <a:sym typeface="Arimo"/>
            </a:endParaRPr>
          </a:p>
          <a:p>
            <a:pPr algn="just">
              <a:lnSpc>
                <a:spcPts val="2282"/>
              </a:lnSpc>
            </a:pPr>
            <a:endParaRPr lang="en-US" sz="1902">
              <a:solidFill>
                <a:srgbClr val="595959"/>
              </a:solidFill>
              <a:latin typeface="Arimo"/>
              <a:ea typeface="Arimo"/>
              <a:cs typeface="Arimo"/>
              <a:sym typeface="Arimo"/>
            </a:endParaRPr>
          </a:p>
          <a:p>
            <a:pPr algn="just">
              <a:lnSpc>
                <a:spcPts val="2282"/>
              </a:lnSpc>
            </a:pPr>
            <a:endParaRPr lang="en-US" sz="1902">
              <a:solidFill>
                <a:srgbClr val="595959"/>
              </a:solidFill>
              <a:latin typeface="Arimo"/>
              <a:ea typeface="Arimo"/>
              <a:cs typeface="Arimo"/>
              <a:sym typeface="Arimo"/>
            </a:endParaRPr>
          </a:p>
          <a:p>
            <a:pPr algn="just">
              <a:lnSpc>
                <a:spcPts val="2282"/>
              </a:lnSpc>
            </a:pPr>
            <a:endParaRPr lang="en-US" sz="1902">
              <a:solidFill>
                <a:srgbClr val="595959"/>
              </a:solidFill>
              <a:latin typeface="Arimo"/>
              <a:ea typeface="Arimo"/>
              <a:cs typeface="Arimo"/>
              <a:sym typeface="Arimo"/>
            </a:endParaRPr>
          </a:p>
          <a:p>
            <a:pPr algn="just">
              <a:lnSpc>
                <a:spcPts val="2282"/>
              </a:lnSpc>
            </a:pPr>
            <a:endParaRPr lang="en-US" sz="1902">
              <a:solidFill>
                <a:srgbClr val="595959"/>
              </a:solidFill>
              <a:latin typeface="Arimo"/>
              <a:ea typeface="Arimo"/>
              <a:cs typeface="Arimo"/>
              <a:sym typeface="Arimo"/>
            </a:endParaRPr>
          </a:p>
          <a:p>
            <a:pPr algn="just">
              <a:lnSpc>
                <a:spcPts val="2282"/>
              </a:lnSpc>
            </a:pPr>
            <a:endParaRPr lang="en-US" sz="1902">
              <a:solidFill>
                <a:srgbClr val="595959"/>
              </a:solidFill>
              <a:latin typeface="Arimo"/>
              <a:ea typeface="Arimo"/>
              <a:cs typeface="Arimo"/>
              <a:sym typeface="Arimo"/>
            </a:endParaRPr>
          </a:p>
          <a:p>
            <a:pPr algn="just">
              <a:lnSpc>
                <a:spcPts val="2282"/>
              </a:lnSpc>
            </a:pPr>
            <a:endParaRPr lang="en-US" sz="1902">
              <a:solidFill>
                <a:srgbClr val="595959"/>
              </a:solidFill>
              <a:latin typeface="Arimo"/>
              <a:ea typeface="Arimo"/>
              <a:cs typeface="Arimo"/>
              <a:sym typeface="Arimo"/>
            </a:endParaRPr>
          </a:p>
          <a:p>
            <a:pPr algn="just">
              <a:lnSpc>
                <a:spcPts val="2282"/>
              </a:lnSpc>
            </a:pPr>
            <a:endParaRPr lang="en-US" sz="1902">
              <a:solidFill>
                <a:srgbClr val="595959"/>
              </a:solidFill>
              <a:latin typeface="Arimo"/>
              <a:ea typeface="Arimo"/>
              <a:cs typeface="Arimo"/>
              <a:sym typeface="Arimo"/>
            </a:endParaRPr>
          </a:p>
          <a:p>
            <a:pPr algn="just">
              <a:lnSpc>
                <a:spcPts val="2282"/>
              </a:lnSpc>
            </a:pPr>
            <a:endParaRPr lang="en-US" sz="1902">
              <a:solidFill>
                <a:srgbClr val="595959"/>
              </a:solidFill>
              <a:latin typeface="Arimo"/>
              <a:ea typeface="Arimo"/>
              <a:cs typeface="Arimo"/>
              <a:sym typeface="Arimo"/>
            </a:endParaRPr>
          </a:p>
          <a:p>
            <a:pPr algn="just">
              <a:lnSpc>
                <a:spcPts val="2282"/>
              </a:lnSpc>
            </a:pPr>
            <a:endParaRPr lang="en-US" sz="1902">
              <a:solidFill>
                <a:srgbClr val="595959"/>
              </a:solidFill>
              <a:latin typeface="Arimo"/>
              <a:ea typeface="Arimo"/>
              <a:cs typeface="Arimo"/>
              <a:sym typeface="Arimo"/>
            </a:endParaRPr>
          </a:p>
          <a:p>
            <a:pPr algn="just">
              <a:lnSpc>
                <a:spcPts val="2282"/>
              </a:lnSpc>
            </a:pPr>
            <a:r>
              <a:rPr lang="en-US" sz="1902">
                <a:solidFill>
                  <a:srgbClr val="595959"/>
                </a:solidFill>
                <a:latin typeface="Arimo"/>
                <a:ea typeface="Arimo"/>
                <a:cs typeface="Arimo"/>
                <a:sym typeface="Arimo"/>
              </a:rPr>
              <a:t>Es así, que en el primer semestre de 2026, un total de </a:t>
            </a:r>
            <a:r>
              <a:rPr lang="en-US" sz="1902" b="1">
                <a:solidFill>
                  <a:srgbClr val="C00000"/>
                </a:solidFill>
                <a:latin typeface="Arimo Bold"/>
                <a:ea typeface="Arimo Bold"/>
                <a:cs typeface="Arimo Bold"/>
                <a:sym typeface="Arimo Bold"/>
              </a:rPr>
              <a:t>65 servidores </a:t>
            </a:r>
            <a:r>
              <a:rPr lang="en-US" sz="1902">
                <a:solidFill>
                  <a:srgbClr val="595959"/>
                </a:solidFill>
                <a:latin typeface="Arimo"/>
                <a:ea typeface="Arimo"/>
                <a:cs typeface="Arimo"/>
                <a:sym typeface="Arimo"/>
              </a:rPr>
              <a:t>disfrutaron de este beneficio.</a:t>
            </a:r>
          </a:p>
        </p:txBody>
      </p:sp>
      <p:grpSp>
        <p:nvGrpSpPr>
          <p:cNvPr id="7" name="Group 7"/>
          <p:cNvGrpSpPr/>
          <p:nvPr/>
        </p:nvGrpSpPr>
        <p:grpSpPr>
          <a:xfrm>
            <a:off x="11431486" y="4881124"/>
            <a:ext cx="3201044" cy="2400781"/>
            <a:chOff x="0" y="0"/>
            <a:chExt cx="3935666" cy="2951747"/>
          </a:xfrm>
        </p:grpSpPr>
        <p:sp>
          <p:nvSpPr>
            <p:cNvPr id="8" name="Freeform 8" descr="Frases de aniversario laboral que celebran cada trayectoria profesional -  Pensador"/>
            <p:cNvSpPr/>
            <p:nvPr/>
          </p:nvSpPr>
          <p:spPr>
            <a:xfrm>
              <a:off x="0" y="0"/>
              <a:ext cx="3935603" cy="2951734"/>
            </a:xfrm>
            <a:custGeom>
              <a:avLst/>
              <a:gdLst/>
              <a:ahLst/>
              <a:cxnLst/>
              <a:rect l="l" t="t" r="r" b="b"/>
              <a:pathLst>
                <a:path w="3935603" h="2951734">
                  <a:moveTo>
                    <a:pt x="0" y="0"/>
                  </a:moveTo>
                  <a:lnTo>
                    <a:pt x="3935603" y="0"/>
                  </a:lnTo>
                  <a:lnTo>
                    <a:pt x="3935603" y="2951734"/>
                  </a:lnTo>
                  <a:lnTo>
                    <a:pt x="0" y="2951734"/>
                  </a:lnTo>
                  <a:lnTo>
                    <a:pt x="0" y="0"/>
                  </a:lnTo>
                  <a:close/>
                </a:path>
              </a:pathLst>
            </a:custGeom>
            <a:blipFill>
              <a:blip r:embed="rId5"/>
              <a:stretch>
                <a:fillRect r="-1" b="-47"/>
              </a:stretch>
            </a:blipFill>
          </p:spPr>
        </p:sp>
      </p:grpSp>
      <p:grpSp>
        <p:nvGrpSpPr>
          <p:cNvPr id="9" name="Group 9"/>
          <p:cNvGrpSpPr/>
          <p:nvPr/>
        </p:nvGrpSpPr>
        <p:grpSpPr>
          <a:xfrm>
            <a:off x="694877" y="1000982"/>
            <a:ext cx="10245833" cy="1034024"/>
            <a:chOff x="0" y="0"/>
            <a:chExt cx="13661111" cy="1378699"/>
          </a:xfrm>
        </p:grpSpPr>
        <p:sp>
          <p:nvSpPr>
            <p:cNvPr id="10" name="Freeform 10"/>
            <p:cNvSpPr/>
            <p:nvPr/>
          </p:nvSpPr>
          <p:spPr>
            <a:xfrm>
              <a:off x="0" y="0"/>
              <a:ext cx="13661112" cy="1378703"/>
            </a:xfrm>
            <a:custGeom>
              <a:avLst/>
              <a:gdLst/>
              <a:ahLst/>
              <a:cxnLst/>
              <a:rect l="l" t="t" r="r" b="b"/>
              <a:pathLst>
                <a:path w="13661112" h="1378703">
                  <a:moveTo>
                    <a:pt x="0" y="0"/>
                  </a:moveTo>
                  <a:lnTo>
                    <a:pt x="13661112" y="0"/>
                  </a:lnTo>
                  <a:lnTo>
                    <a:pt x="13661112" y="1378703"/>
                  </a:lnTo>
                  <a:lnTo>
                    <a:pt x="0" y="1378703"/>
                  </a:lnTo>
                  <a:close/>
                </a:path>
              </a:pathLst>
            </a:custGeom>
            <a:blipFill>
              <a:blip r:embed="rId4">
                <a:alphaModFix amt="0"/>
              </a:blip>
              <a:stretch>
                <a:fillRect t="-143070" b="-143070"/>
              </a:stretch>
            </a:blipFill>
          </p:spPr>
        </p:sp>
        <p:sp>
          <p:nvSpPr>
            <p:cNvPr id="11" name="TextBox 11"/>
            <p:cNvSpPr txBox="1"/>
            <p:nvPr/>
          </p:nvSpPr>
          <p:spPr>
            <a:xfrm>
              <a:off x="0" y="28575"/>
              <a:ext cx="13661111" cy="1350124"/>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Fomento del sentido de pertenencia y vocación por el servicio público</a:t>
              </a:r>
            </a:p>
          </p:txBody>
        </p:sp>
      </p:grpSp>
      <p:graphicFrame>
        <p:nvGraphicFramePr>
          <p:cNvPr id="12" name="Object 12"/>
          <p:cNvGraphicFramePr/>
          <p:nvPr/>
        </p:nvGraphicFramePr>
        <p:xfrm>
          <a:off x="1675030" y="4862527"/>
          <a:ext cx="8486775" cy="3143250"/>
        </p:xfrm>
        <a:graphic>
          <a:graphicData uri="http://schemas.openxmlformats.org/presentationml/2006/ole">
            <mc:AlternateContent xmlns:mc="http://schemas.openxmlformats.org/markup-compatibility/2006">
              <mc:Choice xmlns:v="urn:schemas-microsoft-com:vml" Requires="v">
                <p:oleObj spid="_x0000_s1029" name="Worksheet" r:id="rId6" imgW="10172700" imgH="4838700" progId="Excel.Sheet.12">
                  <p:embed/>
                </p:oleObj>
              </mc:Choice>
              <mc:Fallback>
                <p:oleObj name="Worksheet" r:id="rId6" imgW="10172700" imgH="4838700" progId="Excel.Sheet.12">
                  <p:embed/>
                  <p:pic>
                    <p:nvPicPr>
                      <p:cNvPr id="0" name=""/>
                      <p:cNvPicPr/>
                      <p:nvPr/>
                    </p:nvPicPr>
                    <p:blipFill>
                      <a:blip r:embed="rId7"/>
                      <a:stretch>
                        <a:fillRect/>
                      </a:stretch>
                    </p:blipFill>
                    <p:spPr>
                      <a:xfrm>
                        <a:off x="1675030" y="4862527"/>
                        <a:ext cx="8486775" cy="3143250"/>
                      </a:xfrm>
                      <a:prstGeom prst="rect">
                        <a:avLst/>
                      </a:prstGeom>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sp>
        <p:nvSpPr>
          <p:cNvPr id="3" name="TextBox 3"/>
          <p:cNvSpPr txBox="1"/>
          <p:nvPr/>
        </p:nvSpPr>
        <p:spPr>
          <a:xfrm>
            <a:off x="11925736" y="2089172"/>
            <a:ext cx="3064173" cy="5438775"/>
          </a:xfrm>
          <a:prstGeom prst="rect">
            <a:avLst/>
          </a:prstGeom>
        </p:spPr>
        <p:txBody>
          <a:bodyPr lIns="0" tIns="0" rIns="0" bIns="0" rtlCol="0" anchor="t">
            <a:spAutoFit/>
          </a:bodyPr>
          <a:lstStyle/>
          <a:p>
            <a:pPr marL="0" lvl="0" indent="0" algn="just">
              <a:lnSpc>
                <a:spcPts val="2399"/>
              </a:lnSpc>
            </a:pPr>
            <a:r>
              <a:rPr lang="en-US" sz="1999">
                <a:solidFill>
                  <a:srgbClr val="595959"/>
                </a:solidFill>
                <a:latin typeface="Arimo"/>
                <a:ea typeface="Arimo"/>
                <a:cs typeface="Arimo"/>
                <a:sym typeface="Arimo"/>
              </a:rPr>
              <a:t>La Secretaría General implementó la Política de Salario Emocional como estrategia de bienestar e incentivos no económicos orientada a fortalecer la motivación, fidelización y retención del talento humano de la entidad.</a:t>
            </a:r>
          </a:p>
          <a:p>
            <a:pPr marL="0" lvl="0" indent="0" algn="just">
              <a:lnSpc>
                <a:spcPts val="2399"/>
              </a:lnSpc>
            </a:pPr>
            <a:endParaRPr lang="en-US" sz="1999">
              <a:solidFill>
                <a:srgbClr val="595959"/>
              </a:solidFill>
              <a:latin typeface="Arimo"/>
              <a:ea typeface="Arimo"/>
              <a:cs typeface="Arimo"/>
              <a:sym typeface="Arimo"/>
            </a:endParaRPr>
          </a:p>
          <a:p>
            <a:pPr marL="0" lvl="0" indent="0" algn="just">
              <a:lnSpc>
                <a:spcPts val="2399"/>
              </a:lnSpc>
            </a:pPr>
            <a:r>
              <a:rPr lang="en-US" sz="1999">
                <a:solidFill>
                  <a:srgbClr val="595959"/>
                </a:solidFill>
                <a:latin typeface="Arimo"/>
                <a:ea typeface="Arimo"/>
                <a:cs typeface="Arimo"/>
                <a:sym typeface="Arimo"/>
              </a:rPr>
              <a:t>Al cierre del segundo trimestre de 2026, 883 servidores(as) disfrutaron de 1.120 beneficios otorgados a través de esta estrategia.</a:t>
            </a:r>
          </a:p>
          <a:p>
            <a:pPr marL="0" lvl="0" indent="0" algn="just">
              <a:lnSpc>
                <a:spcPts val="2399"/>
              </a:lnSpc>
            </a:pPr>
            <a:endParaRPr lang="en-US" sz="1999">
              <a:solidFill>
                <a:srgbClr val="595959"/>
              </a:solidFill>
              <a:latin typeface="Arimo"/>
              <a:ea typeface="Arimo"/>
              <a:cs typeface="Arimo"/>
              <a:sym typeface="Arimo"/>
            </a:endParaRPr>
          </a:p>
          <a:p>
            <a:pPr algn="just">
              <a:lnSpc>
                <a:spcPts val="1680"/>
              </a:lnSpc>
            </a:pPr>
            <a:r>
              <a:rPr lang="en-US" sz="1400">
                <a:solidFill>
                  <a:srgbClr val="595959"/>
                </a:solidFill>
                <a:latin typeface="Arimo"/>
                <a:ea typeface="Arimo"/>
                <a:cs typeface="Arimo"/>
                <a:sym typeface="Arimo"/>
              </a:rPr>
              <a:t>(El número de servidores tiene que ver con la rotación de la planta)*</a:t>
            </a:r>
          </a:p>
        </p:txBody>
      </p:sp>
      <p:pic>
        <p:nvPicPr>
          <p:cNvPr id="4" name="Picture 4"/>
          <p:cNvPicPr>
            <a:picLocks noChangeAspect="1"/>
          </p:cNvPicPr>
          <p:nvPr/>
        </p:nvPicPr>
        <p:blipFill>
          <a:blip r:embed="rId3"/>
          <a:stretch>
            <a:fillRect/>
          </a:stretch>
        </p:blipFill>
        <p:spPr>
          <a:xfrm>
            <a:off x="-214306" y="631187"/>
            <a:ext cx="11925901" cy="8216177"/>
          </a:xfrm>
          <a:prstGeom prst="rect">
            <a:avLst/>
          </a:prstGeom>
        </p:spPr>
      </p:pic>
      <p:sp>
        <p:nvSpPr>
          <p:cNvPr id="5" name="TextBox 5"/>
          <p:cNvSpPr txBox="1"/>
          <p:nvPr/>
        </p:nvSpPr>
        <p:spPr>
          <a:xfrm>
            <a:off x="1006792" y="1063602"/>
            <a:ext cx="6133951" cy="561975"/>
          </a:xfrm>
          <a:prstGeom prst="rect">
            <a:avLst/>
          </a:prstGeom>
        </p:spPr>
        <p:txBody>
          <a:bodyPr lIns="0" tIns="0" rIns="0" bIns="0" rtlCol="0" anchor="t">
            <a:spAutoFit/>
          </a:bodyPr>
          <a:lstStyle/>
          <a:p>
            <a:pPr algn="l">
              <a:lnSpc>
                <a:spcPts val="4239"/>
              </a:lnSpc>
            </a:pPr>
            <a:r>
              <a:rPr lang="en-US" sz="3533" b="1">
                <a:solidFill>
                  <a:srgbClr val="CC0000"/>
                </a:solidFill>
                <a:latin typeface="Arimo Bold"/>
                <a:ea typeface="Arimo Bold"/>
                <a:cs typeface="Arimo Bold"/>
                <a:sym typeface="Arimo Bold"/>
              </a:rPr>
              <a:t>Valera de Salario Emocional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3"/>
            <a:stretch>
              <a:fillRect r="-60"/>
            </a:stretch>
          </a:blipFill>
        </p:spPr>
      </p:sp>
      <p:grpSp>
        <p:nvGrpSpPr>
          <p:cNvPr id="3" name="Group 3"/>
          <p:cNvGrpSpPr/>
          <p:nvPr/>
        </p:nvGrpSpPr>
        <p:grpSpPr>
          <a:xfrm>
            <a:off x="1456839" y="534143"/>
            <a:ext cx="12267914" cy="646328"/>
            <a:chOff x="0" y="0"/>
            <a:chExt cx="16357219" cy="861771"/>
          </a:xfrm>
        </p:grpSpPr>
        <p:sp>
          <p:nvSpPr>
            <p:cNvPr id="4" name="Freeform 4"/>
            <p:cNvSpPr/>
            <p:nvPr/>
          </p:nvSpPr>
          <p:spPr>
            <a:xfrm>
              <a:off x="0" y="0"/>
              <a:ext cx="16357217" cy="861776"/>
            </a:xfrm>
            <a:custGeom>
              <a:avLst/>
              <a:gdLst/>
              <a:ahLst/>
              <a:cxnLst/>
              <a:rect l="l" t="t" r="r" b="b"/>
              <a:pathLst>
                <a:path w="16357217" h="861776">
                  <a:moveTo>
                    <a:pt x="0" y="0"/>
                  </a:moveTo>
                  <a:lnTo>
                    <a:pt x="16357217" y="0"/>
                  </a:lnTo>
                  <a:lnTo>
                    <a:pt x="16357217" y="861776"/>
                  </a:lnTo>
                  <a:lnTo>
                    <a:pt x="0" y="861776"/>
                  </a:lnTo>
                  <a:close/>
                </a:path>
              </a:pathLst>
            </a:custGeom>
            <a:blipFill>
              <a:blip r:embed="rId4">
                <a:alphaModFix amt="0"/>
              </a:blip>
              <a:stretch>
                <a:fillRect t="-319842" b="-319841"/>
              </a:stretch>
            </a:blipFill>
          </p:spPr>
        </p:sp>
        <p:sp>
          <p:nvSpPr>
            <p:cNvPr id="5" name="TextBox 5"/>
            <p:cNvSpPr txBox="1"/>
            <p:nvPr/>
          </p:nvSpPr>
          <p:spPr>
            <a:xfrm>
              <a:off x="0" y="-28575"/>
              <a:ext cx="16357219" cy="890346"/>
            </a:xfrm>
            <a:prstGeom prst="rect">
              <a:avLst/>
            </a:prstGeom>
          </p:spPr>
          <p:txBody>
            <a:bodyPr lIns="0" tIns="0" rIns="0" bIns="0" rtlCol="0" anchor="ctr"/>
            <a:lstStyle/>
            <a:p>
              <a:pPr algn="ctr">
                <a:lnSpc>
                  <a:spcPts val="4320"/>
                </a:lnSpc>
              </a:pPr>
              <a:r>
                <a:rPr lang="en-US" sz="3600" b="1">
                  <a:solidFill>
                    <a:srgbClr val="C00000"/>
                  </a:solidFill>
                  <a:latin typeface="Arimo Bold"/>
                  <a:ea typeface="Arimo Bold"/>
                  <a:cs typeface="Arimo Bold"/>
                  <a:sym typeface="Arimo Bold"/>
                </a:rPr>
                <a:t>Seguimiento de ausentismos</a:t>
              </a:r>
            </a:p>
          </p:txBody>
        </p:sp>
      </p:grpSp>
      <p:sp>
        <p:nvSpPr>
          <p:cNvPr id="6" name="TextBox 6"/>
          <p:cNvSpPr txBox="1"/>
          <p:nvPr/>
        </p:nvSpPr>
        <p:spPr>
          <a:xfrm>
            <a:off x="1030357" y="3039894"/>
            <a:ext cx="3020997" cy="4236482"/>
          </a:xfrm>
          <a:prstGeom prst="rect">
            <a:avLst/>
          </a:prstGeom>
        </p:spPr>
        <p:txBody>
          <a:bodyPr lIns="0" tIns="0" rIns="0" bIns="0" rtlCol="0" anchor="t">
            <a:spAutoFit/>
          </a:bodyPr>
          <a:lstStyle/>
          <a:p>
            <a:pPr algn="just">
              <a:lnSpc>
                <a:spcPts val="2160"/>
              </a:lnSpc>
            </a:pPr>
            <a:r>
              <a:rPr lang="en-US" sz="1800">
                <a:solidFill>
                  <a:srgbClr val="595959"/>
                </a:solidFill>
                <a:latin typeface="Arimo"/>
                <a:ea typeface="Arimo"/>
                <a:cs typeface="Arimo"/>
                <a:sym typeface="Arimo"/>
              </a:rPr>
              <a:t>A través del instrumento de registro, seguimiento y consolidaciones de los permisos remitidos por los servidores(as) de la Secretaría General de la Alcaldía Mayor de Bogotá, D. C., mediante el </a:t>
            </a:r>
            <a:r>
              <a:rPr lang="en-US" sz="1800" b="1">
                <a:solidFill>
                  <a:srgbClr val="C00000"/>
                </a:solidFill>
                <a:latin typeface="Arimo Bold"/>
                <a:ea typeface="Arimo Bold"/>
                <a:cs typeface="Arimo Bold"/>
                <a:sym typeface="Arimo Bold"/>
              </a:rPr>
              <a:t>formato de permisos y licencias FT-174 </a:t>
            </a:r>
            <a:r>
              <a:rPr lang="en-US" sz="1800">
                <a:solidFill>
                  <a:srgbClr val="595959"/>
                </a:solidFill>
                <a:latin typeface="Arimo"/>
                <a:ea typeface="Arimo"/>
                <a:cs typeface="Arimo"/>
                <a:sym typeface="Arimo"/>
              </a:rPr>
              <a:t>y las situaciones administrativas concedidas por acto administrativo del primer semestre de 2026, se han otorgado los siguientes permisos:</a:t>
            </a:r>
          </a:p>
          <a:p>
            <a:pPr algn="just">
              <a:lnSpc>
                <a:spcPts val="2160"/>
              </a:lnSpc>
            </a:pPr>
            <a:endParaRPr lang="en-US" sz="1800">
              <a:solidFill>
                <a:srgbClr val="595959"/>
              </a:solidFill>
              <a:latin typeface="Arimo"/>
              <a:ea typeface="Arimo"/>
              <a:cs typeface="Arimo"/>
              <a:sym typeface="Arimo"/>
            </a:endParaRPr>
          </a:p>
        </p:txBody>
      </p:sp>
      <p:pic>
        <p:nvPicPr>
          <p:cNvPr id="7" name="Picture 7"/>
          <p:cNvPicPr>
            <a:picLocks noChangeAspect="1"/>
          </p:cNvPicPr>
          <p:nvPr/>
        </p:nvPicPr>
        <p:blipFill>
          <a:blip r:embed="rId5"/>
          <a:stretch>
            <a:fillRect/>
          </a:stretch>
        </p:blipFill>
        <p:spPr>
          <a:xfrm>
            <a:off x="3921708" y="927816"/>
            <a:ext cx="10422200" cy="776907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3"/>
            <a:stretch>
              <a:fillRect r="-60"/>
            </a:stretch>
          </a:blipFill>
        </p:spPr>
      </p:sp>
      <p:grpSp>
        <p:nvGrpSpPr>
          <p:cNvPr id="3" name="Group 3"/>
          <p:cNvGrpSpPr/>
          <p:nvPr/>
        </p:nvGrpSpPr>
        <p:grpSpPr>
          <a:xfrm>
            <a:off x="2729225" y="3309584"/>
            <a:ext cx="10296009" cy="2301123"/>
            <a:chOff x="0" y="0"/>
            <a:chExt cx="4195301" cy="937636"/>
          </a:xfrm>
        </p:grpSpPr>
        <p:sp>
          <p:nvSpPr>
            <p:cNvPr id="4" name="Freeform 4"/>
            <p:cNvSpPr/>
            <p:nvPr/>
          </p:nvSpPr>
          <p:spPr>
            <a:xfrm>
              <a:off x="0" y="0"/>
              <a:ext cx="4195301" cy="937636"/>
            </a:xfrm>
            <a:custGeom>
              <a:avLst/>
              <a:gdLst/>
              <a:ahLst/>
              <a:cxnLst/>
              <a:rect l="l" t="t" r="r" b="b"/>
              <a:pathLst>
                <a:path w="4195301" h="937636">
                  <a:moveTo>
                    <a:pt x="0" y="0"/>
                  </a:moveTo>
                  <a:lnTo>
                    <a:pt x="4195301" y="0"/>
                  </a:lnTo>
                  <a:lnTo>
                    <a:pt x="4195301" y="937636"/>
                  </a:lnTo>
                  <a:lnTo>
                    <a:pt x="0" y="937636"/>
                  </a:lnTo>
                  <a:close/>
                </a:path>
              </a:pathLst>
            </a:custGeom>
            <a:solidFill>
              <a:srgbClr val="076FCC">
                <a:alpha val="15686"/>
              </a:srgbClr>
            </a:solidFill>
          </p:spPr>
        </p:sp>
        <p:sp>
          <p:nvSpPr>
            <p:cNvPr id="5" name="TextBox 5"/>
            <p:cNvSpPr txBox="1"/>
            <p:nvPr/>
          </p:nvSpPr>
          <p:spPr>
            <a:xfrm>
              <a:off x="0" y="-28575"/>
              <a:ext cx="4195301" cy="966211"/>
            </a:xfrm>
            <a:prstGeom prst="rect">
              <a:avLst/>
            </a:prstGeom>
          </p:spPr>
          <p:txBody>
            <a:bodyPr lIns="49817" tIns="49817" rIns="49817" bIns="49817" rtlCol="0" anchor="ctr"/>
            <a:lstStyle/>
            <a:p>
              <a:pPr algn="ctr">
                <a:lnSpc>
                  <a:spcPts val="2457"/>
                </a:lnSpc>
              </a:pPr>
              <a:endParaRPr/>
            </a:p>
          </p:txBody>
        </p:sp>
      </p:grpSp>
      <p:sp>
        <p:nvSpPr>
          <p:cNvPr id="6" name="Freeform 6"/>
          <p:cNvSpPr/>
          <p:nvPr/>
        </p:nvSpPr>
        <p:spPr>
          <a:xfrm>
            <a:off x="3612331" y="3680415"/>
            <a:ext cx="1142883" cy="1255063"/>
          </a:xfrm>
          <a:custGeom>
            <a:avLst/>
            <a:gdLst/>
            <a:ahLst/>
            <a:cxnLst/>
            <a:rect l="l" t="t" r="r" b="b"/>
            <a:pathLst>
              <a:path w="1142883" h="1255063">
                <a:moveTo>
                  <a:pt x="0" y="0"/>
                </a:moveTo>
                <a:lnTo>
                  <a:pt x="1142883" y="0"/>
                </a:lnTo>
                <a:lnTo>
                  <a:pt x="1142883" y="1255064"/>
                </a:lnTo>
                <a:lnTo>
                  <a:pt x="0" y="1255064"/>
                </a:lnTo>
                <a:lnTo>
                  <a:pt x="0" y="0"/>
                </a:lnTo>
                <a:close/>
              </a:path>
            </a:pathLst>
          </a:custGeom>
          <a:blipFill>
            <a:blip r:embed="rId4">
              <a:extLst>
                <a:ext uri="{96DAC541-7B7A-43D3-8B79-37D633B846F1}">
                  <asvg:svgBlip xmlns="" xmlns:asvg="http://schemas.microsoft.com/office/drawing/2016/SVG/main" r:embed="rId5"/>
                </a:ext>
              </a:extLst>
            </a:blip>
            <a:stretch>
              <a:fillRect l="-9547" r="-9548"/>
            </a:stretch>
          </a:blipFill>
        </p:spPr>
      </p:sp>
      <p:sp>
        <p:nvSpPr>
          <p:cNvPr id="7" name="Freeform 7"/>
          <p:cNvSpPr/>
          <p:nvPr/>
        </p:nvSpPr>
        <p:spPr>
          <a:xfrm>
            <a:off x="8198329" y="3723118"/>
            <a:ext cx="614982" cy="804139"/>
          </a:xfrm>
          <a:custGeom>
            <a:avLst/>
            <a:gdLst/>
            <a:ahLst/>
            <a:cxnLst/>
            <a:rect l="l" t="t" r="r" b="b"/>
            <a:pathLst>
              <a:path w="614982" h="804139">
                <a:moveTo>
                  <a:pt x="0" y="0"/>
                </a:moveTo>
                <a:lnTo>
                  <a:pt x="614982" y="0"/>
                </a:lnTo>
                <a:lnTo>
                  <a:pt x="614982" y="804139"/>
                </a:lnTo>
                <a:lnTo>
                  <a:pt x="0" y="804139"/>
                </a:lnTo>
                <a:lnTo>
                  <a:pt x="0" y="0"/>
                </a:lnTo>
                <a:close/>
              </a:path>
            </a:pathLst>
          </a:custGeom>
          <a:blipFill>
            <a:blip r:embed="rId6">
              <a:extLst>
                <a:ext uri="{96DAC541-7B7A-43D3-8B79-37D633B846F1}">
                  <asvg:svgBlip xmlns="" xmlns:asvg="http://schemas.microsoft.com/office/drawing/2016/SVG/main" r:embed="rId7"/>
                </a:ext>
              </a:extLst>
            </a:blip>
            <a:stretch>
              <a:fillRect l="-8781" r="-8781"/>
            </a:stretch>
          </a:blipFill>
        </p:spPr>
      </p:sp>
      <p:sp>
        <p:nvSpPr>
          <p:cNvPr id="8" name="Freeform 8"/>
          <p:cNvSpPr/>
          <p:nvPr/>
        </p:nvSpPr>
        <p:spPr>
          <a:xfrm>
            <a:off x="8144556" y="4681326"/>
            <a:ext cx="717987" cy="717987"/>
          </a:xfrm>
          <a:custGeom>
            <a:avLst/>
            <a:gdLst/>
            <a:ahLst/>
            <a:cxnLst/>
            <a:rect l="l" t="t" r="r" b="b"/>
            <a:pathLst>
              <a:path w="717987" h="717987">
                <a:moveTo>
                  <a:pt x="0" y="0"/>
                </a:moveTo>
                <a:lnTo>
                  <a:pt x="717987" y="0"/>
                </a:lnTo>
                <a:lnTo>
                  <a:pt x="717987" y="717987"/>
                </a:lnTo>
                <a:lnTo>
                  <a:pt x="0" y="71798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6672597" y="5936895"/>
            <a:ext cx="1117040" cy="1062579"/>
          </a:xfrm>
          <a:custGeom>
            <a:avLst/>
            <a:gdLst/>
            <a:ahLst/>
            <a:cxnLst/>
            <a:rect l="l" t="t" r="r" b="b"/>
            <a:pathLst>
              <a:path w="1117040" h="1062579">
                <a:moveTo>
                  <a:pt x="0" y="0"/>
                </a:moveTo>
                <a:lnTo>
                  <a:pt x="1117039" y="0"/>
                </a:lnTo>
                <a:lnTo>
                  <a:pt x="1117039" y="1062580"/>
                </a:lnTo>
                <a:lnTo>
                  <a:pt x="0" y="1062580"/>
                </a:lnTo>
                <a:lnTo>
                  <a:pt x="0" y="0"/>
                </a:lnTo>
                <a:close/>
              </a:path>
            </a:pathLst>
          </a:custGeom>
          <a:blipFill>
            <a:blip r:embed="rId10">
              <a:extLst>
                <a:ext uri="{96DAC541-7B7A-43D3-8B79-37D633B846F1}">
                  <asvg:svgBlip xmlns="" xmlns:asvg="http://schemas.microsoft.com/office/drawing/2016/SVG/main" r:embed="rId11"/>
                </a:ext>
              </a:extLst>
            </a:blip>
            <a:stretch>
              <a:fillRect t="-2562" b="-2562"/>
            </a:stretch>
          </a:blipFill>
        </p:spPr>
      </p:sp>
      <p:sp>
        <p:nvSpPr>
          <p:cNvPr id="10" name="Freeform 10"/>
          <p:cNvSpPr/>
          <p:nvPr/>
        </p:nvSpPr>
        <p:spPr>
          <a:xfrm>
            <a:off x="6770867" y="6101674"/>
            <a:ext cx="1328105" cy="1328105"/>
          </a:xfrm>
          <a:custGeom>
            <a:avLst/>
            <a:gdLst/>
            <a:ahLst/>
            <a:cxnLst/>
            <a:rect l="l" t="t" r="r" b="b"/>
            <a:pathLst>
              <a:path w="1328105" h="1328105">
                <a:moveTo>
                  <a:pt x="0" y="0"/>
                </a:moveTo>
                <a:lnTo>
                  <a:pt x="1328105" y="0"/>
                </a:lnTo>
                <a:lnTo>
                  <a:pt x="1328105" y="1328104"/>
                </a:lnTo>
                <a:lnTo>
                  <a:pt x="0" y="132810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TextBox 11"/>
          <p:cNvSpPr txBox="1"/>
          <p:nvPr/>
        </p:nvSpPr>
        <p:spPr>
          <a:xfrm>
            <a:off x="1680058" y="1961213"/>
            <a:ext cx="9518427" cy="224203"/>
          </a:xfrm>
          <a:prstGeom prst="rect">
            <a:avLst/>
          </a:prstGeom>
        </p:spPr>
        <p:txBody>
          <a:bodyPr lIns="0" tIns="0" rIns="0" bIns="0" rtlCol="0" anchor="t">
            <a:spAutoFit/>
          </a:bodyPr>
          <a:lstStyle/>
          <a:p>
            <a:pPr algn="l">
              <a:lnSpc>
                <a:spcPts val="1663"/>
              </a:lnSpc>
            </a:pPr>
            <a:r>
              <a:rPr lang="en-US" sz="1808" b="1">
                <a:solidFill>
                  <a:srgbClr val="022033"/>
                </a:solidFill>
                <a:latin typeface="Verdana 1 Bold"/>
                <a:ea typeface="Verdana 1 Bold"/>
                <a:cs typeface="Verdana 1 Bold"/>
                <a:sym typeface="Verdana 1 Bold"/>
              </a:rPr>
              <a:t>Seguimiento Ausentismo</a:t>
            </a:r>
          </a:p>
        </p:txBody>
      </p:sp>
      <p:sp>
        <p:nvSpPr>
          <p:cNvPr id="12" name="TextBox 12"/>
          <p:cNvSpPr txBox="1"/>
          <p:nvPr/>
        </p:nvSpPr>
        <p:spPr>
          <a:xfrm>
            <a:off x="1680058" y="1304560"/>
            <a:ext cx="8066733" cy="508756"/>
          </a:xfrm>
          <a:prstGeom prst="rect">
            <a:avLst/>
          </a:prstGeom>
        </p:spPr>
        <p:txBody>
          <a:bodyPr lIns="0" tIns="0" rIns="0" bIns="0" rtlCol="0" anchor="t">
            <a:spAutoFit/>
          </a:bodyPr>
          <a:lstStyle/>
          <a:p>
            <a:pPr algn="l">
              <a:lnSpc>
                <a:spcPts val="4048"/>
              </a:lnSpc>
            </a:pPr>
            <a:r>
              <a:rPr lang="en-US" sz="3373" b="1">
                <a:solidFill>
                  <a:srgbClr val="CC0000"/>
                </a:solidFill>
                <a:latin typeface="Oswald Bold"/>
                <a:ea typeface="Oswald Bold"/>
                <a:cs typeface="Oswald Bold"/>
                <a:sym typeface="Oswald Bold"/>
              </a:rPr>
              <a:t>PLAN DE BIENESTAR SOCIAL E INCENTIVOS</a:t>
            </a:r>
          </a:p>
        </p:txBody>
      </p:sp>
      <p:sp>
        <p:nvSpPr>
          <p:cNvPr id="13" name="TextBox 13"/>
          <p:cNvSpPr txBox="1"/>
          <p:nvPr/>
        </p:nvSpPr>
        <p:spPr>
          <a:xfrm>
            <a:off x="4399439" y="2635478"/>
            <a:ext cx="6397494" cy="372382"/>
          </a:xfrm>
          <a:prstGeom prst="rect">
            <a:avLst/>
          </a:prstGeom>
        </p:spPr>
        <p:txBody>
          <a:bodyPr lIns="0" tIns="0" rIns="0" bIns="0" rtlCol="0" anchor="t">
            <a:spAutoFit/>
          </a:bodyPr>
          <a:lstStyle/>
          <a:p>
            <a:pPr algn="ctr">
              <a:lnSpc>
                <a:spcPts val="2832"/>
              </a:lnSpc>
            </a:pPr>
            <a:r>
              <a:rPr lang="en-US" sz="2360" b="1">
                <a:solidFill>
                  <a:srgbClr val="C00000"/>
                </a:solidFill>
                <a:latin typeface="Arimo Bold"/>
                <a:ea typeface="Arimo Bold"/>
                <a:cs typeface="Arimo Bold"/>
                <a:sym typeface="Arimo Bold"/>
              </a:rPr>
              <a:t>Teletrabajo, horarios flexibles y escalonados</a:t>
            </a:r>
          </a:p>
        </p:txBody>
      </p:sp>
      <p:sp>
        <p:nvSpPr>
          <p:cNvPr id="14" name="TextBox 14"/>
          <p:cNvSpPr txBox="1"/>
          <p:nvPr/>
        </p:nvSpPr>
        <p:spPr>
          <a:xfrm>
            <a:off x="4833201" y="4583686"/>
            <a:ext cx="1384151" cy="402834"/>
          </a:xfrm>
          <a:prstGeom prst="rect">
            <a:avLst/>
          </a:prstGeom>
        </p:spPr>
        <p:txBody>
          <a:bodyPr lIns="0" tIns="0" rIns="0" bIns="0" rtlCol="0" anchor="t">
            <a:spAutoFit/>
          </a:bodyPr>
          <a:lstStyle/>
          <a:p>
            <a:pPr algn="ctr">
              <a:lnSpc>
                <a:spcPts val="1619"/>
              </a:lnSpc>
            </a:pPr>
            <a:r>
              <a:rPr lang="en-US" sz="1201">
                <a:solidFill>
                  <a:srgbClr val="595959"/>
                </a:solidFill>
                <a:latin typeface="Verdana 1"/>
                <a:ea typeface="Verdana 1"/>
                <a:cs typeface="Verdana 1"/>
                <a:sym typeface="Verdana 1"/>
              </a:rPr>
              <a:t>Mujeres </a:t>
            </a:r>
          </a:p>
          <a:p>
            <a:pPr algn="ctr">
              <a:lnSpc>
                <a:spcPts val="1619"/>
              </a:lnSpc>
            </a:pPr>
            <a:r>
              <a:rPr lang="en-US" sz="1201">
                <a:solidFill>
                  <a:srgbClr val="595959"/>
                </a:solidFill>
                <a:latin typeface="Verdana 1"/>
                <a:ea typeface="Verdana 1"/>
                <a:cs typeface="Verdana 1"/>
                <a:sym typeface="Verdana 1"/>
              </a:rPr>
              <a:t>(60%) </a:t>
            </a:r>
          </a:p>
        </p:txBody>
      </p:sp>
      <p:sp>
        <p:nvSpPr>
          <p:cNvPr id="15" name="TextBox 15"/>
          <p:cNvSpPr txBox="1"/>
          <p:nvPr/>
        </p:nvSpPr>
        <p:spPr>
          <a:xfrm>
            <a:off x="9113982" y="3779747"/>
            <a:ext cx="2347824" cy="402834"/>
          </a:xfrm>
          <a:prstGeom prst="rect">
            <a:avLst/>
          </a:prstGeom>
        </p:spPr>
        <p:txBody>
          <a:bodyPr lIns="0" tIns="0" rIns="0" bIns="0" rtlCol="0" anchor="t">
            <a:spAutoFit/>
          </a:bodyPr>
          <a:lstStyle/>
          <a:p>
            <a:pPr algn="ctr">
              <a:lnSpc>
                <a:spcPts val="1619"/>
              </a:lnSpc>
            </a:pPr>
            <a:r>
              <a:rPr lang="en-US" sz="1201">
                <a:solidFill>
                  <a:srgbClr val="595959"/>
                </a:solidFill>
                <a:latin typeface="Verdana 1"/>
                <a:ea typeface="Verdana 1"/>
                <a:cs typeface="Verdana 1"/>
                <a:sym typeface="Verdana 1"/>
              </a:rPr>
              <a:t> En modalidad autónoma por condiciones especiales </a:t>
            </a:r>
          </a:p>
        </p:txBody>
      </p:sp>
      <p:sp>
        <p:nvSpPr>
          <p:cNvPr id="16" name="TextBox 16"/>
          <p:cNvSpPr txBox="1"/>
          <p:nvPr/>
        </p:nvSpPr>
        <p:spPr>
          <a:xfrm>
            <a:off x="4964669" y="3888564"/>
            <a:ext cx="2176532" cy="714172"/>
          </a:xfrm>
          <a:prstGeom prst="rect">
            <a:avLst/>
          </a:prstGeom>
        </p:spPr>
        <p:txBody>
          <a:bodyPr lIns="0" tIns="0" rIns="0" bIns="0" rtlCol="0" anchor="t">
            <a:spAutoFit/>
          </a:bodyPr>
          <a:lstStyle/>
          <a:p>
            <a:pPr algn="l">
              <a:lnSpc>
                <a:spcPts val="1442"/>
              </a:lnSpc>
            </a:pPr>
            <a:r>
              <a:rPr lang="en-US" sz="1201">
                <a:solidFill>
                  <a:srgbClr val="595959"/>
                </a:solidFill>
                <a:latin typeface="Verdana 1"/>
                <a:ea typeface="Verdana 1"/>
                <a:cs typeface="Verdana 1"/>
                <a:sym typeface="Verdana 1"/>
              </a:rPr>
              <a:t>Dosciento diecinueve (216) Teletrabajadores(as) </a:t>
            </a:r>
          </a:p>
          <a:p>
            <a:pPr algn="l">
              <a:lnSpc>
                <a:spcPts val="1442"/>
              </a:lnSpc>
            </a:pPr>
            <a:r>
              <a:rPr lang="en-US" sz="1201">
                <a:solidFill>
                  <a:srgbClr val="595959"/>
                </a:solidFill>
                <a:latin typeface="Verdana 1"/>
                <a:ea typeface="Verdana 1"/>
                <a:cs typeface="Verdana 1"/>
                <a:sym typeface="Verdana 1"/>
              </a:rPr>
              <a:t>A 30 de de junio de 2026. </a:t>
            </a:r>
          </a:p>
          <a:p>
            <a:pPr algn="l">
              <a:lnSpc>
                <a:spcPts val="1442"/>
              </a:lnSpc>
            </a:pPr>
            <a:endParaRPr lang="en-US" sz="1201">
              <a:solidFill>
                <a:srgbClr val="595959"/>
              </a:solidFill>
              <a:latin typeface="Verdana 1"/>
              <a:ea typeface="Verdana 1"/>
              <a:cs typeface="Verdana 1"/>
              <a:sym typeface="Verdana 1"/>
            </a:endParaRPr>
          </a:p>
        </p:txBody>
      </p:sp>
      <p:sp>
        <p:nvSpPr>
          <p:cNvPr id="17" name="TextBox 17"/>
          <p:cNvSpPr txBox="1"/>
          <p:nvPr/>
        </p:nvSpPr>
        <p:spPr>
          <a:xfrm>
            <a:off x="9994699" y="5221896"/>
            <a:ext cx="402971" cy="207626"/>
          </a:xfrm>
          <a:prstGeom prst="rect">
            <a:avLst/>
          </a:prstGeom>
        </p:spPr>
        <p:txBody>
          <a:bodyPr lIns="0" tIns="0" rIns="0" bIns="0" rtlCol="0" anchor="t">
            <a:spAutoFit/>
          </a:bodyPr>
          <a:lstStyle/>
          <a:p>
            <a:pPr algn="ctr">
              <a:lnSpc>
                <a:spcPts val="1515"/>
              </a:lnSpc>
            </a:pPr>
            <a:r>
              <a:rPr lang="en-US" sz="1240" b="1">
                <a:solidFill>
                  <a:srgbClr val="3CB524"/>
                </a:solidFill>
                <a:latin typeface="Arimo Bold"/>
                <a:ea typeface="Arimo Bold"/>
                <a:cs typeface="Arimo Bold"/>
                <a:sym typeface="Arimo Bold"/>
              </a:rPr>
              <a:t>94 % </a:t>
            </a:r>
          </a:p>
        </p:txBody>
      </p:sp>
      <p:sp>
        <p:nvSpPr>
          <p:cNvPr id="18" name="TextBox 18"/>
          <p:cNvSpPr txBox="1"/>
          <p:nvPr/>
        </p:nvSpPr>
        <p:spPr>
          <a:xfrm>
            <a:off x="9022273" y="4612967"/>
            <a:ext cx="2347824" cy="402834"/>
          </a:xfrm>
          <a:prstGeom prst="rect">
            <a:avLst/>
          </a:prstGeom>
        </p:spPr>
        <p:txBody>
          <a:bodyPr lIns="0" tIns="0" rIns="0" bIns="0" rtlCol="0" anchor="t">
            <a:spAutoFit/>
          </a:bodyPr>
          <a:lstStyle/>
          <a:p>
            <a:pPr algn="ctr">
              <a:lnSpc>
                <a:spcPts val="1619"/>
              </a:lnSpc>
            </a:pPr>
            <a:r>
              <a:rPr lang="en-US" sz="1201">
                <a:solidFill>
                  <a:srgbClr val="595959"/>
                </a:solidFill>
                <a:latin typeface="Verdana 1"/>
                <a:ea typeface="Verdana 1"/>
                <a:cs typeface="Verdana 1"/>
                <a:sym typeface="Verdana 1"/>
              </a:rPr>
              <a:t> En modalidad </a:t>
            </a:r>
          </a:p>
          <a:p>
            <a:pPr algn="ctr">
              <a:lnSpc>
                <a:spcPts val="1619"/>
              </a:lnSpc>
            </a:pPr>
            <a:r>
              <a:rPr lang="en-US" sz="1201">
                <a:solidFill>
                  <a:srgbClr val="595959"/>
                </a:solidFill>
                <a:latin typeface="Verdana 1"/>
                <a:ea typeface="Verdana 1"/>
                <a:cs typeface="Verdana 1"/>
                <a:sym typeface="Verdana 1"/>
              </a:rPr>
              <a:t>híbrida</a:t>
            </a:r>
          </a:p>
        </p:txBody>
      </p:sp>
      <p:sp>
        <p:nvSpPr>
          <p:cNvPr id="19" name="TextBox 19"/>
          <p:cNvSpPr txBox="1"/>
          <p:nvPr/>
        </p:nvSpPr>
        <p:spPr>
          <a:xfrm>
            <a:off x="5914408" y="4616384"/>
            <a:ext cx="1146301" cy="402834"/>
          </a:xfrm>
          <a:prstGeom prst="rect">
            <a:avLst/>
          </a:prstGeom>
        </p:spPr>
        <p:txBody>
          <a:bodyPr lIns="0" tIns="0" rIns="0" bIns="0" rtlCol="0" anchor="t">
            <a:spAutoFit/>
          </a:bodyPr>
          <a:lstStyle/>
          <a:p>
            <a:pPr algn="ctr">
              <a:lnSpc>
                <a:spcPts val="1619"/>
              </a:lnSpc>
            </a:pPr>
            <a:r>
              <a:rPr lang="en-US" sz="1201">
                <a:solidFill>
                  <a:srgbClr val="595959"/>
                </a:solidFill>
                <a:latin typeface="Verdana 1"/>
                <a:ea typeface="Verdana 1"/>
                <a:cs typeface="Verdana 1"/>
                <a:sym typeface="Verdana 1"/>
              </a:rPr>
              <a:t> hombres</a:t>
            </a:r>
          </a:p>
          <a:p>
            <a:pPr algn="ctr">
              <a:lnSpc>
                <a:spcPts val="1619"/>
              </a:lnSpc>
            </a:pPr>
            <a:r>
              <a:rPr lang="en-US" sz="1201">
                <a:solidFill>
                  <a:srgbClr val="595959"/>
                </a:solidFill>
                <a:latin typeface="Verdana 1"/>
                <a:ea typeface="Verdana 1"/>
                <a:cs typeface="Verdana 1"/>
                <a:sym typeface="Verdana 1"/>
              </a:rPr>
              <a:t>(40%)</a:t>
            </a:r>
          </a:p>
        </p:txBody>
      </p:sp>
      <p:sp>
        <p:nvSpPr>
          <p:cNvPr id="20" name="TextBox 20"/>
          <p:cNvSpPr txBox="1"/>
          <p:nvPr/>
        </p:nvSpPr>
        <p:spPr>
          <a:xfrm>
            <a:off x="3751503" y="5874865"/>
            <a:ext cx="1542145" cy="226809"/>
          </a:xfrm>
          <a:prstGeom prst="rect">
            <a:avLst/>
          </a:prstGeom>
        </p:spPr>
        <p:txBody>
          <a:bodyPr lIns="0" tIns="0" rIns="0" bIns="0" rtlCol="0" anchor="t">
            <a:spAutoFit/>
          </a:bodyPr>
          <a:lstStyle/>
          <a:p>
            <a:pPr algn="ctr">
              <a:lnSpc>
                <a:spcPts val="1881"/>
              </a:lnSpc>
            </a:pPr>
            <a:r>
              <a:rPr lang="en-US" sz="1395" b="1">
                <a:solidFill>
                  <a:srgbClr val="595959"/>
                </a:solidFill>
                <a:latin typeface="Verdana 1 Bold"/>
                <a:ea typeface="Verdana 1 Bold"/>
                <a:cs typeface="Verdana 1 Bold"/>
                <a:sym typeface="Verdana 1 Bold"/>
              </a:rPr>
              <a:t>Horario flexible</a:t>
            </a:r>
          </a:p>
        </p:txBody>
      </p:sp>
      <p:sp>
        <p:nvSpPr>
          <p:cNvPr id="21" name="TextBox 21"/>
          <p:cNvSpPr txBox="1"/>
          <p:nvPr/>
        </p:nvSpPr>
        <p:spPr>
          <a:xfrm>
            <a:off x="8843224" y="5813966"/>
            <a:ext cx="1925781" cy="226809"/>
          </a:xfrm>
          <a:prstGeom prst="rect">
            <a:avLst/>
          </a:prstGeom>
        </p:spPr>
        <p:txBody>
          <a:bodyPr lIns="0" tIns="0" rIns="0" bIns="0" rtlCol="0" anchor="t">
            <a:spAutoFit/>
          </a:bodyPr>
          <a:lstStyle/>
          <a:p>
            <a:pPr algn="ctr">
              <a:lnSpc>
                <a:spcPts val="1881"/>
              </a:lnSpc>
            </a:pPr>
            <a:r>
              <a:rPr lang="en-US" sz="1395" b="1">
                <a:solidFill>
                  <a:srgbClr val="595959"/>
                </a:solidFill>
                <a:latin typeface="Verdana 1 Bold"/>
                <a:ea typeface="Verdana 1 Bold"/>
                <a:cs typeface="Verdana 1 Bold"/>
                <a:sym typeface="Verdana 1 Bold"/>
              </a:rPr>
              <a:t>Horario escalonado</a:t>
            </a:r>
          </a:p>
        </p:txBody>
      </p:sp>
      <p:sp>
        <p:nvSpPr>
          <p:cNvPr id="22" name="TextBox 22"/>
          <p:cNvSpPr txBox="1"/>
          <p:nvPr/>
        </p:nvSpPr>
        <p:spPr>
          <a:xfrm>
            <a:off x="9560932" y="4432740"/>
            <a:ext cx="1506840" cy="202193"/>
          </a:xfrm>
          <a:prstGeom prst="rect">
            <a:avLst/>
          </a:prstGeom>
        </p:spPr>
        <p:txBody>
          <a:bodyPr lIns="0" tIns="0" rIns="0" bIns="0" rtlCol="0" anchor="t">
            <a:spAutoFit/>
          </a:bodyPr>
          <a:lstStyle/>
          <a:p>
            <a:pPr marL="0" lvl="0" indent="0" algn="ctr">
              <a:lnSpc>
                <a:spcPts val="1628"/>
              </a:lnSpc>
              <a:spcBef>
                <a:spcPct val="0"/>
              </a:spcBef>
            </a:pPr>
            <a:r>
              <a:rPr lang="en-US" sz="1163">
                <a:solidFill>
                  <a:srgbClr val="000000"/>
                </a:solidFill>
                <a:latin typeface="Verdana 1"/>
                <a:ea typeface="Verdana 1"/>
                <a:cs typeface="Verdana 1"/>
                <a:sym typeface="Verdana 1"/>
              </a:rPr>
              <a:t>13 teletrabajadores </a:t>
            </a:r>
          </a:p>
        </p:txBody>
      </p:sp>
      <p:sp>
        <p:nvSpPr>
          <p:cNvPr id="23" name="TextBox 23"/>
          <p:cNvSpPr txBox="1"/>
          <p:nvPr/>
        </p:nvSpPr>
        <p:spPr>
          <a:xfrm>
            <a:off x="11190158" y="4476704"/>
            <a:ext cx="271647" cy="207626"/>
          </a:xfrm>
          <a:prstGeom prst="rect">
            <a:avLst/>
          </a:prstGeom>
        </p:spPr>
        <p:txBody>
          <a:bodyPr lIns="0" tIns="0" rIns="0" bIns="0" rtlCol="0" anchor="t">
            <a:spAutoFit/>
          </a:bodyPr>
          <a:lstStyle/>
          <a:p>
            <a:pPr algn="ctr">
              <a:lnSpc>
                <a:spcPts val="1515"/>
              </a:lnSpc>
            </a:pPr>
            <a:r>
              <a:rPr lang="en-US" sz="1240" b="1">
                <a:solidFill>
                  <a:srgbClr val="3CB524"/>
                </a:solidFill>
                <a:latin typeface="Arimo Bold"/>
                <a:ea typeface="Arimo Bold"/>
                <a:cs typeface="Arimo Bold"/>
                <a:sym typeface="Arimo Bold"/>
              </a:rPr>
              <a:t>6% </a:t>
            </a:r>
          </a:p>
        </p:txBody>
      </p:sp>
      <p:sp>
        <p:nvSpPr>
          <p:cNvPr id="24" name="TextBox 24"/>
          <p:cNvSpPr txBox="1"/>
          <p:nvPr/>
        </p:nvSpPr>
        <p:spPr>
          <a:xfrm>
            <a:off x="9369798" y="5038754"/>
            <a:ext cx="1652772" cy="202193"/>
          </a:xfrm>
          <a:prstGeom prst="rect">
            <a:avLst/>
          </a:prstGeom>
        </p:spPr>
        <p:txBody>
          <a:bodyPr lIns="0" tIns="0" rIns="0" bIns="0" rtlCol="0" anchor="t">
            <a:spAutoFit/>
          </a:bodyPr>
          <a:lstStyle/>
          <a:p>
            <a:pPr marL="0" lvl="0" indent="0" algn="ctr">
              <a:lnSpc>
                <a:spcPts val="1628"/>
              </a:lnSpc>
              <a:spcBef>
                <a:spcPct val="0"/>
              </a:spcBef>
            </a:pPr>
            <a:r>
              <a:rPr lang="en-US" sz="1163">
                <a:solidFill>
                  <a:srgbClr val="000000"/>
                </a:solidFill>
                <a:latin typeface="Verdana 2"/>
                <a:ea typeface="Verdana 2"/>
                <a:cs typeface="Verdana 2"/>
                <a:sym typeface="Verdana 2"/>
              </a:rPr>
              <a:t>206  teletrabajadores </a:t>
            </a:r>
          </a:p>
        </p:txBody>
      </p:sp>
      <p:sp>
        <p:nvSpPr>
          <p:cNvPr id="25" name="TextBox 25"/>
          <p:cNvSpPr txBox="1"/>
          <p:nvPr/>
        </p:nvSpPr>
        <p:spPr>
          <a:xfrm>
            <a:off x="3751551" y="6439610"/>
            <a:ext cx="1542049" cy="608532"/>
          </a:xfrm>
          <a:prstGeom prst="rect">
            <a:avLst/>
          </a:prstGeom>
        </p:spPr>
        <p:txBody>
          <a:bodyPr lIns="0" tIns="0" rIns="0" bIns="0" rtlCol="0" anchor="t">
            <a:spAutoFit/>
          </a:bodyPr>
          <a:lstStyle/>
          <a:p>
            <a:pPr algn="ctr">
              <a:lnSpc>
                <a:spcPts val="1628"/>
              </a:lnSpc>
            </a:pPr>
            <a:r>
              <a:rPr lang="en-US" sz="1163">
                <a:solidFill>
                  <a:srgbClr val="000000"/>
                </a:solidFill>
                <a:latin typeface="Verdana 1"/>
                <a:ea typeface="Verdana 1"/>
                <a:cs typeface="Verdana 1"/>
                <a:sym typeface="Verdana 1"/>
              </a:rPr>
              <a:t>Total personas : 107</a:t>
            </a:r>
          </a:p>
          <a:p>
            <a:pPr algn="ctr">
              <a:lnSpc>
                <a:spcPts val="1628"/>
              </a:lnSpc>
            </a:pPr>
            <a:r>
              <a:rPr lang="en-US" sz="1163">
                <a:solidFill>
                  <a:srgbClr val="000000"/>
                </a:solidFill>
                <a:latin typeface="Verdana 1"/>
                <a:ea typeface="Verdana 1"/>
                <a:cs typeface="Verdana 1"/>
                <a:sym typeface="Verdana 1"/>
              </a:rPr>
              <a:t>Hombres 43 </a:t>
            </a:r>
          </a:p>
          <a:p>
            <a:pPr marL="0" lvl="0" indent="0" algn="ctr">
              <a:lnSpc>
                <a:spcPts val="1628"/>
              </a:lnSpc>
              <a:spcBef>
                <a:spcPct val="0"/>
              </a:spcBef>
            </a:pPr>
            <a:r>
              <a:rPr lang="en-US" sz="1163">
                <a:solidFill>
                  <a:srgbClr val="000000"/>
                </a:solidFill>
                <a:latin typeface="Verdana 1"/>
                <a:ea typeface="Verdana 1"/>
                <a:cs typeface="Verdana 1"/>
                <a:sym typeface="Verdana 1"/>
              </a:rPr>
              <a:t>Mujeres: 64</a:t>
            </a:r>
          </a:p>
        </p:txBody>
      </p:sp>
      <p:sp>
        <p:nvSpPr>
          <p:cNvPr id="26" name="TextBox 26"/>
          <p:cNvSpPr txBox="1"/>
          <p:nvPr/>
        </p:nvSpPr>
        <p:spPr>
          <a:xfrm>
            <a:off x="9316746" y="6461635"/>
            <a:ext cx="1354175" cy="608532"/>
          </a:xfrm>
          <a:prstGeom prst="rect">
            <a:avLst/>
          </a:prstGeom>
        </p:spPr>
        <p:txBody>
          <a:bodyPr lIns="0" tIns="0" rIns="0" bIns="0" rtlCol="0" anchor="t">
            <a:spAutoFit/>
          </a:bodyPr>
          <a:lstStyle/>
          <a:p>
            <a:pPr algn="ctr">
              <a:lnSpc>
                <a:spcPts val="1628"/>
              </a:lnSpc>
            </a:pPr>
            <a:r>
              <a:rPr lang="en-US" sz="1163">
                <a:solidFill>
                  <a:srgbClr val="000000"/>
                </a:solidFill>
                <a:latin typeface="Verdana 1"/>
                <a:ea typeface="Verdana 1"/>
                <a:cs typeface="Verdana 1"/>
                <a:sym typeface="Verdana 1"/>
              </a:rPr>
              <a:t>Total personas : 7</a:t>
            </a:r>
          </a:p>
          <a:p>
            <a:pPr algn="ctr">
              <a:lnSpc>
                <a:spcPts val="1628"/>
              </a:lnSpc>
            </a:pPr>
            <a:r>
              <a:rPr lang="en-US" sz="1163">
                <a:solidFill>
                  <a:srgbClr val="000000"/>
                </a:solidFill>
                <a:latin typeface="Verdana 1"/>
                <a:ea typeface="Verdana 1"/>
                <a:cs typeface="Verdana 1"/>
                <a:sym typeface="Verdana 1"/>
              </a:rPr>
              <a:t>Hombres 0 </a:t>
            </a:r>
          </a:p>
          <a:p>
            <a:pPr marL="0" lvl="0" indent="0" algn="ctr">
              <a:lnSpc>
                <a:spcPts val="1628"/>
              </a:lnSpc>
              <a:spcBef>
                <a:spcPct val="0"/>
              </a:spcBef>
            </a:pPr>
            <a:r>
              <a:rPr lang="en-US" sz="1163">
                <a:solidFill>
                  <a:srgbClr val="000000"/>
                </a:solidFill>
                <a:latin typeface="Verdana 1"/>
                <a:ea typeface="Verdana 1"/>
                <a:cs typeface="Verdana 1"/>
                <a:sym typeface="Verdana 1"/>
              </a:rPr>
              <a:t>Mujeres: 7</a:t>
            </a:r>
          </a:p>
        </p:txBody>
      </p:sp>
      <p:sp>
        <p:nvSpPr>
          <p:cNvPr id="27" name="TextBox 27"/>
          <p:cNvSpPr txBox="1"/>
          <p:nvPr/>
        </p:nvSpPr>
        <p:spPr>
          <a:xfrm>
            <a:off x="5198508" y="3600189"/>
            <a:ext cx="1139558" cy="226809"/>
          </a:xfrm>
          <a:prstGeom prst="rect">
            <a:avLst/>
          </a:prstGeom>
        </p:spPr>
        <p:txBody>
          <a:bodyPr lIns="0" tIns="0" rIns="0" bIns="0" rtlCol="0" anchor="t">
            <a:spAutoFit/>
          </a:bodyPr>
          <a:lstStyle/>
          <a:p>
            <a:pPr algn="ctr">
              <a:lnSpc>
                <a:spcPts val="1881"/>
              </a:lnSpc>
            </a:pPr>
            <a:r>
              <a:rPr lang="en-US" sz="1395" b="1">
                <a:solidFill>
                  <a:srgbClr val="595959"/>
                </a:solidFill>
                <a:latin typeface="Verdana 1 Bold"/>
                <a:ea typeface="Verdana 1 Bold"/>
                <a:cs typeface="Verdana 1 Bold"/>
                <a:sym typeface="Verdana 1 Bold"/>
              </a:rPr>
              <a:t>Teletrabajo</a:t>
            </a:r>
          </a:p>
        </p:txBody>
      </p:sp>
      <p:grpSp>
        <p:nvGrpSpPr>
          <p:cNvPr id="28" name="Group 28"/>
          <p:cNvGrpSpPr/>
          <p:nvPr/>
        </p:nvGrpSpPr>
        <p:grpSpPr>
          <a:xfrm>
            <a:off x="2729225" y="5610707"/>
            <a:ext cx="10296009" cy="2185583"/>
            <a:chOff x="0" y="0"/>
            <a:chExt cx="4195301" cy="890556"/>
          </a:xfrm>
        </p:grpSpPr>
        <p:sp>
          <p:nvSpPr>
            <p:cNvPr id="29" name="Freeform 29"/>
            <p:cNvSpPr/>
            <p:nvPr/>
          </p:nvSpPr>
          <p:spPr>
            <a:xfrm>
              <a:off x="0" y="0"/>
              <a:ext cx="4195301" cy="890556"/>
            </a:xfrm>
            <a:custGeom>
              <a:avLst/>
              <a:gdLst/>
              <a:ahLst/>
              <a:cxnLst/>
              <a:rect l="l" t="t" r="r" b="b"/>
              <a:pathLst>
                <a:path w="4195301" h="890556">
                  <a:moveTo>
                    <a:pt x="0" y="0"/>
                  </a:moveTo>
                  <a:lnTo>
                    <a:pt x="4195301" y="0"/>
                  </a:lnTo>
                  <a:lnTo>
                    <a:pt x="4195301" y="890556"/>
                  </a:lnTo>
                  <a:lnTo>
                    <a:pt x="0" y="890556"/>
                  </a:lnTo>
                  <a:close/>
                </a:path>
              </a:pathLst>
            </a:custGeom>
            <a:solidFill>
              <a:srgbClr val="FFC000">
                <a:alpha val="15686"/>
              </a:srgbClr>
            </a:solidFill>
          </p:spPr>
        </p:sp>
        <p:sp>
          <p:nvSpPr>
            <p:cNvPr id="30" name="TextBox 30"/>
            <p:cNvSpPr txBox="1"/>
            <p:nvPr/>
          </p:nvSpPr>
          <p:spPr>
            <a:xfrm>
              <a:off x="0" y="-28575"/>
              <a:ext cx="4195301" cy="919131"/>
            </a:xfrm>
            <a:prstGeom prst="rect">
              <a:avLst/>
            </a:prstGeom>
          </p:spPr>
          <p:txBody>
            <a:bodyPr lIns="49817" tIns="49817" rIns="49817" bIns="49817" rtlCol="0" anchor="ctr"/>
            <a:lstStyle/>
            <a:p>
              <a:pPr algn="ctr">
                <a:lnSpc>
                  <a:spcPts val="2457"/>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grpSp>
        <p:nvGrpSpPr>
          <p:cNvPr id="3" name="Group 3"/>
          <p:cNvGrpSpPr/>
          <p:nvPr/>
        </p:nvGrpSpPr>
        <p:grpSpPr>
          <a:xfrm>
            <a:off x="4454172" y="2886933"/>
            <a:ext cx="7239004" cy="5157501"/>
            <a:chOff x="0" y="0"/>
            <a:chExt cx="9652005" cy="6876668"/>
          </a:xfrm>
        </p:grpSpPr>
        <p:pic>
          <p:nvPicPr>
            <p:cNvPr id="4" name="Picture 4"/>
            <p:cNvPicPr>
              <a:picLocks noChangeAspect="1"/>
            </p:cNvPicPr>
            <p:nvPr/>
          </p:nvPicPr>
          <p:blipFill>
            <a:blip r:embed="rId3"/>
            <a:srcRect t="23658" b="23658"/>
            <a:stretch>
              <a:fillRect/>
            </a:stretch>
          </p:blipFill>
          <p:spPr>
            <a:xfrm>
              <a:off x="0" y="0"/>
              <a:ext cx="4779747" cy="3392079"/>
            </a:xfrm>
            <a:prstGeom prst="rect">
              <a:avLst/>
            </a:prstGeom>
          </p:spPr>
        </p:pic>
        <p:pic>
          <p:nvPicPr>
            <p:cNvPr id="5" name="Picture 5"/>
            <p:cNvPicPr>
              <a:picLocks noChangeAspect="1"/>
            </p:cNvPicPr>
            <p:nvPr/>
          </p:nvPicPr>
          <p:blipFill>
            <a:blip r:embed="rId4"/>
            <a:srcRect l="2971" r="2971"/>
            <a:stretch>
              <a:fillRect/>
            </a:stretch>
          </p:blipFill>
          <p:spPr>
            <a:xfrm>
              <a:off x="4872258" y="0"/>
              <a:ext cx="4779747" cy="3392079"/>
            </a:xfrm>
            <a:prstGeom prst="rect">
              <a:avLst/>
            </a:prstGeom>
          </p:spPr>
        </p:pic>
        <p:pic>
          <p:nvPicPr>
            <p:cNvPr id="6" name="Picture 6"/>
            <p:cNvPicPr>
              <a:picLocks noChangeAspect="1"/>
            </p:cNvPicPr>
            <p:nvPr/>
          </p:nvPicPr>
          <p:blipFill>
            <a:blip r:embed="rId5"/>
            <a:srcRect t="32077" r="16391" b="15685"/>
            <a:stretch>
              <a:fillRect/>
            </a:stretch>
          </p:blipFill>
          <p:spPr>
            <a:xfrm>
              <a:off x="0" y="3484590"/>
              <a:ext cx="9652005" cy="3392079"/>
            </a:xfrm>
            <a:prstGeom prst="rect">
              <a:avLst/>
            </a:prstGeom>
          </p:spPr>
        </p:pic>
      </p:grpSp>
      <p:sp>
        <p:nvSpPr>
          <p:cNvPr id="7" name="TextBox 7"/>
          <p:cNvSpPr txBox="1"/>
          <p:nvPr/>
        </p:nvSpPr>
        <p:spPr>
          <a:xfrm>
            <a:off x="759261" y="1294150"/>
            <a:ext cx="11266345" cy="542925"/>
          </a:xfrm>
          <a:prstGeom prst="rect">
            <a:avLst/>
          </a:prstGeom>
        </p:spPr>
        <p:txBody>
          <a:bodyPr lIns="0" tIns="0" rIns="0" bIns="0" rtlCol="0" anchor="t">
            <a:spAutoFit/>
          </a:bodyPr>
          <a:lstStyle/>
          <a:p>
            <a:pPr algn="l">
              <a:lnSpc>
                <a:spcPts val="4196"/>
              </a:lnSpc>
            </a:pPr>
            <a:r>
              <a:rPr lang="en-US" sz="3497" b="1">
                <a:solidFill>
                  <a:srgbClr val="CC0000"/>
                </a:solidFill>
                <a:latin typeface="Arimo Bold"/>
                <a:ea typeface="Arimo Bold"/>
                <a:cs typeface="Arimo Bold"/>
                <a:sym typeface="Arimo Bold"/>
              </a:rPr>
              <a:t>PLAN DE BIENESTAR SOCIAL E INCENTIVOS</a:t>
            </a:r>
          </a:p>
        </p:txBody>
      </p:sp>
      <p:sp>
        <p:nvSpPr>
          <p:cNvPr id="8" name="TextBox 8"/>
          <p:cNvSpPr txBox="1"/>
          <p:nvPr/>
        </p:nvSpPr>
        <p:spPr>
          <a:xfrm>
            <a:off x="863331" y="1882266"/>
            <a:ext cx="4187805" cy="330114"/>
          </a:xfrm>
          <a:prstGeom prst="rect">
            <a:avLst/>
          </a:prstGeom>
        </p:spPr>
        <p:txBody>
          <a:bodyPr lIns="0" tIns="0" rIns="0" bIns="0" rtlCol="0" anchor="t">
            <a:spAutoFit/>
          </a:bodyPr>
          <a:lstStyle/>
          <a:p>
            <a:pPr algn="l">
              <a:lnSpc>
                <a:spcPts val="2468"/>
              </a:lnSpc>
              <a:spcBef>
                <a:spcPct val="0"/>
              </a:spcBef>
            </a:pPr>
            <a:r>
              <a:rPr lang="en-US" sz="2286" b="1">
                <a:solidFill>
                  <a:srgbClr val="CC0000"/>
                </a:solidFill>
                <a:latin typeface="Arimo Bold"/>
                <a:ea typeface="Arimo Bold"/>
                <a:cs typeface="Arimo Bold"/>
                <a:sym typeface="Arimo Bold"/>
              </a:rPr>
              <a:t>Equilibrio Psicosocial</a:t>
            </a:r>
          </a:p>
        </p:txBody>
      </p:sp>
      <p:sp>
        <p:nvSpPr>
          <p:cNvPr id="9" name="TextBox 9"/>
          <p:cNvSpPr txBox="1"/>
          <p:nvPr/>
        </p:nvSpPr>
        <p:spPr>
          <a:xfrm>
            <a:off x="1179078" y="2353406"/>
            <a:ext cx="13787586" cy="265457"/>
          </a:xfrm>
          <a:prstGeom prst="rect">
            <a:avLst/>
          </a:prstGeom>
        </p:spPr>
        <p:txBody>
          <a:bodyPr lIns="0" tIns="0" rIns="0" bIns="0" rtlCol="0" anchor="t">
            <a:spAutoFit/>
          </a:bodyPr>
          <a:lstStyle/>
          <a:p>
            <a:pPr marL="0" lvl="0" indent="0" algn="ctr">
              <a:lnSpc>
                <a:spcPts val="2168"/>
              </a:lnSpc>
              <a:spcBef>
                <a:spcPct val="0"/>
              </a:spcBef>
            </a:pPr>
            <a:r>
              <a:rPr lang="en-US" sz="1548">
                <a:solidFill>
                  <a:srgbClr val="000000"/>
                </a:solidFill>
                <a:latin typeface="Arimo"/>
                <a:ea typeface="Arimo"/>
                <a:cs typeface="Arimo"/>
                <a:sym typeface="Arimo"/>
              </a:rPr>
              <a:t>Se llevó a cabo la convocatoria e inscripción para los talleres artísticos, logrando una participación activa en las actividades de cocina, fotografía y Acua Yoga.</a:t>
            </a:r>
          </a:p>
        </p:txBody>
      </p:sp>
      <p:grpSp>
        <p:nvGrpSpPr>
          <p:cNvPr id="10" name="Group 10"/>
          <p:cNvGrpSpPr/>
          <p:nvPr/>
        </p:nvGrpSpPr>
        <p:grpSpPr>
          <a:xfrm>
            <a:off x="4260478" y="2745390"/>
            <a:ext cx="988659" cy="98865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E29"/>
            </a:solidFill>
          </p:spPr>
        </p:sp>
        <p:sp>
          <p:nvSpPr>
            <p:cNvPr id="12" name="TextBox 12"/>
            <p:cNvSpPr txBox="1"/>
            <p:nvPr/>
          </p:nvSpPr>
          <p:spPr>
            <a:xfrm>
              <a:off x="76200" y="66675"/>
              <a:ext cx="660400" cy="669925"/>
            </a:xfrm>
            <a:prstGeom prst="rect">
              <a:avLst/>
            </a:prstGeom>
          </p:spPr>
          <p:txBody>
            <a:bodyPr lIns="50800" tIns="50800" rIns="50800" bIns="50800" rtlCol="0" anchor="ctr"/>
            <a:lstStyle/>
            <a:p>
              <a:pPr algn="ctr">
                <a:lnSpc>
                  <a:spcPts val="1727"/>
                </a:lnSpc>
              </a:pPr>
              <a:endParaRPr/>
            </a:p>
          </p:txBody>
        </p:sp>
      </p:grpSp>
      <p:sp>
        <p:nvSpPr>
          <p:cNvPr id="13" name="TextBox 13"/>
          <p:cNvSpPr txBox="1"/>
          <p:nvPr/>
        </p:nvSpPr>
        <p:spPr>
          <a:xfrm>
            <a:off x="4357325" y="2999167"/>
            <a:ext cx="794965" cy="423957"/>
          </a:xfrm>
          <a:prstGeom prst="rect">
            <a:avLst/>
          </a:prstGeom>
        </p:spPr>
        <p:txBody>
          <a:bodyPr lIns="0" tIns="0" rIns="0" bIns="0" rtlCol="0" anchor="t">
            <a:spAutoFit/>
          </a:bodyPr>
          <a:lstStyle/>
          <a:p>
            <a:pPr marL="0" lvl="0" indent="0" algn="ctr">
              <a:lnSpc>
                <a:spcPts val="1835"/>
              </a:lnSpc>
            </a:pPr>
            <a:r>
              <a:rPr lang="en-US" sz="1311">
                <a:solidFill>
                  <a:srgbClr val="2D2C34"/>
                </a:solidFill>
                <a:latin typeface="Museo Sans Condensed"/>
                <a:ea typeface="Museo Sans Condensed"/>
                <a:cs typeface="Museo Sans Condensed"/>
                <a:sym typeface="Museo Sans Condensed"/>
              </a:rPr>
              <a:t>14</a:t>
            </a:r>
          </a:p>
          <a:p>
            <a:pPr algn="ctr">
              <a:lnSpc>
                <a:spcPts val="1325"/>
              </a:lnSpc>
            </a:pPr>
            <a:r>
              <a:rPr lang="en-US" sz="946">
                <a:solidFill>
                  <a:srgbClr val="2D2C34"/>
                </a:solidFill>
                <a:latin typeface="Verdana 1"/>
                <a:ea typeface="Verdana 1"/>
                <a:cs typeface="Verdana 1"/>
                <a:sym typeface="Verdana 1"/>
              </a:rPr>
              <a:t>Incristos</a:t>
            </a:r>
          </a:p>
        </p:txBody>
      </p:sp>
      <p:grpSp>
        <p:nvGrpSpPr>
          <p:cNvPr id="14" name="Group 14"/>
          <p:cNvGrpSpPr/>
          <p:nvPr/>
        </p:nvGrpSpPr>
        <p:grpSpPr>
          <a:xfrm>
            <a:off x="11039736" y="2745390"/>
            <a:ext cx="988659" cy="98865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E29"/>
            </a:solidFill>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1727"/>
                </a:lnSpc>
              </a:pPr>
              <a:endParaRPr/>
            </a:p>
          </p:txBody>
        </p:sp>
      </p:grpSp>
      <p:sp>
        <p:nvSpPr>
          <p:cNvPr id="17" name="TextBox 17"/>
          <p:cNvSpPr txBox="1"/>
          <p:nvPr/>
        </p:nvSpPr>
        <p:spPr>
          <a:xfrm>
            <a:off x="11136583" y="2999167"/>
            <a:ext cx="794965" cy="423957"/>
          </a:xfrm>
          <a:prstGeom prst="rect">
            <a:avLst/>
          </a:prstGeom>
        </p:spPr>
        <p:txBody>
          <a:bodyPr lIns="0" tIns="0" rIns="0" bIns="0" rtlCol="0" anchor="t">
            <a:spAutoFit/>
          </a:bodyPr>
          <a:lstStyle/>
          <a:p>
            <a:pPr marL="0" lvl="0" indent="0" algn="ctr">
              <a:lnSpc>
                <a:spcPts val="1835"/>
              </a:lnSpc>
            </a:pPr>
            <a:r>
              <a:rPr lang="en-US" sz="1311">
                <a:solidFill>
                  <a:srgbClr val="2D2C34"/>
                </a:solidFill>
                <a:latin typeface="Museo Sans Condensed"/>
                <a:ea typeface="Museo Sans Condensed"/>
                <a:cs typeface="Museo Sans Condensed"/>
                <a:sym typeface="Museo Sans Condensed"/>
              </a:rPr>
              <a:t>15</a:t>
            </a:r>
          </a:p>
          <a:p>
            <a:pPr algn="ctr">
              <a:lnSpc>
                <a:spcPts val="1325"/>
              </a:lnSpc>
            </a:pPr>
            <a:r>
              <a:rPr lang="en-US" sz="946">
                <a:solidFill>
                  <a:srgbClr val="2D2C34"/>
                </a:solidFill>
                <a:latin typeface="Verdana 1"/>
                <a:ea typeface="Verdana 1"/>
                <a:cs typeface="Verdana 1"/>
                <a:sym typeface="Verdana 1"/>
              </a:rPr>
              <a:t>Incristos</a:t>
            </a:r>
          </a:p>
        </p:txBody>
      </p:sp>
      <p:grpSp>
        <p:nvGrpSpPr>
          <p:cNvPr id="18" name="Group 18"/>
          <p:cNvGrpSpPr/>
          <p:nvPr/>
        </p:nvGrpSpPr>
        <p:grpSpPr>
          <a:xfrm>
            <a:off x="11136583" y="5386281"/>
            <a:ext cx="988659" cy="98865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E29"/>
            </a:solidFill>
          </p:spPr>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1727"/>
                </a:lnSpc>
              </a:pPr>
              <a:endParaRPr/>
            </a:p>
          </p:txBody>
        </p:sp>
      </p:grpSp>
      <p:sp>
        <p:nvSpPr>
          <p:cNvPr id="21" name="TextBox 21"/>
          <p:cNvSpPr txBox="1"/>
          <p:nvPr/>
        </p:nvSpPr>
        <p:spPr>
          <a:xfrm>
            <a:off x="11233430" y="5640057"/>
            <a:ext cx="794965" cy="423957"/>
          </a:xfrm>
          <a:prstGeom prst="rect">
            <a:avLst/>
          </a:prstGeom>
        </p:spPr>
        <p:txBody>
          <a:bodyPr lIns="0" tIns="0" rIns="0" bIns="0" rtlCol="0" anchor="t">
            <a:spAutoFit/>
          </a:bodyPr>
          <a:lstStyle/>
          <a:p>
            <a:pPr marL="0" lvl="0" indent="0" algn="ctr">
              <a:lnSpc>
                <a:spcPts val="1835"/>
              </a:lnSpc>
            </a:pPr>
            <a:r>
              <a:rPr lang="en-US" sz="1311">
                <a:solidFill>
                  <a:srgbClr val="2D2C34"/>
                </a:solidFill>
                <a:latin typeface="Museo Sans Condensed"/>
                <a:ea typeface="Museo Sans Condensed"/>
                <a:cs typeface="Museo Sans Condensed"/>
                <a:sym typeface="Museo Sans Condensed"/>
              </a:rPr>
              <a:t>15</a:t>
            </a:r>
          </a:p>
          <a:p>
            <a:pPr algn="ctr">
              <a:lnSpc>
                <a:spcPts val="1325"/>
              </a:lnSpc>
            </a:pPr>
            <a:r>
              <a:rPr lang="en-US" sz="946">
                <a:solidFill>
                  <a:srgbClr val="2D2C34"/>
                </a:solidFill>
                <a:latin typeface="Verdana 1"/>
                <a:ea typeface="Verdana 1"/>
                <a:cs typeface="Verdana 1"/>
                <a:sym typeface="Verdana 1"/>
              </a:rPr>
              <a:t>Incristos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sp>
        <p:nvSpPr>
          <p:cNvPr id="3" name="TextBox 3"/>
          <p:cNvSpPr txBox="1"/>
          <p:nvPr/>
        </p:nvSpPr>
        <p:spPr>
          <a:xfrm>
            <a:off x="1653347" y="1151975"/>
            <a:ext cx="9796016" cy="561975"/>
          </a:xfrm>
          <a:prstGeom prst="rect">
            <a:avLst/>
          </a:prstGeom>
        </p:spPr>
        <p:txBody>
          <a:bodyPr lIns="0" tIns="0" rIns="0" bIns="0" rtlCol="0" anchor="t">
            <a:spAutoFit/>
          </a:bodyPr>
          <a:lstStyle/>
          <a:p>
            <a:pPr algn="l">
              <a:lnSpc>
                <a:spcPts val="4239"/>
              </a:lnSpc>
            </a:pPr>
            <a:r>
              <a:rPr lang="en-US" sz="3533" b="1">
                <a:solidFill>
                  <a:srgbClr val="CC0000"/>
                </a:solidFill>
                <a:latin typeface="Arimo Bold"/>
                <a:ea typeface="Arimo Bold"/>
                <a:cs typeface="Arimo Bold"/>
                <a:sym typeface="Arimo Bold"/>
              </a:rPr>
              <a:t>PLAN DE BIENESTAR SOCIAL E INCENTIVOS</a:t>
            </a:r>
          </a:p>
        </p:txBody>
      </p:sp>
      <p:sp>
        <p:nvSpPr>
          <p:cNvPr id="4" name="TextBox 4"/>
          <p:cNvSpPr txBox="1"/>
          <p:nvPr/>
        </p:nvSpPr>
        <p:spPr>
          <a:xfrm>
            <a:off x="1653347" y="1772115"/>
            <a:ext cx="1823293" cy="352425"/>
          </a:xfrm>
          <a:prstGeom prst="rect">
            <a:avLst/>
          </a:prstGeom>
        </p:spPr>
        <p:txBody>
          <a:bodyPr lIns="0" tIns="0" rIns="0" bIns="0" rtlCol="0" anchor="t">
            <a:spAutoFit/>
          </a:bodyPr>
          <a:lstStyle/>
          <a:p>
            <a:pPr algn="l">
              <a:lnSpc>
                <a:spcPts val="2649"/>
              </a:lnSpc>
            </a:pPr>
            <a:r>
              <a:rPr lang="en-US" sz="2208" b="1">
                <a:solidFill>
                  <a:srgbClr val="CC0000"/>
                </a:solidFill>
                <a:latin typeface="Arimo Bold"/>
                <a:ea typeface="Arimo Bold"/>
                <a:cs typeface="Arimo Bold"/>
                <a:sym typeface="Arimo Bold"/>
              </a:rPr>
              <a:t>Salud mental </a:t>
            </a:r>
          </a:p>
        </p:txBody>
      </p:sp>
      <p:sp>
        <p:nvSpPr>
          <p:cNvPr id="5" name="TextBox 5"/>
          <p:cNvSpPr txBox="1"/>
          <p:nvPr/>
        </p:nvSpPr>
        <p:spPr>
          <a:xfrm>
            <a:off x="1653347" y="2286465"/>
            <a:ext cx="13272941" cy="1071961"/>
          </a:xfrm>
          <a:prstGeom prst="rect">
            <a:avLst/>
          </a:prstGeom>
        </p:spPr>
        <p:txBody>
          <a:bodyPr lIns="0" tIns="0" rIns="0" bIns="0" rtlCol="0" anchor="t">
            <a:spAutoFit/>
          </a:bodyPr>
          <a:lstStyle/>
          <a:p>
            <a:pPr algn="just">
              <a:lnSpc>
                <a:spcPts val="1714"/>
              </a:lnSpc>
            </a:pPr>
            <a:r>
              <a:rPr lang="en-US" sz="1524">
                <a:solidFill>
                  <a:srgbClr val="000000"/>
                </a:solidFill>
                <a:latin typeface="Arimo"/>
                <a:ea typeface="Arimo"/>
                <a:cs typeface="Arimo"/>
                <a:sym typeface="Arimo"/>
              </a:rPr>
              <a:t>Gimnasio de Manzana Liévano y el Archivo</a:t>
            </a:r>
          </a:p>
          <a:p>
            <a:pPr algn="just">
              <a:lnSpc>
                <a:spcPts val="1714"/>
              </a:lnSpc>
            </a:pPr>
            <a:endParaRPr lang="en-US" sz="1524">
              <a:solidFill>
                <a:srgbClr val="000000"/>
              </a:solidFill>
              <a:latin typeface="Arimo"/>
              <a:ea typeface="Arimo"/>
              <a:cs typeface="Arimo"/>
              <a:sym typeface="Arimo"/>
            </a:endParaRPr>
          </a:p>
          <a:p>
            <a:pPr algn="just">
              <a:lnSpc>
                <a:spcPts val="1714"/>
              </a:lnSpc>
            </a:pPr>
            <a:r>
              <a:rPr lang="en-US" sz="1524">
                <a:solidFill>
                  <a:srgbClr val="000000"/>
                </a:solidFill>
                <a:latin typeface="Arimo"/>
                <a:ea typeface="Arimo"/>
                <a:cs typeface="Arimo"/>
                <a:sym typeface="Arimo"/>
              </a:rPr>
              <a:t>Durante el primer trimestre del año 2026, se inauguraron los gimnasios de Manzana Liévano y el Archivo.</a:t>
            </a:r>
          </a:p>
          <a:p>
            <a:pPr algn="just">
              <a:lnSpc>
                <a:spcPts val="1714"/>
              </a:lnSpc>
            </a:pPr>
            <a:r>
              <a:rPr lang="en-US" sz="1524">
                <a:solidFill>
                  <a:srgbClr val="000000"/>
                </a:solidFill>
                <a:latin typeface="Arimo"/>
                <a:ea typeface="Arimo"/>
                <a:cs typeface="Arimo"/>
                <a:sym typeface="Arimo"/>
              </a:rPr>
              <a:t>Actualmente, hay 30 inscritos en el Gimnasio de Manzana Liévano, de los cuales solo 8 personas lo utilizan. En el Archivo, se registraron 2 personas, y las dos están haciendo uso de sus instalaciones.</a:t>
            </a:r>
          </a:p>
        </p:txBody>
      </p:sp>
      <p:sp>
        <p:nvSpPr>
          <p:cNvPr id="6" name="TextBox 6"/>
          <p:cNvSpPr txBox="1"/>
          <p:nvPr/>
        </p:nvSpPr>
        <p:spPr>
          <a:xfrm>
            <a:off x="8043871" y="3475914"/>
            <a:ext cx="6779886" cy="1746183"/>
          </a:xfrm>
          <a:prstGeom prst="rect">
            <a:avLst/>
          </a:prstGeom>
        </p:spPr>
        <p:txBody>
          <a:bodyPr lIns="0" tIns="0" rIns="0" bIns="0" rtlCol="0" anchor="t">
            <a:spAutoFit/>
          </a:bodyPr>
          <a:lstStyle/>
          <a:p>
            <a:pPr marL="275970" lvl="1" indent="-137985" algn="l">
              <a:lnSpc>
                <a:spcPts val="2780"/>
              </a:lnSpc>
              <a:buFont typeface="Arial"/>
              <a:buChar char="•"/>
            </a:pPr>
            <a:r>
              <a:rPr lang="en-US" sz="1524">
                <a:solidFill>
                  <a:srgbClr val="000000"/>
                </a:solidFill>
                <a:latin typeface="Arimo"/>
                <a:ea typeface="Arimo"/>
                <a:cs typeface="Arimo"/>
                <a:sym typeface="Arimo"/>
              </a:rPr>
              <a:t>Se programaron clases grupales con el IDRD en la Plazoleta de Manzana Liévano y en el Archivo Distrital.</a:t>
            </a:r>
          </a:p>
          <a:p>
            <a:pPr marL="275970" lvl="1" indent="-137985" algn="l">
              <a:lnSpc>
                <a:spcPts val="2780"/>
              </a:lnSpc>
            </a:pPr>
            <a:endParaRPr lang="en-US" sz="1524">
              <a:solidFill>
                <a:srgbClr val="000000"/>
              </a:solidFill>
              <a:latin typeface="Arimo"/>
              <a:ea typeface="Arimo"/>
              <a:cs typeface="Arimo"/>
              <a:sym typeface="Arimo"/>
            </a:endParaRPr>
          </a:p>
          <a:p>
            <a:pPr marL="275970" lvl="1" indent="-137985" algn="l">
              <a:lnSpc>
                <a:spcPts val="2780"/>
              </a:lnSpc>
              <a:buFont typeface="Arial"/>
              <a:buChar char="•"/>
            </a:pPr>
            <a:r>
              <a:rPr lang="en-US" sz="1524">
                <a:solidFill>
                  <a:srgbClr val="000000"/>
                </a:solidFill>
                <a:latin typeface="Arimo"/>
                <a:ea typeface="Arimo"/>
                <a:cs typeface="Arimo"/>
                <a:sym typeface="Arimo"/>
              </a:rPr>
              <a:t>Se tiene planeado llevar las clases al Super Cade Carrera 30 en el mes de agosto. </a:t>
            </a:r>
          </a:p>
        </p:txBody>
      </p:sp>
      <p:grpSp>
        <p:nvGrpSpPr>
          <p:cNvPr id="7" name="Group 7"/>
          <p:cNvGrpSpPr/>
          <p:nvPr/>
        </p:nvGrpSpPr>
        <p:grpSpPr>
          <a:xfrm>
            <a:off x="1653347" y="3387460"/>
            <a:ext cx="2956629" cy="2251528"/>
            <a:chOff x="0" y="0"/>
            <a:chExt cx="5355768" cy="4078516"/>
          </a:xfrm>
        </p:grpSpPr>
        <p:sp>
          <p:nvSpPr>
            <p:cNvPr id="8" name="Freeform 8"/>
            <p:cNvSpPr/>
            <p:nvPr/>
          </p:nvSpPr>
          <p:spPr>
            <a:xfrm>
              <a:off x="0" y="0"/>
              <a:ext cx="5355717" cy="4078478"/>
            </a:xfrm>
            <a:custGeom>
              <a:avLst/>
              <a:gdLst/>
              <a:ahLst/>
              <a:cxnLst/>
              <a:rect l="l" t="t" r="r" b="b"/>
              <a:pathLst>
                <a:path w="5355717" h="4078478">
                  <a:moveTo>
                    <a:pt x="0" y="0"/>
                  </a:moveTo>
                  <a:lnTo>
                    <a:pt x="5355717" y="0"/>
                  </a:lnTo>
                  <a:lnTo>
                    <a:pt x="5355717" y="4078478"/>
                  </a:lnTo>
                  <a:lnTo>
                    <a:pt x="0" y="4078478"/>
                  </a:lnTo>
                  <a:lnTo>
                    <a:pt x="0" y="0"/>
                  </a:lnTo>
                  <a:close/>
                </a:path>
              </a:pathLst>
            </a:custGeom>
            <a:blipFill>
              <a:blip r:embed="rId3"/>
              <a:stretch>
                <a:fillRect l="-767" r="-769"/>
              </a:stretch>
            </a:blipFill>
          </p:spPr>
        </p:sp>
      </p:grpSp>
      <p:grpSp>
        <p:nvGrpSpPr>
          <p:cNvPr id="9" name="Group 9"/>
          <p:cNvGrpSpPr/>
          <p:nvPr/>
        </p:nvGrpSpPr>
        <p:grpSpPr>
          <a:xfrm>
            <a:off x="4778240" y="3395473"/>
            <a:ext cx="2980670" cy="2251528"/>
            <a:chOff x="0" y="0"/>
            <a:chExt cx="5399316" cy="4078516"/>
          </a:xfrm>
        </p:grpSpPr>
        <p:sp>
          <p:nvSpPr>
            <p:cNvPr id="10" name="Freeform 10"/>
            <p:cNvSpPr/>
            <p:nvPr/>
          </p:nvSpPr>
          <p:spPr>
            <a:xfrm>
              <a:off x="0" y="0"/>
              <a:ext cx="5399278" cy="4078478"/>
            </a:xfrm>
            <a:custGeom>
              <a:avLst/>
              <a:gdLst/>
              <a:ahLst/>
              <a:cxnLst/>
              <a:rect l="l" t="t" r="r" b="b"/>
              <a:pathLst>
                <a:path w="5399278" h="4078478">
                  <a:moveTo>
                    <a:pt x="0" y="0"/>
                  </a:moveTo>
                  <a:lnTo>
                    <a:pt x="5399278" y="0"/>
                  </a:lnTo>
                  <a:lnTo>
                    <a:pt x="5399278" y="4078478"/>
                  </a:lnTo>
                  <a:lnTo>
                    <a:pt x="0" y="4078478"/>
                  </a:lnTo>
                  <a:lnTo>
                    <a:pt x="0" y="0"/>
                  </a:lnTo>
                  <a:close/>
                </a:path>
              </a:pathLst>
            </a:custGeom>
            <a:blipFill>
              <a:blip r:embed="rId4"/>
              <a:stretch>
                <a:fillRect l="-358" r="-359"/>
              </a:stretch>
            </a:blipFill>
          </p:spPr>
        </p:sp>
      </p:grpSp>
      <p:grpSp>
        <p:nvGrpSpPr>
          <p:cNvPr id="11" name="Group 11"/>
          <p:cNvGrpSpPr/>
          <p:nvPr/>
        </p:nvGrpSpPr>
        <p:grpSpPr>
          <a:xfrm>
            <a:off x="1653347" y="5727123"/>
            <a:ext cx="3044771" cy="2267555"/>
            <a:chOff x="0" y="0"/>
            <a:chExt cx="5515432" cy="4107548"/>
          </a:xfrm>
        </p:grpSpPr>
        <p:sp>
          <p:nvSpPr>
            <p:cNvPr id="12" name="Freeform 12"/>
            <p:cNvSpPr/>
            <p:nvPr/>
          </p:nvSpPr>
          <p:spPr>
            <a:xfrm>
              <a:off x="0" y="0"/>
              <a:ext cx="5515483" cy="4107561"/>
            </a:xfrm>
            <a:custGeom>
              <a:avLst/>
              <a:gdLst/>
              <a:ahLst/>
              <a:cxnLst/>
              <a:rect l="l" t="t" r="r" b="b"/>
              <a:pathLst>
                <a:path w="5515483" h="4107561">
                  <a:moveTo>
                    <a:pt x="0" y="0"/>
                  </a:moveTo>
                  <a:lnTo>
                    <a:pt x="5515483" y="0"/>
                  </a:lnTo>
                  <a:lnTo>
                    <a:pt x="5515483" y="4107561"/>
                  </a:lnTo>
                  <a:lnTo>
                    <a:pt x="0" y="4107561"/>
                  </a:lnTo>
                  <a:lnTo>
                    <a:pt x="0" y="0"/>
                  </a:lnTo>
                  <a:close/>
                </a:path>
              </a:pathLst>
            </a:custGeom>
            <a:blipFill>
              <a:blip r:embed="rId5"/>
              <a:stretch>
                <a:fillRect t="-353" b="-352"/>
              </a:stretch>
            </a:blipFill>
          </p:spPr>
        </p:sp>
      </p:grpSp>
      <p:grpSp>
        <p:nvGrpSpPr>
          <p:cNvPr id="13" name="Group 13"/>
          <p:cNvGrpSpPr/>
          <p:nvPr/>
        </p:nvGrpSpPr>
        <p:grpSpPr>
          <a:xfrm>
            <a:off x="4778240" y="5728967"/>
            <a:ext cx="3958197" cy="2255854"/>
            <a:chOff x="0" y="0"/>
            <a:chExt cx="7170052" cy="4086352"/>
          </a:xfrm>
        </p:grpSpPr>
        <p:sp>
          <p:nvSpPr>
            <p:cNvPr id="14" name="Freeform 14"/>
            <p:cNvSpPr/>
            <p:nvPr/>
          </p:nvSpPr>
          <p:spPr>
            <a:xfrm>
              <a:off x="0" y="0"/>
              <a:ext cx="7170039" cy="4086352"/>
            </a:xfrm>
            <a:custGeom>
              <a:avLst/>
              <a:gdLst/>
              <a:ahLst/>
              <a:cxnLst/>
              <a:rect l="l" t="t" r="r" b="b"/>
              <a:pathLst>
                <a:path w="7170039" h="4086352">
                  <a:moveTo>
                    <a:pt x="0" y="0"/>
                  </a:moveTo>
                  <a:lnTo>
                    <a:pt x="7170039" y="0"/>
                  </a:lnTo>
                  <a:lnTo>
                    <a:pt x="7170039" y="4086352"/>
                  </a:lnTo>
                  <a:lnTo>
                    <a:pt x="0" y="4086352"/>
                  </a:lnTo>
                  <a:lnTo>
                    <a:pt x="0" y="0"/>
                  </a:lnTo>
                  <a:close/>
                </a:path>
              </a:pathLst>
            </a:custGeom>
            <a:blipFill>
              <a:blip r:embed="rId6"/>
              <a:stretch>
                <a:fillRect l="-684" r="-684"/>
              </a:stretch>
            </a:blipFill>
          </p:spPr>
        </p:sp>
      </p:grpSp>
      <p:grpSp>
        <p:nvGrpSpPr>
          <p:cNvPr id="15" name="Group 15"/>
          <p:cNvGrpSpPr/>
          <p:nvPr/>
        </p:nvGrpSpPr>
        <p:grpSpPr>
          <a:xfrm>
            <a:off x="8886472" y="5534818"/>
            <a:ext cx="1863330" cy="2451839"/>
            <a:chOff x="0" y="0"/>
            <a:chExt cx="3375317" cy="4441368"/>
          </a:xfrm>
        </p:grpSpPr>
        <p:sp>
          <p:nvSpPr>
            <p:cNvPr id="16" name="Freeform 16"/>
            <p:cNvSpPr/>
            <p:nvPr/>
          </p:nvSpPr>
          <p:spPr>
            <a:xfrm>
              <a:off x="0" y="0"/>
              <a:ext cx="3375279" cy="4441317"/>
            </a:xfrm>
            <a:custGeom>
              <a:avLst/>
              <a:gdLst/>
              <a:ahLst/>
              <a:cxnLst/>
              <a:rect l="l" t="t" r="r" b="b"/>
              <a:pathLst>
                <a:path w="3375279" h="4441317">
                  <a:moveTo>
                    <a:pt x="0" y="0"/>
                  </a:moveTo>
                  <a:lnTo>
                    <a:pt x="3375279" y="0"/>
                  </a:lnTo>
                  <a:lnTo>
                    <a:pt x="3375279" y="4441317"/>
                  </a:lnTo>
                  <a:lnTo>
                    <a:pt x="0" y="4441317"/>
                  </a:lnTo>
                  <a:lnTo>
                    <a:pt x="0" y="0"/>
                  </a:lnTo>
                  <a:close/>
                </a:path>
              </a:pathLst>
            </a:custGeom>
            <a:blipFill>
              <a:blip r:embed="rId7"/>
              <a:stretch>
                <a:fillRect l="-26" r="-27" b="-1"/>
              </a:stretch>
            </a:blipFill>
          </p:spPr>
        </p:sp>
      </p:grpSp>
      <p:grpSp>
        <p:nvGrpSpPr>
          <p:cNvPr id="17" name="Group 17"/>
          <p:cNvGrpSpPr/>
          <p:nvPr/>
        </p:nvGrpSpPr>
        <p:grpSpPr>
          <a:xfrm>
            <a:off x="11392674" y="5534818"/>
            <a:ext cx="1850752" cy="2451839"/>
            <a:chOff x="0" y="0"/>
            <a:chExt cx="3352533" cy="4441368"/>
          </a:xfrm>
        </p:grpSpPr>
        <p:sp>
          <p:nvSpPr>
            <p:cNvPr id="18" name="Freeform 18"/>
            <p:cNvSpPr/>
            <p:nvPr/>
          </p:nvSpPr>
          <p:spPr>
            <a:xfrm>
              <a:off x="0" y="0"/>
              <a:ext cx="3352546" cy="4441317"/>
            </a:xfrm>
            <a:custGeom>
              <a:avLst/>
              <a:gdLst/>
              <a:ahLst/>
              <a:cxnLst/>
              <a:rect l="l" t="t" r="r" b="b"/>
              <a:pathLst>
                <a:path w="3352546" h="4441317">
                  <a:moveTo>
                    <a:pt x="0" y="0"/>
                  </a:moveTo>
                  <a:lnTo>
                    <a:pt x="3352546" y="0"/>
                  </a:lnTo>
                  <a:lnTo>
                    <a:pt x="3352546" y="4441317"/>
                  </a:lnTo>
                  <a:lnTo>
                    <a:pt x="0" y="4441317"/>
                  </a:lnTo>
                  <a:lnTo>
                    <a:pt x="0" y="0"/>
                  </a:lnTo>
                  <a:close/>
                </a:path>
              </a:pathLst>
            </a:custGeom>
            <a:blipFill>
              <a:blip r:embed="rId8"/>
              <a:stretch>
                <a:fillRect t="-1766" b="-1768"/>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grpSp>
        <p:nvGrpSpPr>
          <p:cNvPr id="3" name="Group 3"/>
          <p:cNvGrpSpPr/>
          <p:nvPr/>
        </p:nvGrpSpPr>
        <p:grpSpPr>
          <a:xfrm>
            <a:off x="757990" y="1257652"/>
            <a:ext cx="2846594" cy="6381398"/>
            <a:chOff x="0" y="0"/>
            <a:chExt cx="3795458" cy="8508530"/>
          </a:xfrm>
        </p:grpSpPr>
        <p:sp>
          <p:nvSpPr>
            <p:cNvPr id="4" name="Freeform 4"/>
            <p:cNvSpPr/>
            <p:nvPr/>
          </p:nvSpPr>
          <p:spPr>
            <a:xfrm>
              <a:off x="0" y="0"/>
              <a:ext cx="3795464" cy="8508531"/>
            </a:xfrm>
            <a:custGeom>
              <a:avLst/>
              <a:gdLst/>
              <a:ahLst/>
              <a:cxnLst/>
              <a:rect l="l" t="t" r="r" b="b"/>
              <a:pathLst>
                <a:path w="3795464" h="8508531">
                  <a:moveTo>
                    <a:pt x="0" y="0"/>
                  </a:moveTo>
                  <a:lnTo>
                    <a:pt x="3795464" y="0"/>
                  </a:lnTo>
                  <a:lnTo>
                    <a:pt x="3795464" y="8508531"/>
                  </a:lnTo>
                  <a:lnTo>
                    <a:pt x="0" y="8508531"/>
                  </a:lnTo>
                  <a:close/>
                </a:path>
              </a:pathLst>
            </a:custGeom>
            <a:blipFill>
              <a:blip r:embed="rId3">
                <a:alphaModFix amt="0"/>
              </a:blip>
              <a:stretch>
                <a:fillRect l="-237626" r="-237626"/>
              </a:stretch>
            </a:blipFill>
          </p:spPr>
        </p:sp>
        <p:sp>
          <p:nvSpPr>
            <p:cNvPr id="5" name="TextBox 5"/>
            <p:cNvSpPr txBox="1"/>
            <p:nvPr/>
          </p:nvSpPr>
          <p:spPr>
            <a:xfrm>
              <a:off x="0" y="38100"/>
              <a:ext cx="3795458" cy="8470430"/>
            </a:xfrm>
            <a:prstGeom prst="rect">
              <a:avLst/>
            </a:prstGeom>
          </p:spPr>
          <p:txBody>
            <a:bodyPr lIns="0" tIns="0" rIns="0" bIns="0" rtlCol="0" anchor="ctr"/>
            <a:lstStyle/>
            <a:p>
              <a:pPr algn="l">
                <a:lnSpc>
                  <a:spcPts val="5399"/>
                </a:lnSpc>
              </a:pPr>
              <a:r>
                <a:rPr lang="en-US" sz="4999" b="1">
                  <a:solidFill>
                    <a:srgbClr val="000000"/>
                  </a:solidFill>
                  <a:latin typeface="Arimo Bold"/>
                  <a:ea typeface="Arimo Bold"/>
                  <a:cs typeface="Arimo Bold"/>
                  <a:sym typeface="Arimo Bold"/>
                </a:rPr>
                <a:t>Equilibrio entre la vida personal, familiar y laboral</a:t>
              </a:r>
            </a:p>
          </p:txBody>
        </p:sp>
      </p:grpSp>
      <p:sp>
        <p:nvSpPr>
          <p:cNvPr id="6" name="AutoShape 6"/>
          <p:cNvSpPr/>
          <p:nvPr/>
        </p:nvSpPr>
        <p:spPr>
          <a:xfrm flipV="1">
            <a:off x="3703307" y="1772909"/>
            <a:ext cx="57145" cy="6522108"/>
          </a:xfrm>
          <a:prstGeom prst="line">
            <a:avLst/>
          </a:prstGeom>
          <a:ln w="47625" cap="rnd">
            <a:solidFill>
              <a:srgbClr val="FFC000"/>
            </a:solidFill>
            <a:prstDash val="solid"/>
            <a:headEnd type="none" w="sm" len="sm"/>
            <a:tailEnd type="none" w="sm" len="sm"/>
          </a:ln>
        </p:spPr>
      </p:sp>
      <p:grpSp>
        <p:nvGrpSpPr>
          <p:cNvPr id="7" name="Group 7"/>
          <p:cNvGrpSpPr/>
          <p:nvPr/>
        </p:nvGrpSpPr>
        <p:grpSpPr>
          <a:xfrm>
            <a:off x="4083148" y="751665"/>
            <a:ext cx="9005202" cy="769439"/>
            <a:chOff x="0" y="0"/>
            <a:chExt cx="12006936" cy="1025919"/>
          </a:xfrm>
        </p:grpSpPr>
        <p:sp>
          <p:nvSpPr>
            <p:cNvPr id="8" name="Freeform 8"/>
            <p:cNvSpPr/>
            <p:nvPr/>
          </p:nvSpPr>
          <p:spPr>
            <a:xfrm>
              <a:off x="0" y="0"/>
              <a:ext cx="12006942" cy="1025923"/>
            </a:xfrm>
            <a:custGeom>
              <a:avLst/>
              <a:gdLst/>
              <a:ahLst/>
              <a:cxnLst/>
              <a:rect l="l" t="t" r="r" b="b"/>
              <a:pathLst>
                <a:path w="12006942" h="1025923">
                  <a:moveTo>
                    <a:pt x="0" y="0"/>
                  </a:moveTo>
                  <a:lnTo>
                    <a:pt x="12006942" y="0"/>
                  </a:lnTo>
                  <a:lnTo>
                    <a:pt x="12006942" y="1025923"/>
                  </a:lnTo>
                  <a:lnTo>
                    <a:pt x="0" y="1025923"/>
                  </a:lnTo>
                  <a:close/>
                </a:path>
              </a:pathLst>
            </a:custGeom>
            <a:blipFill>
              <a:blip r:embed="rId3">
                <a:alphaModFix amt="0"/>
              </a:blip>
              <a:stretch>
                <a:fillRect t="-178044" b="-178043"/>
              </a:stretch>
            </a:blipFill>
          </p:spPr>
        </p:sp>
        <p:sp>
          <p:nvSpPr>
            <p:cNvPr id="9" name="TextBox 9"/>
            <p:cNvSpPr txBox="1"/>
            <p:nvPr/>
          </p:nvSpPr>
          <p:spPr>
            <a:xfrm>
              <a:off x="0" y="-19050"/>
              <a:ext cx="12006936" cy="1044969"/>
            </a:xfrm>
            <a:prstGeom prst="rect">
              <a:avLst/>
            </a:prstGeom>
          </p:spPr>
          <p:txBody>
            <a:bodyPr lIns="0" tIns="0" rIns="0" bIns="0" rtlCol="0" anchor="ctr"/>
            <a:lstStyle/>
            <a:p>
              <a:pPr algn="ctr">
                <a:lnSpc>
                  <a:spcPts val="5280"/>
                </a:lnSpc>
              </a:pPr>
              <a:r>
                <a:rPr lang="en-US" sz="4400" b="1">
                  <a:solidFill>
                    <a:srgbClr val="EA9B0C"/>
                  </a:solidFill>
                  <a:latin typeface="Arimo Bold"/>
                  <a:ea typeface="Arimo Bold"/>
                  <a:cs typeface="Arimo Bold"/>
                  <a:sym typeface="Arimo Bold"/>
                </a:rPr>
                <a:t>Comparte</a:t>
              </a:r>
              <a:r>
                <a:rPr lang="en-US" sz="4400" b="1">
                  <a:solidFill>
                    <a:srgbClr val="C00000"/>
                  </a:solidFill>
                  <a:latin typeface="Arimo Bold"/>
                  <a:ea typeface="Arimo Bold"/>
                  <a:cs typeface="Arimo Bold"/>
                  <a:sym typeface="Arimo Bold"/>
                </a:rPr>
                <a:t> </a:t>
              </a:r>
              <a:r>
                <a:rPr lang="en-US" sz="4400" b="1">
                  <a:solidFill>
                    <a:srgbClr val="8D28A8"/>
                  </a:solidFill>
                  <a:latin typeface="Arimo Bold"/>
                  <a:ea typeface="Arimo Bold"/>
                  <a:cs typeface="Arimo Bold"/>
                  <a:sym typeface="Arimo Bold"/>
                </a:rPr>
                <a:t>en Familia</a:t>
              </a:r>
            </a:p>
          </p:txBody>
        </p:sp>
      </p:grpSp>
      <p:grpSp>
        <p:nvGrpSpPr>
          <p:cNvPr id="10" name="Group 10"/>
          <p:cNvGrpSpPr/>
          <p:nvPr/>
        </p:nvGrpSpPr>
        <p:grpSpPr>
          <a:xfrm>
            <a:off x="4396728" y="2461247"/>
            <a:ext cx="1877855" cy="5068346"/>
            <a:chOff x="0" y="0"/>
            <a:chExt cx="2613355" cy="7053465"/>
          </a:xfrm>
        </p:grpSpPr>
        <p:sp>
          <p:nvSpPr>
            <p:cNvPr id="11" name="Freeform 11"/>
            <p:cNvSpPr/>
            <p:nvPr/>
          </p:nvSpPr>
          <p:spPr>
            <a:xfrm>
              <a:off x="0" y="0"/>
              <a:ext cx="2613406" cy="7053580"/>
            </a:xfrm>
            <a:custGeom>
              <a:avLst/>
              <a:gdLst/>
              <a:ahLst/>
              <a:cxnLst/>
              <a:rect l="l" t="t" r="r" b="b"/>
              <a:pathLst>
                <a:path w="2613406" h="7053580">
                  <a:moveTo>
                    <a:pt x="0" y="252299"/>
                  </a:moveTo>
                  <a:cubicBezTo>
                    <a:pt x="0" y="112909"/>
                    <a:pt x="116967" y="0"/>
                    <a:pt x="261366" y="0"/>
                  </a:cubicBezTo>
                  <a:lnTo>
                    <a:pt x="2352040" y="0"/>
                  </a:lnTo>
                  <a:cubicBezTo>
                    <a:pt x="2496312" y="0"/>
                    <a:pt x="2613406" y="112909"/>
                    <a:pt x="2613406" y="252299"/>
                  </a:cubicBezTo>
                  <a:lnTo>
                    <a:pt x="2613406" y="6801277"/>
                  </a:lnTo>
                  <a:cubicBezTo>
                    <a:pt x="2613406" y="6940544"/>
                    <a:pt x="2496439" y="7053580"/>
                    <a:pt x="2352040" y="7053580"/>
                  </a:cubicBezTo>
                  <a:lnTo>
                    <a:pt x="261366" y="7053580"/>
                  </a:lnTo>
                  <a:cubicBezTo>
                    <a:pt x="116967" y="7053452"/>
                    <a:pt x="0" y="6940544"/>
                    <a:pt x="0" y="6801155"/>
                  </a:cubicBezTo>
                  <a:close/>
                </a:path>
              </a:pathLst>
            </a:custGeom>
            <a:solidFill>
              <a:srgbClr val="F8D7CD"/>
            </a:solidFill>
          </p:spPr>
        </p:sp>
      </p:grpSp>
      <p:grpSp>
        <p:nvGrpSpPr>
          <p:cNvPr id="12" name="Group 12"/>
          <p:cNvGrpSpPr/>
          <p:nvPr/>
        </p:nvGrpSpPr>
        <p:grpSpPr>
          <a:xfrm>
            <a:off x="4393689" y="2458314"/>
            <a:ext cx="1883942" cy="1526377"/>
            <a:chOff x="0" y="0"/>
            <a:chExt cx="2621826" cy="2124213"/>
          </a:xfrm>
        </p:grpSpPr>
        <p:sp>
          <p:nvSpPr>
            <p:cNvPr id="13" name="Freeform 13"/>
            <p:cNvSpPr/>
            <p:nvPr/>
          </p:nvSpPr>
          <p:spPr>
            <a:xfrm>
              <a:off x="0" y="0"/>
              <a:ext cx="2621821" cy="2124211"/>
            </a:xfrm>
            <a:custGeom>
              <a:avLst/>
              <a:gdLst/>
              <a:ahLst/>
              <a:cxnLst/>
              <a:rect l="l" t="t" r="r" b="b"/>
              <a:pathLst>
                <a:path w="2621821" h="2124211">
                  <a:moveTo>
                    <a:pt x="0" y="0"/>
                  </a:moveTo>
                  <a:lnTo>
                    <a:pt x="2621821" y="0"/>
                  </a:lnTo>
                  <a:lnTo>
                    <a:pt x="2621821" y="2124211"/>
                  </a:lnTo>
                  <a:lnTo>
                    <a:pt x="0" y="2124211"/>
                  </a:lnTo>
                  <a:close/>
                </a:path>
              </a:pathLst>
            </a:custGeom>
            <a:blipFill>
              <a:blip r:embed="rId3">
                <a:alphaModFix amt="0"/>
              </a:blip>
              <a:stretch>
                <a:fillRect l="-57688" r="-57688" b="-3593"/>
              </a:stretch>
            </a:blipFill>
          </p:spPr>
        </p:sp>
        <p:sp>
          <p:nvSpPr>
            <p:cNvPr id="14" name="TextBox 14"/>
            <p:cNvSpPr txBox="1"/>
            <p:nvPr/>
          </p:nvSpPr>
          <p:spPr>
            <a:xfrm>
              <a:off x="0" y="-28575"/>
              <a:ext cx="2621826" cy="2152788"/>
            </a:xfrm>
            <a:prstGeom prst="rect">
              <a:avLst/>
            </a:prstGeom>
          </p:spPr>
          <p:txBody>
            <a:bodyPr lIns="0" tIns="0" rIns="0" bIns="0" rtlCol="0" anchor="ctr"/>
            <a:lstStyle/>
            <a:p>
              <a:pPr algn="ctr">
                <a:lnSpc>
                  <a:spcPts val="2916"/>
                </a:lnSpc>
              </a:pPr>
              <a:endParaRPr/>
            </a:p>
            <a:p>
              <a:pPr algn="ctr">
                <a:lnSpc>
                  <a:spcPts val="2916"/>
                </a:lnSpc>
              </a:pPr>
              <a:r>
                <a:rPr lang="en-US" sz="2700" b="1">
                  <a:solidFill>
                    <a:srgbClr val="000000"/>
                  </a:solidFill>
                  <a:latin typeface="Calibri (MS) Bold"/>
                  <a:ea typeface="Calibri (MS) Bold"/>
                  <a:cs typeface="Calibri (MS) Bold"/>
                  <a:sym typeface="Calibri (MS) Bold"/>
                </a:rPr>
                <a:t>Febrero</a:t>
              </a:r>
            </a:p>
            <a:p>
              <a:pPr algn="ctr">
                <a:lnSpc>
                  <a:spcPts val="2916"/>
                </a:lnSpc>
              </a:pPr>
              <a:endParaRPr lang="en-US" sz="2700" b="1">
                <a:solidFill>
                  <a:srgbClr val="000000"/>
                </a:solidFill>
                <a:latin typeface="Calibri (MS) Bold"/>
                <a:ea typeface="Calibri (MS) Bold"/>
                <a:cs typeface="Calibri (MS) Bold"/>
                <a:sym typeface="Calibri (MS) Bold"/>
              </a:endParaRPr>
            </a:p>
          </p:txBody>
        </p:sp>
      </p:grpSp>
      <p:grpSp>
        <p:nvGrpSpPr>
          <p:cNvPr id="15" name="Group 15"/>
          <p:cNvGrpSpPr/>
          <p:nvPr/>
        </p:nvGrpSpPr>
        <p:grpSpPr>
          <a:xfrm>
            <a:off x="4578431" y="3977361"/>
            <a:ext cx="1514451" cy="1539916"/>
            <a:chOff x="0" y="0"/>
            <a:chExt cx="2107616" cy="2143056"/>
          </a:xfrm>
        </p:grpSpPr>
        <p:sp>
          <p:nvSpPr>
            <p:cNvPr id="16" name="Freeform 16"/>
            <p:cNvSpPr/>
            <p:nvPr/>
          </p:nvSpPr>
          <p:spPr>
            <a:xfrm>
              <a:off x="0" y="0"/>
              <a:ext cx="2107692" cy="2143069"/>
            </a:xfrm>
            <a:custGeom>
              <a:avLst/>
              <a:gdLst/>
              <a:ahLst/>
              <a:cxnLst/>
              <a:rect l="l" t="t" r="r" b="b"/>
              <a:pathLst>
                <a:path w="2107692" h="2143069">
                  <a:moveTo>
                    <a:pt x="0" y="203506"/>
                  </a:moveTo>
                  <a:cubicBezTo>
                    <a:pt x="0" y="91087"/>
                    <a:pt x="94361" y="0"/>
                    <a:pt x="210820" y="0"/>
                  </a:cubicBezTo>
                  <a:lnTo>
                    <a:pt x="1896872" y="0"/>
                  </a:lnTo>
                  <a:cubicBezTo>
                    <a:pt x="2013331" y="0"/>
                    <a:pt x="2107692" y="91087"/>
                    <a:pt x="2107692" y="203506"/>
                  </a:cubicBezTo>
                  <a:lnTo>
                    <a:pt x="2107692" y="1939562"/>
                  </a:lnTo>
                  <a:cubicBezTo>
                    <a:pt x="2107692" y="2051981"/>
                    <a:pt x="2013331" y="2143069"/>
                    <a:pt x="1896872" y="2143069"/>
                  </a:cubicBezTo>
                  <a:lnTo>
                    <a:pt x="210820" y="2143069"/>
                  </a:lnTo>
                  <a:cubicBezTo>
                    <a:pt x="94361" y="2143069"/>
                    <a:pt x="0" y="2051981"/>
                    <a:pt x="0" y="1939562"/>
                  </a:cubicBezTo>
                  <a:close/>
                </a:path>
              </a:pathLst>
            </a:custGeom>
            <a:solidFill>
              <a:srgbClr val="ED7D31"/>
            </a:solidFill>
            <a:ln w="12700" cap="sq">
              <a:solidFill>
                <a:srgbClr val="FFFFFF"/>
              </a:solidFill>
              <a:prstDash val="solid"/>
              <a:miter/>
            </a:ln>
          </p:spPr>
        </p:sp>
      </p:grpSp>
      <p:grpSp>
        <p:nvGrpSpPr>
          <p:cNvPr id="17" name="Group 17"/>
          <p:cNvGrpSpPr/>
          <p:nvPr/>
        </p:nvGrpSpPr>
        <p:grpSpPr>
          <a:xfrm>
            <a:off x="4622435" y="4019839"/>
            <a:ext cx="1426451" cy="1479660"/>
            <a:chOff x="0" y="0"/>
            <a:chExt cx="1985150" cy="2059198"/>
          </a:xfrm>
        </p:grpSpPr>
        <p:sp>
          <p:nvSpPr>
            <p:cNvPr id="18" name="Freeform 18"/>
            <p:cNvSpPr/>
            <p:nvPr/>
          </p:nvSpPr>
          <p:spPr>
            <a:xfrm>
              <a:off x="0" y="0"/>
              <a:ext cx="1985148" cy="2059200"/>
            </a:xfrm>
            <a:custGeom>
              <a:avLst/>
              <a:gdLst/>
              <a:ahLst/>
              <a:cxnLst/>
              <a:rect l="l" t="t" r="r" b="b"/>
              <a:pathLst>
                <a:path w="1985148" h="2059200">
                  <a:moveTo>
                    <a:pt x="0" y="0"/>
                  </a:moveTo>
                  <a:lnTo>
                    <a:pt x="1985148" y="0"/>
                  </a:lnTo>
                  <a:lnTo>
                    <a:pt x="1985148" y="2059200"/>
                  </a:lnTo>
                  <a:lnTo>
                    <a:pt x="0" y="2059200"/>
                  </a:lnTo>
                  <a:close/>
                </a:path>
              </a:pathLst>
            </a:custGeom>
            <a:blipFill>
              <a:blip r:embed="rId3">
                <a:alphaModFix amt="0"/>
              </a:blip>
              <a:stretch>
                <a:fillRect l="-85572" r="-85572" b="-1865"/>
              </a:stretch>
            </a:blipFill>
          </p:spPr>
        </p:sp>
        <p:sp>
          <p:nvSpPr>
            <p:cNvPr id="19" name="TextBox 19"/>
            <p:cNvSpPr txBox="1"/>
            <p:nvPr/>
          </p:nvSpPr>
          <p:spPr>
            <a:xfrm>
              <a:off x="0" y="-9525"/>
              <a:ext cx="1985150" cy="2068723"/>
            </a:xfrm>
            <a:prstGeom prst="rect">
              <a:avLst/>
            </a:prstGeom>
          </p:spPr>
          <p:txBody>
            <a:bodyPr lIns="0" tIns="0" rIns="0" bIns="0" rtlCol="0" anchor="ctr"/>
            <a:lstStyle/>
            <a:p>
              <a:pPr algn="ctr">
                <a:lnSpc>
                  <a:spcPts val="1728"/>
                </a:lnSpc>
              </a:pPr>
              <a:r>
                <a:rPr lang="en-US" sz="1600">
                  <a:solidFill>
                    <a:srgbClr val="FFFFFF"/>
                  </a:solidFill>
                  <a:latin typeface="Calibri (MS)"/>
                  <a:ea typeface="Calibri (MS)"/>
                  <a:cs typeface="Calibri (MS)"/>
                  <a:sym typeface="Calibri (MS)"/>
                </a:rPr>
                <a:t>Historias de fantasmas en el Centro Histórico -13 de febrero – 21 participantes y 36 familiares</a:t>
              </a:r>
            </a:p>
          </p:txBody>
        </p:sp>
      </p:grpSp>
      <p:grpSp>
        <p:nvGrpSpPr>
          <p:cNvPr id="20" name="Group 20"/>
          <p:cNvGrpSpPr/>
          <p:nvPr/>
        </p:nvGrpSpPr>
        <p:grpSpPr>
          <a:xfrm>
            <a:off x="4578431" y="5740642"/>
            <a:ext cx="1514451" cy="1539916"/>
            <a:chOff x="0" y="0"/>
            <a:chExt cx="2107616" cy="2143056"/>
          </a:xfrm>
        </p:grpSpPr>
        <p:sp>
          <p:nvSpPr>
            <p:cNvPr id="21" name="Freeform 21"/>
            <p:cNvSpPr/>
            <p:nvPr/>
          </p:nvSpPr>
          <p:spPr>
            <a:xfrm>
              <a:off x="0" y="0"/>
              <a:ext cx="2107692" cy="2143069"/>
            </a:xfrm>
            <a:custGeom>
              <a:avLst/>
              <a:gdLst/>
              <a:ahLst/>
              <a:cxnLst/>
              <a:rect l="l" t="t" r="r" b="b"/>
              <a:pathLst>
                <a:path w="2107692" h="2143069">
                  <a:moveTo>
                    <a:pt x="0" y="203506"/>
                  </a:moveTo>
                  <a:cubicBezTo>
                    <a:pt x="0" y="91087"/>
                    <a:pt x="94361" y="0"/>
                    <a:pt x="210820" y="0"/>
                  </a:cubicBezTo>
                  <a:lnTo>
                    <a:pt x="1896872" y="0"/>
                  </a:lnTo>
                  <a:cubicBezTo>
                    <a:pt x="2013331" y="0"/>
                    <a:pt x="2107692" y="91087"/>
                    <a:pt x="2107692" y="203506"/>
                  </a:cubicBezTo>
                  <a:lnTo>
                    <a:pt x="2107692" y="1939562"/>
                  </a:lnTo>
                  <a:cubicBezTo>
                    <a:pt x="2107692" y="2051981"/>
                    <a:pt x="2013331" y="2143069"/>
                    <a:pt x="1896872" y="2143069"/>
                  </a:cubicBezTo>
                  <a:lnTo>
                    <a:pt x="210820" y="2143069"/>
                  </a:lnTo>
                  <a:cubicBezTo>
                    <a:pt x="94361" y="2143069"/>
                    <a:pt x="0" y="2051981"/>
                    <a:pt x="0" y="1939562"/>
                  </a:cubicBezTo>
                  <a:close/>
                </a:path>
              </a:pathLst>
            </a:custGeom>
            <a:solidFill>
              <a:srgbClr val="47DE7E"/>
            </a:solidFill>
            <a:ln w="12700" cap="sq">
              <a:solidFill>
                <a:srgbClr val="FFFFFF"/>
              </a:solidFill>
              <a:prstDash val="solid"/>
              <a:miter/>
            </a:ln>
          </p:spPr>
        </p:sp>
      </p:grpSp>
      <p:grpSp>
        <p:nvGrpSpPr>
          <p:cNvPr id="22" name="Group 22"/>
          <p:cNvGrpSpPr/>
          <p:nvPr/>
        </p:nvGrpSpPr>
        <p:grpSpPr>
          <a:xfrm>
            <a:off x="4622435" y="5783120"/>
            <a:ext cx="1426451" cy="1479660"/>
            <a:chOff x="0" y="0"/>
            <a:chExt cx="1985150" cy="2059198"/>
          </a:xfrm>
        </p:grpSpPr>
        <p:sp>
          <p:nvSpPr>
            <p:cNvPr id="23" name="Freeform 23"/>
            <p:cNvSpPr/>
            <p:nvPr/>
          </p:nvSpPr>
          <p:spPr>
            <a:xfrm>
              <a:off x="0" y="0"/>
              <a:ext cx="1985148" cy="2059200"/>
            </a:xfrm>
            <a:custGeom>
              <a:avLst/>
              <a:gdLst/>
              <a:ahLst/>
              <a:cxnLst/>
              <a:rect l="l" t="t" r="r" b="b"/>
              <a:pathLst>
                <a:path w="1985148" h="2059200">
                  <a:moveTo>
                    <a:pt x="0" y="0"/>
                  </a:moveTo>
                  <a:lnTo>
                    <a:pt x="1985148" y="0"/>
                  </a:lnTo>
                  <a:lnTo>
                    <a:pt x="1985148" y="2059200"/>
                  </a:lnTo>
                  <a:lnTo>
                    <a:pt x="0" y="2059200"/>
                  </a:lnTo>
                  <a:close/>
                </a:path>
              </a:pathLst>
            </a:custGeom>
            <a:blipFill>
              <a:blip r:embed="rId3">
                <a:alphaModFix amt="0"/>
              </a:blip>
              <a:stretch>
                <a:fillRect l="-85572" r="-85572" b="-1865"/>
              </a:stretch>
            </a:blipFill>
          </p:spPr>
        </p:sp>
        <p:sp>
          <p:nvSpPr>
            <p:cNvPr id="24" name="TextBox 24"/>
            <p:cNvSpPr txBox="1"/>
            <p:nvPr/>
          </p:nvSpPr>
          <p:spPr>
            <a:xfrm>
              <a:off x="0" y="-9525"/>
              <a:ext cx="1985150" cy="2068723"/>
            </a:xfrm>
            <a:prstGeom prst="rect">
              <a:avLst/>
            </a:prstGeom>
          </p:spPr>
          <p:txBody>
            <a:bodyPr lIns="0" tIns="0" rIns="0" bIns="0" rtlCol="0" anchor="ctr"/>
            <a:lstStyle/>
            <a:p>
              <a:pPr algn="ctr">
                <a:lnSpc>
                  <a:spcPts val="1728"/>
                </a:lnSpc>
              </a:pPr>
              <a:r>
                <a:rPr lang="en-US" sz="1600">
                  <a:solidFill>
                    <a:srgbClr val="FFFFFF"/>
                  </a:solidFill>
                  <a:latin typeface="Calibri (MS)"/>
                  <a:ea typeface="Calibri (MS)"/>
                  <a:cs typeface="Calibri (MS)"/>
                  <a:sym typeface="Calibri (MS)"/>
                </a:rPr>
                <a:t>Concierto Compensar Jowell &amp; Randy – Febrero 28 – 1 participante y 1 familiar</a:t>
              </a:r>
            </a:p>
          </p:txBody>
        </p:sp>
      </p:grpSp>
      <p:grpSp>
        <p:nvGrpSpPr>
          <p:cNvPr id="25" name="Group 25"/>
          <p:cNvGrpSpPr/>
          <p:nvPr/>
        </p:nvGrpSpPr>
        <p:grpSpPr>
          <a:xfrm>
            <a:off x="6415430" y="2461247"/>
            <a:ext cx="1877855" cy="5068346"/>
            <a:chOff x="0" y="0"/>
            <a:chExt cx="2613355" cy="7053465"/>
          </a:xfrm>
        </p:grpSpPr>
        <p:sp>
          <p:nvSpPr>
            <p:cNvPr id="26" name="Freeform 26"/>
            <p:cNvSpPr/>
            <p:nvPr/>
          </p:nvSpPr>
          <p:spPr>
            <a:xfrm>
              <a:off x="0" y="0"/>
              <a:ext cx="2613406" cy="7053580"/>
            </a:xfrm>
            <a:custGeom>
              <a:avLst/>
              <a:gdLst/>
              <a:ahLst/>
              <a:cxnLst/>
              <a:rect l="l" t="t" r="r" b="b"/>
              <a:pathLst>
                <a:path w="2613406" h="7053580">
                  <a:moveTo>
                    <a:pt x="0" y="252299"/>
                  </a:moveTo>
                  <a:cubicBezTo>
                    <a:pt x="0" y="112909"/>
                    <a:pt x="116967" y="0"/>
                    <a:pt x="261366" y="0"/>
                  </a:cubicBezTo>
                  <a:lnTo>
                    <a:pt x="2352040" y="0"/>
                  </a:lnTo>
                  <a:cubicBezTo>
                    <a:pt x="2496312" y="0"/>
                    <a:pt x="2613406" y="112909"/>
                    <a:pt x="2613406" y="252299"/>
                  </a:cubicBezTo>
                  <a:lnTo>
                    <a:pt x="2613406" y="6801277"/>
                  </a:lnTo>
                  <a:cubicBezTo>
                    <a:pt x="2613406" y="6940544"/>
                    <a:pt x="2496439" y="7053580"/>
                    <a:pt x="2352040" y="7053580"/>
                  </a:cubicBezTo>
                  <a:lnTo>
                    <a:pt x="261366" y="7053580"/>
                  </a:lnTo>
                  <a:cubicBezTo>
                    <a:pt x="116967" y="7053452"/>
                    <a:pt x="0" y="6940544"/>
                    <a:pt x="0" y="6801155"/>
                  </a:cubicBezTo>
                  <a:close/>
                </a:path>
              </a:pathLst>
            </a:custGeom>
            <a:solidFill>
              <a:srgbClr val="F8D7CD"/>
            </a:solidFill>
          </p:spPr>
        </p:sp>
      </p:grpSp>
      <p:grpSp>
        <p:nvGrpSpPr>
          <p:cNvPr id="27" name="Group 27"/>
          <p:cNvGrpSpPr/>
          <p:nvPr/>
        </p:nvGrpSpPr>
        <p:grpSpPr>
          <a:xfrm>
            <a:off x="6412382" y="2458314"/>
            <a:ext cx="1883942" cy="1526377"/>
            <a:chOff x="0" y="0"/>
            <a:chExt cx="2621826" cy="2124213"/>
          </a:xfrm>
        </p:grpSpPr>
        <p:sp>
          <p:nvSpPr>
            <p:cNvPr id="28" name="Freeform 28"/>
            <p:cNvSpPr/>
            <p:nvPr/>
          </p:nvSpPr>
          <p:spPr>
            <a:xfrm>
              <a:off x="0" y="0"/>
              <a:ext cx="2621821" cy="2124211"/>
            </a:xfrm>
            <a:custGeom>
              <a:avLst/>
              <a:gdLst/>
              <a:ahLst/>
              <a:cxnLst/>
              <a:rect l="l" t="t" r="r" b="b"/>
              <a:pathLst>
                <a:path w="2621821" h="2124211">
                  <a:moveTo>
                    <a:pt x="0" y="0"/>
                  </a:moveTo>
                  <a:lnTo>
                    <a:pt x="2621821" y="0"/>
                  </a:lnTo>
                  <a:lnTo>
                    <a:pt x="2621821" y="2124211"/>
                  </a:lnTo>
                  <a:lnTo>
                    <a:pt x="0" y="2124211"/>
                  </a:lnTo>
                  <a:close/>
                </a:path>
              </a:pathLst>
            </a:custGeom>
            <a:blipFill>
              <a:blip r:embed="rId3">
                <a:alphaModFix amt="0"/>
              </a:blip>
              <a:stretch>
                <a:fillRect l="-57688" r="-57688" b="-3593"/>
              </a:stretch>
            </a:blipFill>
          </p:spPr>
        </p:sp>
        <p:sp>
          <p:nvSpPr>
            <p:cNvPr id="29" name="TextBox 29"/>
            <p:cNvSpPr txBox="1"/>
            <p:nvPr/>
          </p:nvSpPr>
          <p:spPr>
            <a:xfrm>
              <a:off x="0" y="-28575"/>
              <a:ext cx="2621826" cy="2152788"/>
            </a:xfrm>
            <a:prstGeom prst="rect">
              <a:avLst/>
            </a:prstGeom>
          </p:spPr>
          <p:txBody>
            <a:bodyPr lIns="0" tIns="0" rIns="0" bIns="0" rtlCol="0" anchor="ctr"/>
            <a:lstStyle/>
            <a:p>
              <a:pPr algn="ctr">
                <a:lnSpc>
                  <a:spcPts val="2916"/>
                </a:lnSpc>
              </a:pPr>
              <a:r>
                <a:rPr lang="en-US" sz="2700" b="1">
                  <a:solidFill>
                    <a:srgbClr val="000000"/>
                  </a:solidFill>
                  <a:latin typeface="Calibri (MS) Bold"/>
                  <a:ea typeface="Calibri (MS) Bold"/>
                  <a:cs typeface="Calibri (MS) Bold"/>
                  <a:sym typeface="Calibri (MS) Bold"/>
                </a:rPr>
                <a:t>Marzo</a:t>
              </a:r>
            </a:p>
          </p:txBody>
        </p:sp>
      </p:grpSp>
      <p:grpSp>
        <p:nvGrpSpPr>
          <p:cNvPr id="30" name="Group 30"/>
          <p:cNvGrpSpPr/>
          <p:nvPr/>
        </p:nvGrpSpPr>
        <p:grpSpPr>
          <a:xfrm>
            <a:off x="6597133" y="3975882"/>
            <a:ext cx="1514451" cy="3306166"/>
            <a:chOff x="0" y="0"/>
            <a:chExt cx="2107616" cy="4601092"/>
          </a:xfrm>
        </p:grpSpPr>
        <p:sp>
          <p:nvSpPr>
            <p:cNvPr id="31" name="Freeform 31"/>
            <p:cNvSpPr/>
            <p:nvPr/>
          </p:nvSpPr>
          <p:spPr>
            <a:xfrm>
              <a:off x="0" y="0"/>
              <a:ext cx="2107692" cy="4601207"/>
            </a:xfrm>
            <a:custGeom>
              <a:avLst/>
              <a:gdLst/>
              <a:ahLst/>
              <a:cxnLst/>
              <a:rect l="l" t="t" r="r" b="b"/>
              <a:pathLst>
                <a:path w="2107692" h="4601207">
                  <a:moveTo>
                    <a:pt x="0" y="203506"/>
                  </a:moveTo>
                  <a:cubicBezTo>
                    <a:pt x="0" y="91087"/>
                    <a:pt x="94361" y="0"/>
                    <a:pt x="210820" y="0"/>
                  </a:cubicBezTo>
                  <a:lnTo>
                    <a:pt x="1896872" y="0"/>
                  </a:lnTo>
                  <a:cubicBezTo>
                    <a:pt x="2013331" y="0"/>
                    <a:pt x="2107692" y="91087"/>
                    <a:pt x="2107692" y="203506"/>
                  </a:cubicBezTo>
                  <a:lnTo>
                    <a:pt x="2107692" y="4397697"/>
                  </a:lnTo>
                  <a:cubicBezTo>
                    <a:pt x="2107692" y="4510115"/>
                    <a:pt x="2013331" y="4601207"/>
                    <a:pt x="1896872" y="4601207"/>
                  </a:cubicBezTo>
                  <a:lnTo>
                    <a:pt x="210820" y="4601207"/>
                  </a:lnTo>
                  <a:cubicBezTo>
                    <a:pt x="94361" y="4601207"/>
                    <a:pt x="0" y="4510115"/>
                    <a:pt x="0" y="4397697"/>
                  </a:cubicBezTo>
                  <a:close/>
                </a:path>
              </a:pathLst>
            </a:custGeom>
            <a:solidFill>
              <a:srgbClr val="815CD1"/>
            </a:solidFill>
            <a:ln w="12700" cap="sq">
              <a:solidFill>
                <a:srgbClr val="FFFFFF"/>
              </a:solidFill>
              <a:prstDash val="solid"/>
              <a:miter/>
            </a:ln>
          </p:spPr>
        </p:sp>
      </p:grpSp>
      <p:grpSp>
        <p:nvGrpSpPr>
          <p:cNvPr id="32" name="Group 32"/>
          <p:cNvGrpSpPr/>
          <p:nvPr/>
        </p:nvGrpSpPr>
        <p:grpSpPr>
          <a:xfrm>
            <a:off x="6641128" y="4018350"/>
            <a:ext cx="1426451" cy="3221220"/>
            <a:chOff x="0" y="0"/>
            <a:chExt cx="1985150" cy="4482875"/>
          </a:xfrm>
        </p:grpSpPr>
        <p:sp>
          <p:nvSpPr>
            <p:cNvPr id="33" name="Freeform 33"/>
            <p:cNvSpPr/>
            <p:nvPr/>
          </p:nvSpPr>
          <p:spPr>
            <a:xfrm>
              <a:off x="0" y="0"/>
              <a:ext cx="1985148" cy="4482876"/>
            </a:xfrm>
            <a:custGeom>
              <a:avLst/>
              <a:gdLst/>
              <a:ahLst/>
              <a:cxnLst/>
              <a:rect l="l" t="t" r="r" b="b"/>
              <a:pathLst>
                <a:path w="1985148" h="4482876">
                  <a:moveTo>
                    <a:pt x="0" y="0"/>
                  </a:moveTo>
                  <a:lnTo>
                    <a:pt x="1985148" y="0"/>
                  </a:lnTo>
                  <a:lnTo>
                    <a:pt x="1985148" y="4482876"/>
                  </a:lnTo>
                  <a:lnTo>
                    <a:pt x="0" y="4482876"/>
                  </a:lnTo>
                  <a:close/>
                </a:path>
              </a:pathLst>
            </a:custGeom>
            <a:blipFill>
              <a:blip r:embed="rId3">
                <a:alphaModFix amt="0"/>
              </a:blip>
              <a:stretch>
                <a:fillRect l="-250148" r="-250148" b="-3593"/>
              </a:stretch>
            </a:blipFill>
          </p:spPr>
        </p:sp>
        <p:sp>
          <p:nvSpPr>
            <p:cNvPr id="34" name="TextBox 34"/>
            <p:cNvSpPr txBox="1"/>
            <p:nvPr/>
          </p:nvSpPr>
          <p:spPr>
            <a:xfrm>
              <a:off x="0" y="-9525"/>
              <a:ext cx="1985150" cy="4492400"/>
            </a:xfrm>
            <a:prstGeom prst="rect">
              <a:avLst/>
            </a:prstGeom>
          </p:spPr>
          <p:txBody>
            <a:bodyPr lIns="0" tIns="0" rIns="0" bIns="0" rtlCol="0" anchor="ctr"/>
            <a:lstStyle/>
            <a:p>
              <a:pPr algn="ctr">
                <a:lnSpc>
                  <a:spcPts val="1727"/>
                </a:lnSpc>
              </a:pPr>
              <a:r>
                <a:rPr lang="en-US" sz="1599">
                  <a:solidFill>
                    <a:srgbClr val="FFFFFF"/>
                  </a:solidFill>
                  <a:latin typeface="Calibri (MS)"/>
                  <a:ea typeface="Calibri (MS)"/>
                  <a:cs typeface="Calibri (MS)"/>
                  <a:sym typeface="Calibri (MS)"/>
                </a:rPr>
                <a:t>Casa Museo Quinta de Bolívar – Marzo 13 – 38 participantes y 15 familiares.</a:t>
              </a:r>
            </a:p>
            <a:p>
              <a:pPr algn="ctr">
                <a:lnSpc>
                  <a:spcPts val="1727"/>
                </a:lnSpc>
              </a:pPr>
              <a:endParaRPr lang="en-US" sz="1599">
                <a:solidFill>
                  <a:srgbClr val="FFFFFF"/>
                </a:solidFill>
                <a:latin typeface="Calibri (MS)"/>
                <a:ea typeface="Calibri (MS)"/>
                <a:cs typeface="Calibri (MS)"/>
                <a:sym typeface="Calibri (MS)"/>
              </a:endParaRPr>
            </a:p>
            <a:p>
              <a:pPr algn="ctr">
                <a:lnSpc>
                  <a:spcPts val="1727"/>
                </a:lnSpc>
              </a:pPr>
              <a:r>
                <a:rPr lang="en-US" sz="1599">
                  <a:solidFill>
                    <a:srgbClr val="FFFFFF"/>
                  </a:solidFill>
                  <a:latin typeface="Calibri (MS)"/>
                  <a:ea typeface="Calibri (MS)"/>
                  <a:cs typeface="Calibri (MS)"/>
                  <a:sym typeface="Calibri (MS)"/>
                </a:rPr>
                <a:t>Caminata ecologica Choachi con asistencia de 74 personas </a:t>
              </a:r>
            </a:p>
            <a:p>
              <a:pPr algn="ctr">
                <a:lnSpc>
                  <a:spcPts val="1728"/>
                </a:lnSpc>
              </a:pPr>
              <a:endParaRPr lang="en-US" sz="1599">
                <a:solidFill>
                  <a:srgbClr val="FFFFFF"/>
                </a:solidFill>
                <a:latin typeface="Calibri (MS)"/>
                <a:ea typeface="Calibri (MS)"/>
                <a:cs typeface="Calibri (MS)"/>
                <a:sym typeface="Calibri (MS)"/>
              </a:endParaRPr>
            </a:p>
          </p:txBody>
        </p:sp>
      </p:grpSp>
      <p:grpSp>
        <p:nvGrpSpPr>
          <p:cNvPr id="35" name="Group 35"/>
          <p:cNvGrpSpPr/>
          <p:nvPr/>
        </p:nvGrpSpPr>
        <p:grpSpPr>
          <a:xfrm>
            <a:off x="8434123" y="2461247"/>
            <a:ext cx="1877855" cy="5068346"/>
            <a:chOff x="0" y="0"/>
            <a:chExt cx="2613355" cy="7053465"/>
          </a:xfrm>
        </p:grpSpPr>
        <p:sp>
          <p:nvSpPr>
            <p:cNvPr id="36" name="Freeform 36"/>
            <p:cNvSpPr/>
            <p:nvPr/>
          </p:nvSpPr>
          <p:spPr>
            <a:xfrm>
              <a:off x="0" y="0"/>
              <a:ext cx="2613406" cy="7053580"/>
            </a:xfrm>
            <a:custGeom>
              <a:avLst/>
              <a:gdLst/>
              <a:ahLst/>
              <a:cxnLst/>
              <a:rect l="l" t="t" r="r" b="b"/>
              <a:pathLst>
                <a:path w="2613406" h="7053580">
                  <a:moveTo>
                    <a:pt x="0" y="252299"/>
                  </a:moveTo>
                  <a:cubicBezTo>
                    <a:pt x="0" y="112909"/>
                    <a:pt x="116967" y="0"/>
                    <a:pt x="261366" y="0"/>
                  </a:cubicBezTo>
                  <a:lnTo>
                    <a:pt x="2352040" y="0"/>
                  </a:lnTo>
                  <a:cubicBezTo>
                    <a:pt x="2496312" y="0"/>
                    <a:pt x="2613406" y="112909"/>
                    <a:pt x="2613406" y="252299"/>
                  </a:cubicBezTo>
                  <a:lnTo>
                    <a:pt x="2613406" y="6801277"/>
                  </a:lnTo>
                  <a:cubicBezTo>
                    <a:pt x="2613406" y="6940544"/>
                    <a:pt x="2496439" y="7053580"/>
                    <a:pt x="2352040" y="7053580"/>
                  </a:cubicBezTo>
                  <a:lnTo>
                    <a:pt x="261366" y="7053580"/>
                  </a:lnTo>
                  <a:cubicBezTo>
                    <a:pt x="116967" y="7053452"/>
                    <a:pt x="0" y="6940544"/>
                    <a:pt x="0" y="6801155"/>
                  </a:cubicBezTo>
                  <a:close/>
                </a:path>
              </a:pathLst>
            </a:custGeom>
            <a:solidFill>
              <a:srgbClr val="F8D7CD"/>
            </a:solidFill>
          </p:spPr>
        </p:sp>
      </p:grpSp>
      <p:grpSp>
        <p:nvGrpSpPr>
          <p:cNvPr id="37" name="Group 37"/>
          <p:cNvGrpSpPr/>
          <p:nvPr/>
        </p:nvGrpSpPr>
        <p:grpSpPr>
          <a:xfrm>
            <a:off x="8431084" y="2458314"/>
            <a:ext cx="1883942" cy="1526377"/>
            <a:chOff x="0" y="0"/>
            <a:chExt cx="2621826" cy="2124213"/>
          </a:xfrm>
        </p:grpSpPr>
        <p:sp>
          <p:nvSpPr>
            <p:cNvPr id="38" name="Freeform 38"/>
            <p:cNvSpPr/>
            <p:nvPr/>
          </p:nvSpPr>
          <p:spPr>
            <a:xfrm>
              <a:off x="0" y="0"/>
              <a:ext cx="2621821" cy="2124211"/>
            </a:xfrm>
            <a:custGeom>
              <a:avLst/>
              <a:gdLst/>
              <a:ahLst/>
              <a:cxnLst/>
              <a:rect l="l" t="t" r="r" b="b"/>
              <a:pathLst>
                <a:path w="2621821" h="2124211">
                  <a:moveTo>
                    <a:pt x="0" y="0"/>
                  </a:moveTo>
                  <a:lnTo>
                    <a:pt x="2621821" y="0"/>
                  </a:lnTo>
                  <a:lnTo>
                    <a:pt x="2621821" y="2124211"/>
                  </a:lnTo>
                  <a:lnTo>
                    <a:pt x="0" y="2124211"/>
                  </a:lnTo>
                  <a:close/>
                </a:path>
              </a:pathLst>
            </a:custGeom>
            <a:blipFill>
              <a:blip r:embed="rId3">
                <a:alphaModFix amt="0"/>
              </a:blip>
              <a:stretch>
                <a:fillRect l="-57688" r="-57688" b="-3593"/>
              </a:stretch>
            </a:blipFill>
          </p:spPr>
        </p:sp>
        <p:sp>
          <p:nvSpPr>
            <p:cNvPr id="39" name="TextBox 39"/>
            <p:cNvSpPr txBox="1"/>
            <p:nvPr/>
          </p:nvSpPr>
          <p:spPr>
            <a:xfrm>
              <a:off x="0" y="-28575"/>
              <a:ext cx="2621826" cy="2152788"/>
            </a:xfrm>
            <a:prstGeom prst="rect">
              <a:avLst/>
            </a:prstGeom>
          </p:spPr>
          <p:txBody>
            <a:bodyPr lIns="0" tIns="0" rIns="0" bIns="0" rtlCol="0" anchor="ctr"/>
            <a:lstStyle/>
            <a:p>
              <a:pPr algn="ctr">
                <a:lnSpc>
                  <a:spcPts val="2916"/>
                </a:lnSpc>
              </a:pPr>
              <a:r>
                <a:rPr lang="en-US" sz="2700" b="1">
                  <a:solidFill>
                    <a:srgbClr val="000000"/>
                  </a:solidFill>
                  <a:latin typeface="Calibri (MS) Bold"/>
                  <a:ea typeface="Calibri (MS) Bold"/>
                  <a:cs typeface="Calibri (MS) Bold"/>
                  <a:sym typeface="Calibri (MS) Bold"/>
                </a:rPr>
                <a:t>Abril</a:t>
              </a:r>
            </a:p>
          </p:txBody>
        </p:sp>
      </p:grpSp>
      <p:grpSp>
        <p:nvGrpSpPr>
          <p:cNvPr id="40" name="Group 40"/>
          <p:cNvGrpSpPr/>
          <p:nvPr/>
        </p:nvGrpSpPr>
        <p:grpSpPr>
          <a:xfrm>
            <a:off x="8615825" y="3977361"/>
            <a:ext cx="1514451" cy="1539916"/>
            <a:chOff x="0" y="0"/>
            <a:chExt cx="2107616" cy="2143056"/>
          </a:xfrm>
        </p:grpSpPr>
        <p:sp>
          <p:nvSpPr>
            <p:cNvPr id="41" name="Freeform 41"/>
            <p:cNvSpPr/>
            <p:nvPr/>
          </p:nvSpPr>
          <p:spPr>
            <a:xfrm>
              <a:off x="0" y="0"/>
              <a:ext cx="2107692" cy="2143069"/>
            </a:xfrm>
            <a:custGeom>
              <a:avLst/>
              <a:gdLst/>
              <a:ahLst/>
              <a:cxnLst/>
              <a:rect l="l" t="t" r="r" b="b"/>
              <a:pathLst>
                <a:path w="2107692" h="2143069">
                  <a:moveTo>
                    <a:pt x="0" y="203506"/>
                  </a:moveTo>
                  <a:cubicBezTo>
                    <a:pt x="0" y="91087"/>
                    <a:pt x="94361" y="0"/>
                    <a:pt x="210820" y="0"/>
                  </a:cubicBezTo>
                  <a:lnTo>
                    <a:pt x="1896872" y="0"/>
                  </a:lnTo>
                  <a:cubicBezTo>
                    <a:pt x="2013331" y="0"/>
                    <a:pt x="2107692" y="91087"/>
                    <a:pt x="2107692" y="203506"/>
                  </a:cubicBezTo>
                  <a:lnTo>
                    <a:pt x="2107692" y="1939562"/>
                  </a:lnTo>
                  <a:cubicBezTo>
                    <a:pt x="2107692" y="2051981"/>
                    <a:pt x="2013331" y="2143069"/>
                    <a:pt x="1896872" y="2143069"/>
                  </a:cubicBezTo>
                  <a:lnTo>
                    <a:pt x="210820" y="2143069"/>
                  </a:lnTo>
                  <a:cubicBezTo>
                    <a:pt x="94361" y="2143069"/>
                    <a:pt x="0" y="2051981"/>
                    <a:pt x="0" y="1939562"/>
                  </a:cubicBezTo>
                  <a:close/>
                </a:path>
              </a:pathLst>
            </a:custGeom>
            <a:solidFill>
              <a:srgbClr val="C48700"/>
            </a:solidFill>
            <a:ln w="12700" cap="sq">
              <a:solidFill>
                <a:srgbClr val="FFFFFF"/>
              </a:solidFill>
              <a:prstDash val="solid"/>
              <a:miter/>
            </a:ln>
          </p:spPr>
        </p:sp>
      </p:grpSp>
      <p:grpSp>
        <p:nvGrpSpPr>
          <p:cNvPr id="42" name="Group 42"/>
          <p:cNvGrpSpPr/>
          <p:nvPr/>
        </p:nvGrpSpPr>
        <p:grpSpPr>
          <a:xfrm>
            <a:off x="8659820" y="4019839"/>
            <a:ext cx="1426451" cy="1454970"/>
            <a:chOff x="0" y="0"/>
            <a:chExt cx="1985150" cy="2024838"/>
          </a:xfrm>
        </p:grpSpPr>
        <p:sp>
          <p:nvSpPr>
            <p:cNvPr id="43" name="Freeform 43"/>
            <p:cNvSpPr/>
            <p:nvPr/>
          </p:nvSpPr>
          <p:spPr>
            <a:xfrm>
              <a:off x="0" y="0"/>
              <a:ext cx="1985148" cy="2024841"/>
            </a:xfrm>
            <a:custGeom>
              <a:avLst/>
              <a:gdLst/>
              <a:ahLst/>
              <a:cxnLst/>
              <a:rect l="l" t="t" r="r" b="b"/>
              <a:pathLst>
                <a:path w="1985148" h="2024841">
                  <a:moveTo>
                    <a:pt x="0" y="0"/>
                  </a:moveTo>
                  <a:lnTo>
                    <a:pt x="1985148" y="0"/>
                  </a:lnTo>
                  <a:lnTo>
                    <a:pt x="1985148" y="2024841"/>
                  </a:lnTo>
                  <a:lnTo>
                    <a:pt x="0" y="2024841"/>
                  </a:lnTo>
                  <a:close/>
                </a:path>
              </a:pathLst>
            </a:custGeom>
            <a:blipFill>
              <a:blip r:embed="rId3">
                <a:alphaModFix amt="0"/>
              </a:blip>
              <a:stretch>
                <a:fillRect l="-85572" r="-85572" b="-3593"/>
              </a:stretch>
            </a:blipFill>
          </p:spPr>
        </p:sp>
        <p:sp>
          <p:nvSpPr>
            <p:cNvPr id="44" name="TextBox 44"/>
            <p:cNvSpPr txBox="1"/>
            <p:nvPr/>
          </p:nvSpPr>
          <p:spPr>
            <a:xfrm>
              <a:off x="0" y="-9525"/>
              <a:ext cx="1985150" cy="2034363"/>
            </a:xfrm>
            <a:prstGeom prst="rect">
              <a:avLst/>
            </a:prstGeom>
          </p:spPr>
          <p:txBody>
            <a:bodyPr lIns="0" tIns="0" rIns="0" bIns="0" rtlCol="0" anchor="ctr"/>
            <a:lstStyle/>
            <a:p>
              <a:pPr algn="ctr">
                <a:lnSpc>
                  <a:spcPts val="1728"/>
                </a:lnSpc>
              </a:pPr>
              <a:r>
                <a:rPr lang="en-US" sz="1600">
                  <a:solidFill>
                    <a:srgbClr val="FFFFFF"/>
                  </a:solidFill>
                  <a:latin typeface="Calibri (MS)"/>
                  <a:ea typeface="Calibri (MS)"/>
                  <a:cs typeface="Calibri (MS)"/>
                  <a:sym typeface="Calibri (MS)"/>
                </a:rPr>
                <a:t>El llano más cerca de ti – Abril 18 – 8 participantes y 8 familiares</a:t>
              </a:r>
            </a:p>
          </p:txBody>
        </p:sp>
      </p:grpSp>
      <p:grpSp>
        <p:nvGrpSpPr>
          <p:cNvPr id="45" name="Group 45"/>
          <p:cNvGrpSpPr/>
          <p:nvPr/>
        </p:nvGrpSpPr>
        <p:grpSpPr>
          <a:xfrm>
            <a:off x="8615825" y="5740642"/>
            <a:ext cx="1514451" cy="1539916"/>
            <a:chOff x="0" y="0"/>
            <a:chExt cx="2107616" cy="2143056"/>
          </a:xfrm>
        </p:grpSpPr>
        <p:sp>
          <p:nvSpPr>
            <p:cNvPr id="46" name="Freeform 46"/>
            <p:cNvSpPr/>
            <p:nvPr/>
          </p:nvSpPr>
          <p:spPr>
            <a:xfrm>
              <a:off x="0" y="0"/>
              <a:ext cx="2107692" cy="2143069"/>
            </a:xfrm>
            <a:custGeom>
              <a:avLst/>
              <a:gdLst/>
              <a:ahLst/>
              <a:cxnLst/>
              <a:rect l="l" t="t" r="r" b="b"/>
              <a:pathLst>
                <a:path w="2107692" h="2143069">
                  <a:moveTo>
                    <a:pt x="0" y="203506"/>
                  </a:moveTo>
                  <a:cubicBezTo>
                    <a:pt x="0" y="91087"/>
                    <a:pt x="94361" y="0"/>
                    <a:pt x="210820" y="0"/>
                  </a:cubicBezTo>
                  <a:lnTo>
                    <a:pt x="1896872" y="0"/>
                  </a:lnTo>
                  <a:cubicBezTo>
                    <a:pt x="2013331" y="0"/>
                    <a:pt x="2107692" y="91087"/>
                    <a:pt x="2107692" y="203506"/>
                  </a:cubicBezTo>
                  <a:lnTo>
                    <a:pt x="2107692" y="1939562"/>
                  </a:lnTo>
                  <a:cubicBezTo>
                    <a:pt x="2107692" y="2051981"/>
                    <a:pt x="2013331" y="2143069"/>
                    <a:pt x="1896872" y="2143069"/>
                  </a:cubicBezTo>
                  <a:lnTo>
                    <a:pt x="210820" y="2143069"/>
                  </a:lnTo>
                  <a:cubicBezTo>
                    <a:pt x="94361" y="2143069"/>
                    <a:pt x="0" y="2051981"/>
                    <a:pt x="0" y="1939562"/>
                  </a:cubicBezTo>
                  <a:close/>
                </a:path>
              </a:pathLst>
            </a:custGeom>
            <a:solidFill>
              <a:srgbClr val="82B98F"/>
            </a:solidFill>
            <a:ln w="12700" cap="sq">
              <a:solidFill>
                <a:srgbClr val="FFFFFF"/>
              </a:solidFill>
              <a:prstDash val="solid"/>
              <a:miter/>
            </a:ln>
          </p:spPr>
        </p:sp>
      </p:grpSp>
      <p:grpSp>
        <p:nvGrpSpPr>
          <p:cNvPr id="47" name="Group 47"/>
          <p:cNvGrpSpPr/>
          <p:nvPr/>
        </p:nvGrpSpPr>
        <p:grpSpPr>
          <a:xfrm>
            <a:off x="8659820" y="5783120"/>
            <a:ext cx="1426451" cy="1479660"/>
            <a:chOff x="0" y="0"/>
            <a:chExt cx="1985150" cy="2059198"/>
          </a:xfrm>
        </p:grpSpPr>
        <p:sp>
          <p:nvSpPr>
            <p:cNvPr id="48" name="Freeform 48"/>
            <p:cNvSpPr/>
            <p:nvPr/>
          </p:nvSpPr>
          <p:spPr>
            <a:xfrm>
              <a:off x="0" y="0"/>
              <a:ext cx="1985148" cy="2059200"/>
            </a:xfrm>
            <a:custGeom>
              <a:avLst/>
              <a:gdLst/>
              <a:ahLst/>
              <a:cxnLst/>
              <a:rect l="l" t="t" r="r" b="b"/>
              <a:pathLst>
                <a:path w="1985148" h="2059200">
                  <a:moveTo>
                    <a:pt x="0" y="0"/>
                  </a:moveTo>
                  <a:lnTo>
                    <a:pt x="1985148" y="0"/>
                  </a:lnTo>
                  <a:lnTo>
                    <a:pt x="1985148" y="2059200"/>
                  </a:lnTo>
                  <a:lnTo>
                    <a:pt x="0" y="2059200"/>
                  </a:lnTo>
                  <a:close/>
                </a:path>
              </a:pathLst>
            </a:custGeom>
            <a:blipFill>
              <a:blip r:embed="rId3">
                <a:alphaModFix amt="0"/>
              </a:blip>
              <a:stretch>
                <a:fillRect l="-85572" r="-85572" b="-1865"/>
              </a:stretch>
            </a:blipFill>
          </p:spPr>
        </p:sp>
        <p:sp>
          <p:nvSpPr>
            <p:cNvPr id="49" name="TextBox 49"/>
            <p:cNvSpPr txBox="1"/>
            <p:nvPr/>
          </p:nvSpPr>
          <p:spPr>
            <a:xfrm>
              <a:off x="0" y="-9525"/>
              <a:ext cx="1985150" cy="2068723"/>
            </a:xfrm>
            <a:prstGeom prst="rect">
              <a:avLst/>
            </a:prstGeom>
          </p:spPr>
          <p:txBody>
            <a:bodyPr lIns="0" tIns="0" rIns="0" bIns="0" rtlCol="0" anchor="ctr"/>
            <a:lstStyle/>
            <a:p>
              <a:pPr algn="ctr">
                <a:lnSpc>
                  <a:spcPts val="1728"/>
                </a:lnSpc>
              </a:pPr>
              <a:r>
                <a:rPr lang="en-US" sz="1600">
                  <a:solidFill>
                    <a:srgbClr val="FFFFFF"/>
                  </a:solidFill>
                  <a:latin typeface="Calibri (MS)"/>
                  <a:ea typeface="Calibri (MS)"/>
                  <a:cs typeface="Calibri (MS)"/>
                  <a:sym typeface="Calibri (MS)"/>
                </a:rPr>
                <a:t>Danza Micelio. El arte de Emerger – Abril 24 – 5 participantes y 5 familiares</a:t>
              </a:r>
            </a:p>
          </p:txBody>
        </p:sp>
      </p:grpSp>
      <p:grpSp>
        <p:nvGrpSpPr>
          <p:cNvPr id="50" name="Group 50"/>
          <p:cNvGrpSpPr/>
          <p:nvPr/>
        </p:nvGrpSpPr>
        <p:grpSpPr>
          <a:xfrm>
            <a:off x="10452816" y="2461247"/>
            <a:ext cx="1877855" cy="5068346"/>
            <a:chOff x="0" y="0"/>
            <a:chExt cx="2613355" cy="7053465"/>
          </a:xfrm>
        </p:grpSpPr>
        <p:sp>
          <p:nvSpPr>
            <p:cNvPr id="51" name="Freeform 51"/>
            <p:cNvSpPr/>
            <p:nvPr/>
          </p:nvSpPr>
          <p:spPr>
            <a:xfrm>
              <a:off x="0" y="0"/>
              <a:ext cx="2613406" cy="7053580"/>
            </a:xfrm>
            <a:custGeom>
              <a:avLst/>
              <a:gdLst/>
              <a:ahLst/>
              <a:cxnLst/>
              <a:rect l="l" t="t" r="r" b="b"/>
              <a:pathLst>
                <a:path w="2613406" h="7053580">
                  <a:moveTo>
                    <a:pt x="0" y="252299"/>
                  </a:moveTo>
                  <a:cubicBezTo>
                    <a:pt x="0" y="112909"/>
                    <a:pt x="116967" y="0"/>
                    <a:pt x="261366" y="0"/>
                  </a:cubicBezTo>
                  <a:lnTo>
                    <a:pt x="2352040" y="0"/>
                  </a:lnTo>
                  <a:cubicBezTo>
                    <a:pt x="2496312" y="0"/>
                    <a:pt x="2613406" y="112909"/>
                    <a:pt x="2613406" y="252299"/>
                  </a:cubicBezTo>
                  <a:lnTo>
                    <a:pt x="2613406" y="6801277"/>
                  </a:lnTo>
                  <a:cubicBezTo>
                    <a:pt x="2613406" y="6940544"/>
                    <a:pt x="2496439" y="7053580"/>
                    <a:pt x="2352040" y="7053580"/>
                  </a:cubicBezTo>
                  <a:lnTo>
                    <a:pt x="261366" y="7053580"/>
                  </a:lnTo>
                  <a:cubicBezTo>
                    <a:pt x="116967" y="7053452"/>
                    <a:pt x="0" y="6940544"/>
                    <a:pt x="0" y="6801155"/>
                  </a:cubicBezTo>
                  <a:close/>
                </a:path>
              </a:pathLst>
            </a:custGeom>
            <a:solidFill>
              <a:srgbClr val="F8D7CD"/>
            </a:solidFill>
          </p:spPr>
        </p:sp>
      </p:grpSp>
      <p:grpSp>
        <p:nvGrpSpPr>
          <p:cNvPr id="52" name="Group 52"/>
          <p:cNvGrpSpPr/>
          <p:nvPr/>
        </p:nvGrpSpPr>
        <p:grpSpPr>
          <a:xfrm>
            <a:off x="10449777" y="2458314"/>
            <a:ext cx="1883942" cy="1526377"/>
            <a:chOff x="0" y="0"/>
            <a:chExt cx="2621826" cy="2124213"/>
          </a:xfrm>
        </p:grpSpPr>
        <p:sp>
          <p:nvSpPr>
            <p:cNvPr id="53" name="Freeform 53"/>
            <p:cNvSpPr/>
            <p:nvPr/>
          </p:nvSpPr>
          <p:spPr>
            <a:xfrm>
              <a:off x="0" y="0"/>
              <a:ext cx="2621821" cy="2124211"/>
            </a:xfrm>
            <a:custGeom>
              <a:avLst/>
              <a:gdLst/>
              <a:ahLst/>
              <a:cxnLst/>
              <a:rect l="l" t="t" r="r" b="b"/>
              <a:pathLst>
                <a:path w="2621821" h="2124211">
                  <a:moveTo>
                    <a:pt x="0" y="0"/>
                  </a:moveTo>
                  <a:lnTo>
                    <a:pt x="2621821" y="0"/>
                  </a:lnTo>
                  <a:lnTo>
                    <a:pt x="2621821" y="2124211"/>
                  </a:lnTo>
                  <a:lnTo>
                    <a:pt x="0" y="2124211"/>
                  </a:lnTo>
                  <a:close/>
                </a:path>
              </a:pathLst>
            </a:custGeom>
            <a:blipFill>
              <a:blip r:embed="rId3">
                <a:alphaModFix amt="0"/>
              </a:blip>
              <a:stretch>
                <a:fillRect l="-57688" r="-57688" b="-3593"/>
              </a:stretch>
            </a:blipFill>
          </p:spPr>
        </p:sp>
        <p:sp>
          <p:nvSpPr>
            <p:cNvPr id="54" name="TextBox 54"/>
            <p:cNvSpPr txBox="1"/>
            <p:nvPr/>
          </p:nvSpPr>
          <p:spPr>
            <a:xfrm>
              <a:off x="0" y="-28575"/>
              <a:ext cx="2621826" cy="2152788"/>
            </a:xfrm>
            <a:prstGeom prst="rect">
              <a:avLst/>
            </a:prstGeom>
          </p:spPr>
          <p:txBody>
            <a:bodyPr lIns="0" tIns="0" rIns="0" bIns="0" rtlCol="0" anchor="ctr"/>
            <a:lstStyle/>
            <a:p>
              <a:pPr algn="ctr">
                <a:lnSpc>
                  <a:spcPts val="2916"/>
                </a:lnSpc>
              </a:pPr>
              <a:r>
                <a:rPr lang="en-US" sz="2700" b="1">
                  <a:solidFill>
                    <a:srgbClr val="000000"/>
                  </a:solidFill>
                  <a:latin typeface="Calibri (MS) Bold"/>
                  <a:ea typeface="Calibri (MS) Bold"/>
                  <a:cs typeface="Calibri (MS) Bold"/>
                  <a:sym typeface="Calibri (MS) Bold"/>
                </a:rPr>
                <a:t>Mayo</a:t>
              </a:r>
            </a:p>
          </p:txBody>
        </p:sp>
      </p:grpSp>
      <p:grpSp>
        <p:nvGrpSpPr>
          <p:cNvPr id="55" name="Group 55"/>
          <p:cNvGrpSpPr/>
          <p:nvPr/>
        </p:nvGrpSpPr>
        <p:grpSpPr>
          <a:xfrm>
            <a:off x="10634523" y="3475729"/>
            <a:ext cx="1514451" cy="4053864"/>
            <a:chOff x="0" y="0"/>
            <a:chExt cx="2107616" cy="5641641"/>
          </a:xfrm>
        </p:grpSpPr>
        <p:sp>
          <p:nvSpPr>
            <p:cNvPr id="56" name="Freeform 56"/>
            <p:cNvSpPr/>
            <p:nvPr/>
          </p:nvSpPr>
          <p:spPr>
            <a:xfrm>
              <a:off x="0" y="0"/>
              <a:ext cx="2107692" cy="5641755"/>
            </a:xfrm>
            <a:custGeom>
              <a:avLst/>
              <a:gdLst/>
              <a:ahLst/>
              <a:cxnLst/>
              <a:rect l="l" t="t" r="r" b="b"/>
              <a:pathLst>
                <a:path w="2107692" h="5641755">
                  <a:moveTo>
                    <a:pt x="0" y="249530"/>
                  </a:moveTo>
                  <a:cubicBezTo>
                    <a:pt x="0" y="111687"/>
                    <a:pt x="94361" y="0"/>
                    <a:pt x="210820" y="0"/>
                  </a:cubicBezTo>
                  <a:lnTo>
                    <a:pt x="1896872" y="0"/>
                  </a:lnTo>
                  <a:cubicBezTo>
                    <a:pt x="2013331" y="0"/>
                    <a:pt x="2107692" y="111687"/>
                    <a:pt x="2107692" y="249530"/>
                  </a:cubicBezTo>
                  <a:lnTo>
                    <a:pt x="2107692" y="5392246"/>
                  </a:lnTo>
                  <a:cubicBezTo>
                    <a:pt x="2107692" y="5530089"/>
                    <a:pt x="2013331" y="5641755"/>
                    <a:pt x="1896872" y="5641755"/>
                  </a:cubicBezTo>
                  <a:lnTo>
                    <a:pt x="210820" y="5641755"/>
                  </a:lnTo>
                  <a:cubicBezTo>
                    <a:pt x="94361" y="5641755"/>
                    <a:pt x="0" y="5530089"/>
                    <a:pt x="0" y="5392246"/>
                  </a:cubicBezTo>
                  <a:close/>
                </a:path>
              </a:pathLst>
            </a:custGeom>
            <a:solidFill>
              <a:srgbClr val="9994AE"/>
            </a:solidFill>
            <a:ln w="12700" cap="sq">
              <a:solidFill>
                <a:srgbClr val="FFFFFF"/>
              </a:solidFill>
              <a:prstDash val="solid"/>
              <a:miter/>
            </a:ln>
          </p:spPr>
        </p:sp>
      </p:grpSp>
      <p:grpSp>
        <p:nvGrpSpPr>
          <p:cNvPr id="57" name="Group 57"/>
          <p:cNvGrpSpPr/>
          <p:nvPr/>
        </p:nvGrpSpPr>
        <p:grpSpPr>
          <a:xfrm>
            <a:off x="10640717" y="3340007"/>
            <a:ext cx="1426451" cy="4269604"/>
            <a:chOff x="0" y="0"/>
            <a:chExt cx="1985150" cy="5941880"/>
          </a:xfrm>
        </p:grpSpPr>
        <p:sp>
          <p:nvSpPr>
            <p:cNvPr id="58" name="Freeform 58"/>
            <p:cNvSpPr/>
            <p:nvPr/>
          </p:nvSpPr>
          <p:spPr>
            <a:xfrm>
              <a:off x="0" y="0"/>
              <a:ext cx="1985148" cy="5941880"/>
            </a:xfrm>
            <a:custGeom>
              <a:avLst/>
              <a:gdLst/>
              <a:ahLst/>
              <a:cxnLst/>
              <a:rect l="l" t="t" r="r" b="b"/>
              <a:pathLst>
                <a:path w="1985148" h="5941880">
                  <a:moveTo>
                    <a:pt x="0" y="0"/>
                  </a:moveTo>
                  <a:lnTo>
                    <a:pt x="1985148" y="0"/>
                  </a:lnTo>
                  <a:lnTo>
                    <a:pt x="1985148" y="5941880"/>
                  </a:lnTo>
                  <a:lnTo>
                    <a:pt x="0" y="5941880"/>
                  </a:lnTo>
                  <a:close/>
                </a:path>
              </a:pathLst>
            </a:custGeom>
            <a:blipFill>
              <a:blip r:embed="rId3">
                <a:alphaModFix amt="0"/>
              </a:blip>
              <a:stretch>
                <a:fillRect l="-250148" r="-250148" b="21843"/>
              </a:stretch>
            </a:blipFill>
          </p:spPr>
        </p:sp>
        <p:sp>
          <p:nvSpPr>
            <p:cNvPr id="59" name="TextBox 59"/>
            <p:cNvSpPr txBox="1"/>
            <p:nvPr/>
          </p:nvSpPr>
          <p:spPr>
            <a:xfrm>
              <a:off x="0" y="-19050"/>
              <a:ext cx="1985150" cy="5960930"/>
            </a:xfrm>
            <a:prstGeom prst="rect">
              <a:avLst/>
            </a:prstGeom>
          </p:spPr>
          <p:txBody>
            <a:bodyPr lIns="0" tIns="0" rIns="0" bIns="0" rtlCol="0" anchor="ctr"/>
            <a:lstStyle/>
            <a:p>
              <a:pPr marL="323850" lvl="1" indent="-161925" algn="l">
                <a:lnSpc>
                  <a:spcPts val="1620"/>
                </a:lnSpc>
                <a:buFont typeface="Arial"/>
                <a:buChar char="•"/>
              </a:pPr>
              <a:r>
                <a:rPr lang="en-US" sz="1500">
                  <a:solidFill>
                    <a:srgbClr val="FFFFFF"/>
                  </a:solidFill>
                  <a:latin typeface="Calibri (MS)"/>
                  <a:ea typeface="Calibri (MS)"/>
                  <a:cs typeface="Calibri (MS)"/>
                  <a:sym typeface="Calibri (MS)"/>
                </a:rPr>
                <a:t>La Polla Futbolera Compensar. Finaliza al terminar el mundial de fútbol en el mes de julio – 157 participantes </a:t>
              </a:r>
            </a:p>
            <a:p>
              <a:pPr algn="l">
                <a:lnSpc>
                  <a:spcPts val="1620"/>
                </a:lnSpc>
              </a:pPr>
              <a:endParaRPr lang="en-US" sz="1500">
                <a:solidFill>
                  <a:srgbClr val="FFFFFF"/>
                </a:solidFill>
                <a:latin typeface="Calibri (MS)"/>
                <a:ea typeface="Calibri (MS)"/>
                <a:cs typeface="Calibri (MS)"/>
                <a:sym typeface="Calibri (MS)"/>
              </a:endParaRPr>
            </a:p>
            <a:p>
              <a:pPr marL="323850" lvl="1" indent="-161925" algn="l">
                <a:lnSpc>
                  <a:spcPts val="1620"/>
                </a:lnSpc>
                <a:buFont typeface="Arial"/>
                <a:buChar char="•"/>
              </a:pPr>
              <a:r>
                <a:rPr lang="en-US" sz="1500">
                  <a:solidFill>
                    <a:srgbClr val="FFFFFF"/>
                  </a:solidFill>
                  <a:latin typeface="Calibri (MS)"/>
                  <a:ea typeface="Calibri (MS)"/>
                  <a:cs typeface="Calibri (MS)"/>
                  <a:sym typeface="Calibri (MS)"/>
                </a:rPr>
                <a:t>Programa de ecotrismos con asutencia de 121 personas</a:t>
              </a:r>
            </a:p>
            <a:p>
              <a:pPr algn="l">
                <a:lnSpc>
                  <a:spcPts val="1620"/>
                </a:lnSpc>
              </a:pPr>
              <a:endParaRPr lang="en-US" sz="1500">
                <a:solidFill>
                  <a:srgbClr val="FFFFFF"/>
                </a:solidFill>
                <a:latin typeface="Calibri (MS)"/>
                <a:ea typeface="Calibri (MS)"/>
                <a:cs typeface="Calibri (MS)"/>
                <a:sym typeface="Calibri (MS)"/>
              </a:endParaRPr>
            </a:p>
            <a:p>
              <a:pPr algn="l">
                <a:lnSpc>
                  <a:spcPts val="1620"/>
                </a:lnSpc>
              </a:pPr>
              <a:endParaRPr lang="en-US" sz="1500">
                <a:solidFill>
                  <a:srgbClr val="FFFFFF"/>
                </a:solidFill>
                <a:latin typeface="Calibri (MS)"/>
                <a:ea typeface="Calibri (MS)"/>
                <a:cs typeface="Calibri (MS)"/>
                <a:sym typeface="Calibri (MS)"/>
              </a:endParaRPr>
            </a:p>
          </p:txBody>
        </p:sp>
      </p:grpSp>
      <p:grpSp>
        <p:nvGrpSpPr>
          <p:cNvPr id="60" name="Group 60"/>
          <p:cNvGrpSpPr/>
          <p:nvPr/>
        </p:nvGrpSpPr>
        <p:grpSpPr>
          <a:xfrm>
            <a:off x="12471509" y="2461247"/>
            <a:ext cx="1877855" cy="5068346"/>
            <a:chOff x="0" y="0"/>
            <a:chExt cx="2613355" cy="7053465"/>
          </a:xfrm>
        </p:grpSpPr>
        <p:sp>
          <p:nvSpPr>
            <p:cNvPr id="61" name="Freeform 61"/>
            <p:cNvSpPr/>
            <p:nvPr/>
          </p:nvSpPr>
          <p:spPr>
            <a:xfrm>
              <a:off x="0" y="0"/>
              <a:ext cx="2613406" cy="7053580"/>
            </a:xfrm>
            <a:custGeom>
              <a:avLst/>
              <a:gdLst/>
              <a:ahLst/>
              <a:cxnLst/>
              <a:rect l="l" t="t" r="r" b="b"/>
              <a:pathLst>
                <a:path w="2613406" h="7053580">
                  <a:moveTo>
                    <a:pt x="0" y="252299"/>
                  </a:moveTo>
                  <a:cubicBezTo>
                    <a:pt x="0" y="112909"/>
                    <a:pt x="116967" y="0"/>
                    <a:pt x="261366" y="0"/>
                  </a:cubicBezTo>
                  <a:lnTo>
                    <a:pt x="2352040" y="0"/>
                  </a:lnTo>
                  <a:cubicBezTo>
                    <a:pt x="2496312" y="0"/>
                    <a:pt x="2613406" y="112909"/>
                    <a:pt x="2613406" y="252299"/>
                  </a:cubicBezTo>
                  <a:lnTo>
                    <a:pt x="2613406" y="6801277"/>
                  </a:lnTo>
                  <a:cubicBezTo>
                    <a:pt x="2613406" y="6940544"/>
                    <a:pt x="2496439" y="7053580"/>
                    <a:pt x="2352040" y="7053580"/>
                  </a:cubicBezTo>
                  <a:lnTo>
                    <a:pt x="261366" y="7053580"/>
                  </a:lnTo>
                  <a:cubicBezTo>
                    <a:pt x="116967" y="7053452"/>
                    <a:pt x="0" y="6940544"/>
                    <a:pt x="0" y="6801155"/>
                  </a:cubicBezTo>
                  <a:close/>
                </a:path>
              </a:pathLst>
            </a:custGeom>
            <a:solidFill>
              <a:srgbClr val="F8D7CD"/>
            </a:solidFill>
          </p:spPr>
        </p:sp>
      </p:grpSp>
      <p:grpSp>
        <p:nvGrpSpPr>
          <p:cNvPr id="62" name="Group 62"/>
          <p:cNvGrpSpPr/>
          <p:nvPr/>
        </p:nvGrpSpPr>
        <p:grpSpPr>
          <a:xfrm>
            <a:off x="12468470" y="2458314"/>
            <a:ext cx="1883942" cy="1526377"/>
            <a:chOff x="0" y="0"/>
            <a:chExt cx="2621826" cy="2124213"/>
          </a:xfrm>
        </p:grpSpPr>
        <p:sp>
          <p:nvSpPr>
            <p:cNvPr id="63" name="Freeform 63"/>
            <p:cNvSpPr/>
            <p:nvPr/>
          </p:nvSpPr>
          <p:spPr>
            <a:xfrm>
              <a:off x="0" y="0"/>
              <a:ext cx="2621821" cy="2124211"/>
            </a:xfrm>
            <a:custGeom>
              <a:avLst/>
              <a:gdLst/>
              <a:ahLst/>
              <a:cxnLst/>
              <a:rect l="l" t="t" r="r" b="b"/>
              <a:pathLst>
                <a:path w="2621821" h="2124211">
                  <a:moveTo>
                    <a:pt x="0" y="0"/>
                  </a:moveTo>
                  <a:lnTo>
                    <a:pt x="2621821" y="0"/>
                  </a:lnTo>
                  <a:lnTo>
                    <a:pt x="2621821" y="2124211"/>
                  </a:lnTo>
                  <a:lnTo>
                    <a:pt x="0" y="2124211"/>
                  </a:lnTo>
                  <a:close/>
                </a:path>
              </a:pathLst>
            </a:custGeom>
            <a:blipFill>
              <a:blip r:embed="rId3">
                <a:alphaModFix amt="0"/>
              </a:blip>
              <a:stretch>
                <a:fillRect l="-57688" r="-57688" b="-3593"/>
              </a:stretch>
            </a:blipFill>
          </p:spPr>
        </p:sp>
        <p:sp>
          <p:nvSpPr>
            <p:cNvPr id="64" name="TextBox 64"/>
            <p:cNvSpPr txBox="1"/>
            <p:nvPr/>
          </p:nvSpPr>
          <p:spPr>
            <a:xfrm>
              <a:off x="0" y="-28575"/>
              <a:ext cx="2621826" cy="2152788"/>
            </a:xfrm>
            <a:prstGeom prst="rect">
              <a:avLst/>
            </a:prstGeom>
          </p:spPr>
          <p:txBody>
            <a:bodyPr lIns="0" tIns="0" rIns="0" bIns="0" rtlCol="0" anchor="ctr"/>
            <a:lstStyle/>
            <a:p>
              <a:pPr algn="ctr">
                <a:lnSpc>
                  <a:spcPts val="2916"/>
                </a:lnSpc>
              </a:pPr>
              <a:r>
                <a:rPr lang="en-US" sz="2700" b="1">
                  <a:solidFill>
                    <a:srgbClr val="000000"/>
                  </a:solidFill>
                  <a:latin typeface="Calibri (MS) Bold"/>
                  <a:ea typeface="Calibri (MS) Bold"/>
                  <a:cs typeface="Calibri (MS) Bold"/>
                  <a:sym typeface="Calibri (MS) Bold"/>
                </a:rPr>
                <a:t>Junio</a:t>
              </a:r>
            </a:p>
          </p:txBody>
        </p:sp>
      </p:grpSp>
      <p:grpSp>
        <p:nvGrpSpPr>
          <p:cNvPr id="65" name="Group 65"/>
          <p:cNvGrpSpPr/>
          <p:nvPr/>
        </p:nvGrpSpPr>
        <p:grpSpPr>
          <a:xfrm>
            <a:off x="12653211" y="3975882"/>
            <a:ext cx="1514451" cy="3306166"/>
            <a:chOff x="0" y="0"/>
            <a:chExt cx="2107616" cy="4601092"/>
          </a:xfrm>
        </p:grpSpPr>
        <p:sp>
          <p:nvSpPr>
            <p:cNvPr id="66" name="Freeform 66"/>
            <p:cNvSpPr/>
            <p:nvPr/>
          </p:nvSpPr>
          <p:spPr>
            <a:xfrm>
              <a:off x="0" y="0"/>
              <a:ext cx="2107692" cy="4601207"/>
            </a:xfrm>
            <a:custGeom>
              <a:avLst/>
              <a:gdLst/>
              <a:ahLst/>
              <a:cxnLst/>
              <a:rect l="l" t="t" r="r" b="b"/>
              <a:pathLst>
                <a:path w="2107692" h="4601207">
                  <a:moveTo>
                    <a:pt x="0" y="203506"/>
                  </a:moveTo>
                  <a:cubicBezTo>
                    <a:pt x="0" y="91087"/>
                    <a:pt x="94361" y="0"/>
                    <a:pt x="210820" y="0"/>
                  </a:cubicBezTo>
                  <a:lnTo>
                    <a:pt x="1896872" y="0"/>
                  </a:lnTo>
                  <a:cubicBezTo>
                    <a:pt x="2013331" y="0"/>
                    <a:pt x="2107692" y="91087"/>
                    <a:pt x="2107692" y="203506"/>
                  </a:cubicBezTo>
                  <a:lnTo>
                    <a:pt x="2107692" y="4397697"/>
                  </a:lnTo>
                  <a:cubicBezTo>
                    <a:pt x="2107692" y="4510115"/>
                    <a:pt x="2013331" y="4601207"/>
                    <a:pt x="1896872" y="4601207"/>
                  </a:cubicBezTo>
                  <a:lnTo>
                    <a:pt x="210820" y="4601207"/>
                  </a:lnTo>
                  <a:cubicBezTo>
                    <a:pt x="94361" y="4601207"/>
                    <a:pt x="0" y="4510115"/>
                    <a:pt x="0" y="4397697"/>
                  </a:cubicBezTo>
                  <a:close/>
                </a:path>
              </a:pathLst>
            </a:custGeom>
            <a:solidFill>
              <a:srgbClr val="A5A5A5"/>
            </a:solidFill>
            <a:ln w="12700" cap="sq">
              <a:solidFill>
                <a:srgbClr val="FFFFFF"/>
              </a:solidFill>
              <a:prstDash val="solid"/>
              <a:miter/>
            </a:ln>
          </p:spPr>
        </p:sp>
      </p:grpSp>
      <p:grpSp>
        <p:nvGrpSpPr>
          <p:cNvPr id="67" name="Group 67"/>
          <p:cNvGrpSpPr/>
          <p:nvPr/>
        </p:nvGrpSpPr>
        <p:grpSpPr>
          <a:xfrm>
            <a:off x="12697215" y="4130033"/>
            <a:ext cx="1426451" cy="3221220"/>
            <a:chOff x="0" y="0"/>
            <a:chExt cx="1985150" cy="4482875"/>
          </a:xfrm>
        </p:grpSpPr>
        <p:sp>
          <p:nvSpPr>
            <p:cNvPr id="68" name="Freeform 68"/>
            <p:cNvSpPr/>
            <p:nvPr/>
          </p:nvSpPr>
          <p:spPr>
            <a:xfrm>
              <a:off x="0" y="0"/>
              <a:ext cx="1985148" cy="4482875"/>
            </a:xfrm>
            <a:custGeom>
              <a:avLst/>
              <a:gdLst/>
              <a:ahLst/>
              <a:cxnLst/>
              <a:rect l="l" t="t" r="r" b="b"/>
              <a:pathLst>
                <a:path w="1985148" h="4482875">
                  <a:moveTo>
                    <a:pt x="0" y="0"/>
                  </a:moveTo>
                  <a:lnTo>
                    <a:pt x="1985148" y="0"/>
                  </a:lnTo>
                  <a:lnTo>
                    <a:pt x="1985148" y="4482875"/>
                  </a:lnTo>
                  <a:lnTo>
                    <a:pt x="0" y="4482875"/>
                  </a:lnTo>
                  <a:close/>
                </a:path>
              </a:pathLst>
            </a:custGeom>
            <a:blipFill>
              <a:blip r:embed="rId4">
                <a:alphaModFix amt="0"/>
              </a:blip>
              <a:stretch>
                <a:fillRect l="-178713" t="-8768" r="-88463"/>
              </a:stretch>
            </a:blipFill>
          </p:spPr>
        </p:sp>
        <p:sp>
          <p:nvSpPr>
            <p:cNvPr id="69" name="TextBox 69"/>
            <p:cNvSpPr txBox="1"/>
            <p:nvPr/>
          </p:nvSpPr>
          <p:spPr>
            <a:xfrm>
              <a:off x="0" y="-19050"/>
              <a:ext cx="1985150" cy="4501925"/>
            </a:xfrm>
            <a:prstGeom prst="rect">
              <a:avLst/>
            </a:prstGeom>
          </p:spPr>
          <p:txBody>
            <a:bodyPr lIns="0" tIns="0" rIns="0" bIns="0" rtlCol="0" anchor="ctr"/>
            <a:lstStyle/>
            <a:p>
              <a:pPr marL="323850" lvl="1" indent="-161925" algn="l">
                <a:lnSpc>
                  <a:spcPts val="1620"/>
                </a:lnSpc>
                <a:buFont typeface="Arial"/>
                <a:buChar char="•"/>
              </a:pPr>
              <a:r>
                <a:rPr lang="en-US" sz="1500">
                  <a:solidFill>
                    <a:srgbClr val="FFFFFF"/>
                  </a:solidFill>
                  <a:latin typeface="Calibri (MS)"/>
                  <a:ea typeface="Calibri (MS)"/>
                  <a:cs typeface="Calibri (MS)"/>
                  <a:sym typeface="Calibri (MS)"/>
                </a:rPr>
                <a:t>Humedal Santa María del Lago – Junio 20 – 2 participantes y 2 familiares</a:t>
              </a:r>
            </a:p>
            <a:p>
              <a:pPr marL="323850" lvl="1" indent="-161925" algn="l">
                <a:lnSpc>
                  <a:spcPts val="1620"/>
                </a:lnSpc>
                <a:buFont typeface="Arial"/>
                <a:buChar char="•"/>
              </a:pPr>
              <a:r>
                <a:rPr lang="en-US" sz="1500">
                  <a:solidFill>
                    <a:srgbClr val="FFFFFF"/>
                  </a:solidFill>
                  <a:latin typeface="Calibri (MS)"/>
                  <a:ea typeface="Calibri (MS)"/>
                  <a:cs typeface="Calibri (MS)"/>
                  <a:sym typeface="Calibri (MS)"/>
                </a:rPr>
                <a:t>-Vacaciones recreativas primer semestre  participacion de 57 niños</a:t>
              </a:r>
            </a:p>
            <a:p>
              <a:pPr algn="l">
                <a:lnSpc>
                  <a:spcPts val="1620"/>
                </a:lnSpc>
              </a:pPr>
              <a:endParaRPr lang="en-US" sz="1500">
                <a:solidFill>
                  <a:srgbClr val="FFFFFF"/>
                </a:solidFill>
                <a:latin typeface="Calibri (MS)"/>
                <a:ea typeface="Calibri (MS)"/>
                <a:cs typeface="Calibri (MS)"/>
                <a:sym typeface="Calibri (M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3"/>
            <a:stretch>
              <a:fillRect r="-60"/>
            </a:stretch>
          </a:blipFill>
        </p:spPr>
      </p:sp>
      <p:grpSp>
        <p:nvGrpSpPr>
          <p:cNvPr id="3" name="Group 3"/>
          <p:cNvGrpSpPr/>
          <p:nvPr/>
        </p:nvGrpSpPr>
        <p:grpSpPr>
          <a:xfrm>
            <a:off x="864375" y="1655054"/>
            <a:ext cx="4377328" cy="6484401"/>
            <a:chOff x="0" y="0"/>
            <a:chExt cx="5836437" cy="8645868"/>
          </a:xfrm>
        </p:grpSpPr>
        <p:sp>
          <p:nvSpPr>
            <p:cNvPr id="4" name="Freeform 4"/>
            <p:cNvSpPr/>
            <p:nvPr/>
          </p:nvSpPr>
          <p:spPr>
            <a:xfrm>
              <a:off x="0" y="0"/>
              <a:ext cx="5836437" cy="8645864"/>
            </a:xfrm>
            <a:custGeom>
              <a:avLst/>
              <a:gdLst/>
              <a:ahLst/>
              <a:cxnLst/>
              <a:rect l="l" t="t" r="r" b="b"/>
              <a:pathLst>
                <a:path w="5836437" h="8645864">
                  <a:moveTo>
                    <a:pt x="0" y="0"/>
                  </a:moveTo>
                  <a:lnTo>
                    <a:pt x="5836437" y="0"/>
                  </a:lnTo>
                  <a:lnTo>
                    <a:pt x="5836437" y="8645864"/>
                  </a:lnTo>
                  <a:lnTo>
                    <a:pt x="0" y="8645864"/>
                  </a:lnTo>
                  <a:close/>
                </a:path>
              </a:pathLst>
            </a:custGeom>
            <a:blipFill>
              <a:blip r:embed="rId4">
                <a:alphaModFix amt="0"/>
              </a:blip>
              <a:stretch>
                <a:fillRect l="-140063" r="-140063"/>
              </a:stretch>
            </a:blipFill>
          </p:spPr>
        </p:sp>
        <p:sp>
          <p:nvSpPr>
            <p:cNvPr id="5" name="TextBox 5"/>
            <p:cNvSpPr txBox="1"/>
            <p:nvPr/>
          </p:nvSpPr>
          <p:spPr>
            <a:xfrm>
              <a:off x="0" y="28575"/>
              <a:ext cx="5836437" cy="8617293"/>
            </a:xfrm>
            <a:prstGeom prst="rect">
              <a:avLst/>
            </a:prstGeom>
          </p:spPr>
          <p:txBody>
            <a:bodyPr lIns="0" tIns="0" rIns="0" bIns="0" rtlCol="0" anchor="ctr"/>
            <a:lstStyle/>
            <a:p>
              <a:pPr algn="l">
                <a:lnSpc>
                  <a:spcPts val="5832"/>
                </a:lnSpc>
              </a:pPr>
              <a:r>
                <a:rPr lang="en-US" sz="5400" b="1">
                  <a:solidFill>
                    <a:srgbClr val="000000"/>
                  </a:solidFill>
                  <a:latin typeface="Arimo Bold"/>
                  <a:ea typeface="Arimo Bold"/>
                  <a:cs typeface="Arimo Bold"/>
                  <a:sym typeface="Arimo Bold"/>
                </a:rPr>
                <a:t>Equilibrio entre la vida personal, familiar y laboral</a:t>
              </a:r>
            </a:p>
          </p:txBody>
        </p:sp>
      </p:grpSp>
      <p:sp>
        <p:nvSpPr>
          <p:cNvPr id="6" name="AutoShape 6"/>
          <p:cNvSpPr/>
          <p:nvPr/>
        </p:nvSpPr>
        <p:spPr>
          <a:xfrm rot="-5369880">
            <a:off x="2880827" y="4863722"/>
            <a:ext cx="6522358" cy="0"/>
          </a:xfrm>
          <a:prstGeom prst="line">
            <a:avLst/>
          </a:prstGeom>
          <a:ln w="47625" cap="rnd">
            <a:solidFill>
              <a:srgbClr val="FFC000"/>
            </a:solidFill>
            <a:prstDash val="solid"/>
            <a:headEnd type="none" w="sm" len="sm"/>
            <a:tailEnd type="none" w="sm" len="sm"/>
          </a:ln>
        </p:spPr>
      </p:sp>
      <p:grpSp>
        <p:nvGrpSpPr>
          <p:cNvPr id="7" name="Group 7"/>
          <p:cNvGrpSpPr/>
          <p:nvPr/>
        </p:nvGrpSpPr>
        <p:grpSpPr>
          <a:xfrm>
            <a:off x="4083148" y="751665"/>
            <a:ext cx="9005202" cy="769439"/>
            <a:chOff x="0" y="0"/>
            <a:chExt cx="12006936" cy="1025919"/>
          </a:xfrm>
        </p:grpSpPr>
        <p:sp>
          <p:nvSpPr>
            <p:cNvPr id="8" name="Freeform 8"/>
            <p:cNvSpPr/>
            <p:nvPr/>
          </p:nvSpPr>
          <p:spPr>
            <a:xfrm>
              <a:off x="0" y="0"/>
              <a:ext cx="12006942" cy="1025923"/>
            </a:xfrm>
            <a:custGeom>
              <a:avLst/>
              <a:gdLst/>
              <a:ahLst/>
              <a:cxnLst/>
              <a:rect l="l" t="t" r="r" b="b"/>
              <a:pathLst>
                <a:path w="12006942" h="1025923">
                  <a:moveTo>
                    <a:pt x="0" y="0"/>
                  </a:moveTo>
                  <a:lnTo>
                    <a:pt x="12006942" y="0"/>
                  </a:lnTo>
                  <a:lnTo>
                    <a:pt x="12006942" y="1025923"/>
                  </a:lnTo>
                  <a:lnTo>
                    <a:pt x="0" y="1025923"/>
                  </a:lnTo>
                  <a:close/>
                </a:path>
              </a:pathLst>
            </a:custGeom>
            <a:blipFill>
              <a:blip r:embed="rId4">
                <a:alphaModFix amt="0"/>
              </a:blip>
              <a:stretch>
                <a:fillRect t="-178044" b="-178043"/>
              </a:stretch>
            </a:blipFill>
          </p:spPr>
        </p:sp>
        <p:sp>
          <p:nvSpPr>
            <p:cNvPr id="9" name="TextBox 9"/>
            <p:cNvSpPr txBox="1"/>
            <p:nvPr/>
          </p:nvSpPr>
          <p:spPr>
            <a:xfrm>
              <a:off x="0" y="-19050"/>
              <a:ext cx="12006936" cy="1044969"/>
            </a:xfrm>
            <a:prstGeom prst="rect">
              <a:avLst/>
            </a:prstGeom>
          </p:spPr>
          <p:txBody>
            <a:bodyPr lIns="0" tIns="0" rIns="0" bIns="0" rtlCol="0" anchor="ctr"/>
            <a:lstStyle/>
            <a:p>
              <a:pPr algn="ctr">
                <a:lnSpc>
                  <a:spcPts val="5280"/>
                </a:lnSpc>
              </a:pPr>
              <a:r>
                <a:rPr lang="en-US" sz="4400" b="1">
                  <a:solidFill>
                    <a:srgbClr val="C55A11"/>
                  </a:solidFill>
                  <a:latin typeface="Arimo Bold"/>
                  <a:ea typeface="Arimo Bold"/>
                  <a:cs typeface="Arimo Bold"/>
                  <a:sym typeface="Arimo Bold"/>
                </a:rPr>
                <a:t>Club</a:t>
              </a:r>
              <a:r>
                <a:rPr lang="en-US" sz="4400" b="1">
                  <a:solidFill>
                    <a:srgbClr val="EA9B0C"/>
                  </a:solidFill>
                  <a:latin typeface="Arimo Bold"/>
                  <a:ea typeface="Arimo Bold"/>
                  <a:cs typeface="Arimo Bold"/>
                  <a:sym typeface="Arimo Bold"/>
                </a:rPr>
                <a:t> </a:t>
              </a:r>
              <a:r>
                <a:rPr lang="en-US" sz="4400" b="1">
                  <a:solidFill>
                    <a:srgbClr val="FF0000"/>
                  </a:solidFill>
                  <a:latin typeface="Arimo Bold"/>
                  <a:ea typeface="Arimo Bold"/>
                  <a:cs typeface="Arimo Bold"/>
                  <a:sym typeface="Arimo Bold"/>
                </a:rPr>
                <a:t>Familia</a:t>
              </a:r>
              <a:r>
                <a:rPr lang="en-US" sz="4400" b="1">
                  <a:solidFill>
                    <a:srgbClr val="EA9B0C"/>
                  </a:solidFill>
                  <a:latin typeface="Arimo Bold"/>
                  <a:ea typeface="Arimo Bold"/>
                  <a:cs typeface="Arimo Bold"/>
                  <a:sym typeface="Arimo Bold"/>
                </a:rPr>
                <a:t> </a:t>
              </a:r>
              <a:r>
                <a:rPr lang="en-US" sz="4400" b="1">
                  <a:solidFill>
                    <a:srgbClr val="00B050"/>
                  </a:solidFill>
                  <a:latin typeface="Arimo Bold"/>
                  <a:ea typeface="Arimo Bold"/>
                  <a:cs typeface="Arimo Bold"/>
                  <a:sym typeface="Arimo Bold"/>
                </a:rPr>
                <a:t>General</a:t>
              </a:r>
            </a:p>
          </p:txBody>
        </p:sp>
      </p:grpSp>
      <p:grpSp>
        <p:nvGrpSpPr>
          <p:cNvPr id="10" name="Group 10"/>
          <p:cNvGrpSpPr/>
          <p:nvPr/>
        </p:nvGrpSpPr>
        <p:grpSpPr>
          <a:xfrm>
            <a:off x="581968" y="527980"/>
            <a:ext cx="8738530" cy="8738530"/>
            <a:chOff x="0" y="0"/>
            <a:chExt cx="11651374" cy="11651374"/>
          </a:xfrm>
        </p:grpSpPr>
        <p:sp>
          <p:nvSpPr>
            <p:cNvPr id="11" name="Freeform 11"/>
            <p:cNvSpPr/>
            <p:nvPr/>
          </p:nvSpPr>
          <p:spPr>
            <a:xfrm>
              <a:off x="9924669" y="1706245"/>
              <a:ext cx="1726755" cy="8238744"/>
            </a:xfrm>
            <a:custGeom>
              <a:avLst/>
              <a:gdLst/>
              <a:ahLst/>
              <a:cxnLst/>
              <a:rect l="l" t="t" r="r" b="b"/>
              <a:pathLst>
                <a:path w="1726755" h="8238744">
                  <a:moveTo>
                    <a:pt x="20447" y="0"/>
                  </a:moveTo>
                  <a:cubicBezTo>
                    <a:pt x="2295525" y="2275078"/>
                    <a:pt x="2295525" y="5963666"/>
                    <a:pt x="20447" y="8238744"/>
                  </a:cubicBezTo>
                  <a:lnTo>
                    <a:pt x="0" y="8218297"/>
                  </a:lnTo>
                  <a:cubicBezTo>
                    <a:pt x="2263775" y="5954522"/>
                    <a:pt x="2263775" y="2284222"/>
                    <a:pt x="0" y="20447"/>
                  </a:cubicBezTo>
                  <a:close/>
                </a:path>
              </a:pathLst>
            </a:custGeom>
            <a:blipFill>
              <a:blip r:embed="rId4">
                <a:alphaModFix amt="0"/>
              </a:blip>
              <a:stretch>
                <a:fillRect l="-1103115" t="-20710" r="-528354" b="-20711"/>
              </a:stretch>
            </a:blipFill>
            <a:ln w="12700" cap="sq">
              <a:solidFill>
                <a:srgbClr val="ED7D31"/>
              </a:solidFill>
              <a:prstDash val="solid"/>
              <a:miter/>
            </a:ln>
          </p:spPr>
        </p:sp>
      </p:grpSp>
      <p:grpSp>
        <p:nvGrpSpPr>
          <p:cNvPr id="12" name="Group 12"/>
          <p:cNvGrpSpPr/>
          <p:nvPr/>
        </p:nvGrpSpPr>
        <p:grpSpPr>
          <a:xfrm>
            <a:off x="8432759" y="1990173"/>
            <a:ext cx="5467331" cy="695373"/>
            <a:chOff x="0" y="0"/>
            <a:chExt cx="7289775" cy="927164"/>
          </a:xfrm>
        </p:grpSpPr>
        <p:sp>
          <p:nvSpPr>
            <p:cNvPr id="13" name="Freeform 13"/>
            <p:cNvSpPr/>
            <p:nvPr/>
          </p:nvSpPr>
          <p:spPr>
            <a:xfrm>
              <a:off x="0" y="0"/>
              <a:ext cx="7289800" cy="927227"/>
            </a:xfrm>
            <a:custGeom>
              <a:avLst/>
              <a:gdLst/>
              <a:ahLst/>
              <a:cxnLst/>
              <a:rect l="l" t="t" r="r" b="b"/>
              <a:pathLst>
                <a:path w="7289800" h="927227">
                  <a:moveTo>
                    <a:pt x="0" y="0"/>
                  </a:moveTo>
                  <a:lnTo>
                    <a:pt x="7289800" y="0"/>
                  </a:lnTo>
                  <a:lnTo>
                    <a:pt x="7289800" y="927227"/>
                  </a:lnTo>
                  <a:lnTo>
                    <a:pt x="0" y="927227"/>
                  </a:lnTo>
                  <a:close/>
                </a:path>
              </a:pathLst>
            </a:custGeom>
            <a:solidFill>
              <a:srgbClr val="ED7D31"/>
            </a:solidFill>
            <a:ln w="12700" cap="sq">
              <a:solidFill>
                <a:srgbClr val="FFFFFF"/>
              </a:solidFill>
              <a:prstDash val="solid"/>
              <a:miter/>
            </a:ln>
          </p:spPr>
        </p:sp>
      </p:grpSp>
      <p:grpSp>
        <p:nvGrpSpPr>
          <p:cNvPr id="14" name="Group 14"/>
          <p:cNvGrpSpPr/>
          <p:nvPr/>
        </p:nvGrpSpPr>
        <p:grpSpPr>
          <a:xfrm>
            <a:off x="8432759" y="1990173"/>
            <a:ext cx="5467331" cy="695373"/>
            <a:chOff x="0" y="0"/>
            <a:chExt cx="7289775" cy="927164"/>
          </a:xfrm>
        </p:grpSpPr>
        <p:sp>
          <p:nvSpPr>
            <p:cNvPr id="15" name="Freeform 15"/>
            <p:cNvSpPr/>
            <p:nvPr/>
          </p:nvSpPr>
          <p:spPr>
            <a:xfrm>
              <a:off x="0" y="0"/>
              <a:ext cx="7289771" cy="927169"/>
            </a:xfrm>
            <a:custGeom>
              <a:avLst/>
              <a:gdLst/>
              <a:ahLst/>
              <a:cxnLst/>
              <a:rect l="l" t="t" r="r" b="b"/>
              <a:pathLst>
                <a:path w="7289771" h="927169">
                  <a:moveTo>
                    <a:pt x="0" y="0"/>
                  </a:moveTo>
                  <a:lnTo>
                    <a:pt x="7289771" y="0"/>
                  </a:lnTo>
                  <a:lnTo>
                    <a:pt x="7289771" y="927169"/>
                  </a:lnTo>
                  <a:lnTo>
                    <a:pt x="0" y="927169"/>
                  </a:lnTo>
                  <a:close/>
                </a:path>
              </a:pathLst>
            </a:custGeom>
            <a:blipFill>
              <a:blip r:embed="rId4">
                <a:alphaModFix amt="0"/>
              </a:blip>
              <a:stretch>
                <a:fillRect t="-103199" b="-103198"/>
              </a:stretch>
            </a:blipFill>
          </p:spPr>
        </p:sp>
        <p:sp>
          <p:nvSpPr>
            <p:cNvPr id="16" name="TextBox 16"/>
            <p:cNvSpPr txBox="1"/>
            <p:nvPr/>
          </p:nvSpPr>
          <p:spPr>
            <a:xfrm>
              <a:off x="0" y="-9525"/>
              <a:ext cx="7289775" cy="936689"/>
            </a:xfrm>
            <a:prstGeom prst="rect">
              <a:avLst/>
            </a:prstGeom>
          </p:spPr>
          <p:txBody>
            <a:bodyPr lIns="0" tIns="0" rIns="0" bIns="0" rtlCol="0" anchor="ctr"/>
            <a:lstStyle/>
            <a:p>
              <a:pPr algn="l">
                <a:lnSpc>
                  <a:spcPts val="1188"/>
                </a:lnSpc>
              </a:pPr>
              <a:r>
                <a:rPr lang="en-US" sz="1100" b="1">
                  <a:solidFill>
                    <a:srgbClr val="FFFFFF"/>
                  </a:solidFill>
                  <a:latin typeface="Calibri (MS) Bold"/>
                  <a:ea typeface="Calibri (MS) Bold"/>
                  <a:cs typeface="Calibri (MS) Bold"/>
                  <a:sym typeface="Calibri (MS) Bold"/>
                </a:rPr>
                <a:t>Tecnología Consciente: Uso Responsable y Bienestar en la Era Digital</a:t>
              </a:r>
            </a:p>
            <a:p>
              <a:pPr algn="l">
                <a:lnSpc>
                  <a:spcPts val="1188"/>
                </a:lnSpc>
              </a:pPr>
              <a:r>
                <a:rPr lang="en-US" sz="1100" b="1">
                  <a:solidFill>
                    <a:srgbClr val="FFFFFF"/>
                  </a:solidFill>
                  <a:latin typeface="Calibri (MS) Bold"/>
                  <a:ea typeface="Calibri (MS) Bold"/>
                  <a:cs typeface="Calibri (MS) Bold"/>
                  <a:sym typeface="Calibri (MS) Bold"/>
                </a:rPr>
                <a:t>Marzo 17 de 2026</a:t>
              </a:r>
            </a:p>
            <a:p>
              <a:pPr algn="l">
                <a:lnSpc>
                  <a:spcPts val="1188"/>
                </a:lnSpc>
              </a:pPr>
              <a:r>
                <a:rPr lang="en-US" sz="1100" b="1">
                  <a:solidFill>
                    <a:srgbClr val="FFFFFF"/>
                  </a:solidFill>
                  <a:latin typeface="Calibri (MS) Bold"/>
                  <a:ea typeface="Calibri (MS) Bold"/>
                  <a:cs typeface="Calibri (MS) Bold"/>
                  <a:sym typeface="Calibri (MS) Bold"/>
                </a:rPr>
                <a:t>Participantes: 41</a:t>
              </a:r>
            </a:p>
          </p:txBody>
        </p:sp>
      </p:grpSp>
      <p:grpSp>
        <p:nvGrpSpPr>
          <p:cNvPr id="17" name="Group 17"/>
          <p:cNvGrpSpPr/>
          <p:nvPr/>
        </p:nvGrpSpPr>
        <p:grpSpPr>
          <a:xfrm>
            <a:off x="8006086" y="1904829"/>
            <a:ext cx="866042" cy="866042"/>
            <a:chOff x="0" y="0"/>
            <a:chExt cx="1154722" cy="1154722"/>
          </a:xfrm>
        </p:grpSpPr>
        <p:sp>
          <p:nvSpPr>
            <p:cNvPr id="18" name="Freeform 18"/>
            <p:cNvSpPr/>
            <p:nvPr/>
          </p:nvSpPr>
          <p:spPr>
            <a:xfrm>
              <a:off x="0" y="0"/>
              <a:ext cx="1154684" cy="1154684"/>
            </a:xfrm>
            <a:custGeom>
              <a:avLst/>
              <a:gdLst/>
              <a:ahLst/>
              <a:cxnLst/>
              <a:rect l="l" t="t" r="r" b="b"/>
              <a:pathLst>
                <a:path w="1154684" h="1154684">
                  <a:moveTo>
                    <a:pt x="0" y="577342"/>
                  </a:moveTo>
                  <a:cubicBezTo>
                    <a:pt x="0" y="258445"/>
                    <a:pt x="258445" y="0"/>
                    <a:pt x="577342" y="0"/>
                  </a:cubicBezTo>
                  <a:cubicBezTo>
                    <a:pt x="896239" y="0"/>
                    <a:pt x="1154684" y="258445"/>
                    <a:pt x="1154684" y="577342"/>
                  </a:cubicBezTo>
                  <a:cubicBezTo>
                    <a:pt x="1154684" y="896239"/>
                    <a:pt x="896239" y="1154684"/>
                    <a:pt x="577342" y="1154684"/>
                  </a:cubicBezTo>
                  <a:cubicBezTo>
                    <a:pt x="258445" y="1154684"/>
                    <a:pt x="0" y="896239"/>
                    <a:pt x="0" y="577342"/>
                  </a:cubicBezTo>
                  <a:close/>
                </a:path>
              </a:pathLst>
            </a:custGeom>
            <a:blipFill>
              <a:blip r:embed="rId5"/>
              <a:stretch>
                <a:fillRect r="-3" b="-3"/>
              </a:stretch>
            </a:blipFill>
            <a:ln w="12700" cap="sq">
              <a:solidFill>
                <a:srgbClr val="ED7D31"/>
              </a:solidFill>
              <a:prstDash val="solid"/>
              <a:miter/>
            </a:ln>
          </p:spPr>
        </p:sp>
      </p:grpSp>
      <p:grpSp>
        <p:nvGrpSpPr>
          <p:cNvPr id="19" name="Group 19"/>
          <p:cNvGrpSpPr/>
          <p:nvPr/>
        </p:nvGrpSpPr>
        <p:grpSpPr>
          <a:xfrm>
            <a:off x="8994315" y="3014053"/>
            <a:ext cx="4905775" cy="695373"/>
            <a:chOff x="0" y="0"/>
            <a:chExt cx="6541033" cy="927164"/>
          </a:xfrm>
        </p:grpSpPr>
        <p:sp>
          <p:nvSpPr>
            <p:cNvPr id="20" name="Freeform 20"/>
            <p:cNvSpPr/>
            <p:nvPr/>
          </p:nvSpPr>
          <p:spPr>
            <a:xfrm>
              <a:off x="0" y="0"/>
              <a:ext cx="6541008" cy="927227"/>
            </a:xfrm>
            <a:custGeom>
              <a:avLst/>
              <a:gdLst/>
              <a:ahLst/>
              <a:cxnLst/>
              <a:rect l="l" t="t" r="r" b="b"/>
              <a:pathLst>
                <a:path w="6541008" h="927227">
                  <a:moveTo>
                    <a:pt x="0" y="0"/>
                  </a:moveTo>
                  <a:lnTo>
                    <a:pt x="6541008" y="0"/>
                  </a:lnTo>
                  <a:lnTo>
                    <a:pt x="6541008" y="927227"/>
                  </a:lnTo>
                  <a:lnTo>
                    <a:pt x="0" y="927227"/>
                  </a:lnTo>
                  <a:close/>
                </a:path>
              </a:pathLst>
            </a:custGeom>
            <a:solidFill>
              <a:srgbClr val="A5A5A5"/>
            </a:solidFill>
            <a:ln w="12700" cap="sq">
              <a:solidFill>
                <a:srgbClr val="FFFFFF"/>
              </a:solidFill>
              <a:prstDash val="solid"/>
              <a:miter/>
            </a:ln>
          </p:spPr>
        </p:sp>
      </p:grpSp>
      <p:grpSp>
        <p:nvGrpSpPr>
          <p:cNvPr id="21" name="Group 21"/>
          <p:cNvGrpSpPr/>
          <p:nvPr/>
        </p:nvGrpSpPr>
        <p:grpSpPr>
          <a:xfrm>
            <a:off x="8994315" y="3014053"/>
            <a:ext cx="4905775" cy="695373"/>
            <a:chOff x="0" y="0"/>
            <a:chExt cx="6541033" cy="927164"/>
          </a:xfrm>
        </p:grpSpPr>
        <p:sp>
          <p:nvSpPr>
            <p:cNvPr id="22" name="Freeform 22"/>
            <p:cNvSpPr/>
            <p:nvPr/>
          </p:nvSpPr>
          <p:spPr>
            <a:xfrm>
              <a:off x="0" y="0"/>
              <a:ext cx="6541039" cy="927169"/>
            </a:xfrm>
            <a:custGeom>
              <a:avLst/>
              <a:gdLst/>
              <a:ahLst/>
              <a:cxnLst/>
              <a:rect l="l" t="t" r="r" b="b"/>
              <a:pathLst>
                <a:path w="6541039" h="927169">
                  <a:moveTo>
                    <a:pt x="0" y="0"/>
                  </a:moveTo>
                  <a:lnTo>
                    <a:pt x="6541039" y="0"/>
                  </a:lnTo>
                  <a:lnTo>
                    <a:pt x="6541039" y="927169"/>
                  </a:lnTo>
                  <a:lnTo>
                    <a:pt x="0" y="927169"/>
                  </a:lnTo>
                  <a:close/>
                </a:path>
              </a:pathLst>
            </a:custGeom>
            <a:blipFill>
              <a:blip r:embed="rId4">
                <a:alphaModFix amt="0"/>
              </a:blip>
              <a:stretch>
                <a:fillRect t="-87464" b="-87463"/>
              </a:stretch>
            </a:blipFill>
          </p:spPr>
        </p:sp>
        <p:sp>
          <p:nvSpPr>
            <p:cNvPr id="23" name="TextBox 23"/>
            <p:cNvSpPr txBox="1"/>
            <p:nvPr/>
          </p:nvSpPr>
          <p:spPr>
            <a:xfrm>
              <a:off x="0" y="-9525"/>
              <a:ext cx="6541033" cy="936689"/>
            </a:xfrm>
            <a:prstGeom prst="rect">
              <a:avLst/>
            </a:prstGeom>
          </p:spPr>
          <p:txBody>
            <a:bodyPr lIns="0" tIns="0" rIns="0" bIns="0" rtlCol="0" anchor="ctr"/>
            <a:lstStyle/>
            <a:p>
              <a:pPr algn="l">
                <a:lnSpc>
                  <a:spcPts val="1188"/>
                </a:lnSpc>
              </a:pPr>
              <a:r>
                <a:rPr lang="en-US" sz="1100" b="1">
                  <a:solidFill>
                    <a:srgbClr val="FFFFFF"/>
                  </a:solidFill>
                  <a:latin typeface="Calibri (MS) Bold"/>
                  <a:ea typeface="Calibri (MS) Bold"/>
                  <a:cs typeface="Calibri (MS) Bold"/>
                  <a:sym typeface="Calibri (MS) Bold"/>
                </a:rPr>
                <a:t>Conoce las oportunidades de ahorro del Fondo Nacional del Ahorro </a:t>
              </a:r>
            </a:p>
            <a:p>
              <a:pPr algn="l">
                <a:lnSpc>
                  <a:spcPts val="1188"/>
                </a:lnSpc>
              </a:pPr>
              <a:r>
                <a:rPr lang="en-US" sz="1100" b="1">
                  <a:solidFill>
                    <a:srgbClr val="FFFFFF"/>
                  </a:solidFill>
                  <a:latin typeface="Calibri (MS) Bold"/>
                  <a:ea typeface="Calibri (MS) Bold"/>
                  <a:cs typeface="Calibri (MS) Bold"/>
                  <a:sym typeface="Calibri (MS) Bold"/>
                </a:rPr>
                <a:t>Marzo 19 de 2026 </a:t>
              </a:r>
            </a:p>
            <a:p>
              <a:pPr algn="l">
                <a:lnSpc>
                  <a:spcPts val="1188"/>
                </a:lnSpc>
              </a:pPr>
              <a:r>
                <a:rPr lang="en-US" sz="1100" b="1">
                  <a:solidFill>
                    <a:srgbClr val="FFFFFF"/>
                  </a:solidFill>
                  <a:latin typeface="Calibri (MS) Bold"/>
                  <a:ea typeface="Calibri (MS) Bold"/>
                  <a:cs typeface="Calibri (MS) Bold"/>
                  <a:sym typeface="Calibri (MS) Bold"/>
                </a:rPr>
                <a:t>Participantes: 40 </a:t>
              </a:r>
            </a:p>
          </p:txBody>
        </p:sp>
      </p:grpSp>
      <p:grpSp>
        <p:nvGrpSpPr>
          <p:cNvPr id="24" name="Group 24"/>
          <p:cNvGrpSpPr/>
          <p:nvPr/>
        </p:nvGrpSpPr>
        <p:grpSpPr>
          <a:xfrm>
            <a:off x="8567642" y="2928718"/>
            <a:ext cx="866042" cy="866042"/>
            <a:chOff x="0" y="0"/>
            <a:chExt cx="1154722" cy="1154722"/>
          </a:xfrm>
        </p:grpSpPr>
        <p:sp>
          <p:nvSpPr>
            <p:cNvPr id="25" name="Freeform 25"/>
            <p:cNvSpPr/>
            <p:nvPr/>
          </p:nvSpPr>
          <p:spPr>
            <a:xfrm>
              <a:off x="0" y="0"/>
              <a:ext cx="1154684" cy="1154684"/>
            </a:xfrm>
            <a:custGeom>
              <a:avLst/>
              <a:gdLst/>
              <a:ahLst/>
              <a:cxnLst/>
              <a:rect l="l" t="t" r="r" b="b"/>
              <a:pathLst>
                <a:path w="1154684" h="1154684">
                  <a:moveTo>
                    <a:pt x="0" y="577342"/>
                  </a:moveTo>
                  <a:cubicBezTo>
                    <a:pt x="0" y="258445"/>
                    <a:pt x="258445" y="0"/>
                    <a:pt x="577342" y="0"/>
                  </a:cubicBezTo>
                  <a:cubicBezTo>
                    <a:pt x="896239" y="0"/>
                    <a:pt x="1154684" y="258445"/>
                    <a:pt x="1154684" y="577342"/>
                  </a:cubicBezTo>
                  <a:cubicBezTo>
                    <a:pt x="1154684" y="896239"/>
                    <a:pt x="896239" y="1154684"/>
                    <a:pt x="577342" y="1154684"/>
                  </a:cubicBezTo>
                  <a:cubicBezTo>
                    <a:pt x="258445" y="1154684"/>
                    <a:pt x="0" y="896239"/>
                    <a:pt x="0" y="577342"/>
                  </a:cubicBezTo>
                  <a:close/>
                </a:path>
              </a:pathLst>
            </a:custGeom>
            <a:blipFill>
              <a:blip r:embed="rId6"/>
              <a:stretch>
                <a:fillRect r="-3" b="-3"/>
              </a:stretch>
            </a:blipFill>
            <a:ln w="12700" cap="sq">
              <a:solidFill>
                <a:srgbClr val="A5A5A5"/>
              </a:solidFill>
              <a:prstDash val="solid"/>
              <a:miter/>
            </a:ln>
          </p:spPr>
        </p:sp>
      </p:grpSp>
      <p:grpSp>
        <p:nvGrpSpPr>
          <p:cNvPr id="26" name="Group 26"/>
          <p:cNvGrpSpPr/>
          <p:nvPr/>
        </p:nvGrpSpPr>
        <p:grpSpPr>
          <a:xfrm>
            <a:off x="9251090" y="4037943"/>
            <a:ext cx="4649000" cy="695373"/>
            <a:chOff x="0" y="0"/>
            <a:chExt cx="6198667" cy="927164"/>
          </a:xfrm>
        </p:grpSpPr>
        <p:sp>
          <p:nvSpPr>
            <p:cNvPr id="27" name="Freeform 27"/>
            <p:cNvSpPr/>
            <p:nvPr/>
          </p:nvSpPr>
          <p:spPr>
            <a:xfrm>
              <a:off x="0" y="0"/>
              <a:ext cx="6198616" cy="927227"/>
            </a:xfrm>
            <a:custGeom>
              <a:avLst/>
              <a:gdLst/>
              <a:ahLst/>
              <a:cxnLst/>
              <a:rect l="l" t="t" r="r" b="b"/>
              <a:pathLst>
                <a:path w="6198616" h="927227">
                  <a:moveTo>
                    <a:pt x="0" y="0"/>
                  </a:moveTo>
                  <a:lnTo>
                    <a:pt x="6198616" y="0"/>
                  </a:lnTo>
                  <a:lnTo>
                    <a:pt x="6198616" y="927227"/>
                  </a:lnTo>
                  <a:lnTo>
                    <a:pt x="0" y="927227"/>
                  </a:lnTo>
                  <a:close/>
                </a:path>
              </a:pathLst>
            </a:custGeom>
            <a:solidFill>
              <a:srgbClr val="FFC000"/>
            </a:solidFill>
            <a:ln w="12700" cap="sq">
              <a:solidFill>
                <a:srgbClr val="FFFFFF"/>
              </a:solidFill>
              <a:prstDash val="solid"/>
              <a:miter/>
            </a:ln>
          </p:spPr>
        </p:sp>
      </p:grpSp>
      <p:grpSp>
        <p:nvGrpSpPr>
          <p:cNvPr id="28" name="Group 28"/>
          <p:cNvGrpSpPr/>
          <p:nvPr/>
        </p:nvGrpSpPr>
        <p:grpSpPr>
          <a:xfrm>
            <a:off x="9251090" y="4037943"/>
            <a:ext cx="4649000" cy="695373"/>
            <a:chOff x="0" y="0"/>
            <a:chExt cx="6198667" cy="927164"/>
          </a:xfrm>
        </p:grpSpPr>
        <p:sp>
          <p:nvSpPr>
            <p:cNvPr id="29" name="Freeform 29"/>
            <p:cNvSpPr/>
            <p:nvPr/>
          </p:nvSpPr>
          <p:spPr>
            <a:xfrm>
              <a:off x="0" y="0"/>
              <a:ext cx="6198663" cy="927169"/>
            </a:xfrm>
            <a:custGeom>
              <a:avLst/>
              <a:gdLst/>
              <a:ahLst/>
              <a:cxnLst/>
              <a:rect l="l" t="t" r="r" b="b"/>
              <a:pathLst>
                <a:path w="6198663" h="927169">
                  <a:moveTo>
                    <a:pt x="0" y="0"/>
                  </a:moveTo>
                  <a:lnTo>
                    <a:pt x="6198663" y="0"/>
                  </a:lnTo>
                  <a:lnTo>
                    <a:pt x="6198663" y="927169"/>
                  </a:lnTo>
                  <a:lnTo>
                    <a:pt x="0" y="927169"/>
                  </a:lnTo>
                  <a:close/>
                </a:path>
              </a:pathLst>
            </a:custGeom>
            <a:blipFill>
              <a:blip r:embed="rId4">
                <a:alphaModFix amt="0"/>
              </a:blip>
              <a:stretch>
                <a:fillRect t="-80269" b="-80268"/>
              </a:stretch>
            </a:blipFill>
          </p:spPr>
        </p:sp>
        <p:sp>
          <p:nvSpPr>
            <p:cNvPr id="30" name="TextBox 30"/>
            <p:cNvSpPr txBox="1"/>
            <p:nvPr/>
          </p:nvSpPr>
          <p:spPr>
            <a:xfrm>
              <a:off x="0" y="-9525"/>
              <a:ext cx="6198667" cy="936689"/>
            </a:xfrm>
            <a:prstGeom prst="rect">
              <a:avLst/>
            </a:prstGeom>
          </p:spPr>
          <p:txBody>
            <a:bodyPr lIns="0" tIns="0" rIns="0" bIns="0" rtlCol="0" anchor="ctr"/>
            <a:lstStyle/>
            <a:p>
              <a:pPr algn="l">
                <a:lnSpc>
                  <a:spcPts val="1188"/>
                </a:lnSpc>
              </a:pPr>
              <a:r>
                <a:rPr lang="en-US" sz="1100" b="1">
                  <a:solidFill>
                    <a:srgbClr val="FFFFFF"/>
                  </a:solidFill>
                  <a:latin typeface="Calibri (MS) Bold"/>
                  <a:ea typeface="Calibri (MS) Bold"/>
                  <a:cs typeface="Calibri (MS) Bold"/>
                  <a:sym typeface="Calibri (MS) Bold"/>
                </a:rPr>
                <a:t>Hablemos sobre la problemática actual de los retos mentales</a:t>
              </a:r>
            </a:p>
            <a:p>
              <a:pPr algn="l">
                <a:lnSpc>
                  <a:spcPts val="1188"/>
                </a:lnSpc>
              </a:pPr>
              <a:r>
                <a:rPr lang="en-US" sz="1100" b="1">
                  <a:solidFill>
                    <a:srgbClr val="FFFFFF"/>
                  </a:solidFill>
                  <a:latin typeface="Calibri (MS) Bold"/>
                  <a:ea typeface="Calibri (MS) Bold"/>
                  <a:cs typeface="Calibri (MS) Bold"/>
                  <a:sym typeface="Calibri (MS) Bold"/>
                </a:rPr>
                <a:t>Abril 21 de 2026</a:t>
              </a:r>
            </a:p>
            <a:p>
              <a:pPr algn="l">
                <a:lnSpc>
                  <a:spcPts val="1188"/>
                </a:lnSpc>
              </a:pPr>
              <a:r>
                <a:rPr lang="en-US" sz="1100" b="1">
                  <a:solidFill>
                    <a:srgbClr val="FFFFFF"/>
                  </a:solidFill>
                  <a:latin typeface="Calibri (MS) Bold"/>
                  <a:ea typeface="Calibri (MS) Bold"/>
                  <a:cs typeface="Calibri (MS) Bold"/>
                  <a:sym typeface="Calibri (MS) Bold"/>
                </a:rPr>
                <a:t>Participantes: 32</a:t>
              </a:r>
            </a:p>
          </p:txBody>
        </p:sp>
      </p:grpSp>
      <p:grpSp>
        <p:nvGrpSpPr>
          <p:cNvPr id="31" name="Group 31"/>
          <p:cNvGrpSpPr/>
          <p:nvPr/>
        </p:nvGrpSpPr>
        <p:grpSpPr>
          <a:xfrm>
            <a:off x="8824417" y="3952608"/>
            <a:ext cx="866042" cy="866042"/>
            <a:chOff x="0" y="0"/>
            <a:chExt cx="1154722" cy="1154722"/>
          </a:xfrm>
        </p:grpSpPr>
        <p:sp>
          <p:nvSpPr>
            <p:cNvPr id="32" name="Freeform 32"/>
            <p:cNvSpPr/>
            <p:nvPr/>
          </p:nvSpPr>
          <p:spPr>
            <a:xfrm>
              <a:off x="0" y="0"/>
              <a:ext cx="1154684" cy="1154684"/>
            </a:xfrm>
            <a:custGeom>
              <a:avLst/>
              <a:gdLst/>
              <a:ahLst/>
              <a:cxnLst/>
              <a:rect l="l" t="t" r="r" b="b"/>
              <a:pathLst>
                <a:path w="1154684" h="1154684">
                  <a:moveTo>
                    <a:pt x="0" y="577342"/>
                  </a:moveTo>
                  <a:cubicBezTo>
                    <a:pt x="0" y="258445"/>
                    <a:pt x="258445" y="0"/>
                    <a:pt x="577342" y="0"/>
                  </a:cubicBezTo>
                  <a:cubicBezTo>
                    <a:pt x="896239" y="0"/>
                    <a:pt x="1154684" y="258445"/>
                    <a:pt x="1154684" y="577342"/>
                  </a:cubicBezTo>
                  <a:cubicBezTo>
                    <a:pt x="1154684" y="896239"/>
                    <a:pt x="896239" y="1154684"/>
                    <a:pt x="577342" y="1154684"/>
                  </a:cubicBezTo>
                  <a:cubicBezTo>
                    <a:pt x="258445" y="1154684"/>
                    <a:pt x="0" y="896239"/>
                    <a:pt x="0" y="577342"/>
                  </a:cubicBezTo>
                  <a:close/>
                </a:path>
              </a:pathLst>
            </a:custGeom>
            <a:blipFill>
              <a:blip r:embed="rId7"/>
              <a:stretch>
                <a:fillRect l="-16911" r="-16914" b="-3"/>
              </a:stretch>
            </a:blipFill>
            <a:ln w="12700" cap="sq">
              <a:solidFill>
                <a:srgbClr val="FFC000"/>
              </a:solidFill>
              <a:prstDash val="solid"/>
              <a:miter/>
            </a:ln>
          </p:spPr>
        </p:sp>
      </p:grpSp>
      <p:grpSp>
        <p:nvGrpSpPr>
          <p:cNvPr id="33" name="Group 33"/>
          <p:cNvGrpSpPr/>
          <p:nvPr/>
        </p:nvGrpSpPr>
        <p:grpSpPr>
          <a:xfrm>
            <a:off x="9251090" y="5061175"/>
            <a:ext cx="4649000" cy="695373"/>
            <a:chOff x="0" y="0"/>
            <a:chExt cx="6198667" cy="927164"/>
          </a:xfrm>
        </p:grpSpPr>
        <p:sp>
          <p:nvSpPr>
            <p:cNvPr id="34" name="Freeform 34"/>
            <p:cNvSpPr/>
            <p:nvPr/>
          </p:nvSpPr>
          <p:spPr>
            <a:xfrm>
              <a:off x="0" y="0"/>
              <a:ext cx="6198616" cy="927227"/>
            </a:xfrm>
            <a:custGeom>
              <a:avLst/>
              <a:gdLst/>
              <a:ahLst/>
              <a:cxnLst/>
              <a:rect l="l" t="t" r="r" b="b"/>
              <a:pathLst>
                <a:path w="6198616" h="927227">
                  <a:moveTo>
                    <a:pt x="0" y="0"/>
                  </a:moveTo>
                  <a:lnTo>
                    <a:pt x="6198616" y="0"/>
                  </a:lnTo>
                  <a:lnTo>
                    <a:pt x="6198616" y="927227"/>
                  </a:lnTo>
                  <a:lnTo>
                    <a:pt x="0" y="927227"/>
                  </a:lnTo>
                  <a:close/>
                </a:path>
              </a:pathLst>
            </a:custGeom>
            <a:solidFill>
              <a:srgbClr val="4472C4"/>
            </a:solidFill>
            <a:ln w="12700" cap="sq">
              <a:solidFill>
                <a:srgbClr val="FFFFFF"/>
              </a:solidFill>
              <a:prstDash val="solid"/>
              <a:miter/>
            </a:ln>
          </p:spPr>
        </p:sp>
      </p:grpSp>
      <p:grpSp>
        <p:nvGrpSpPr>
          <p:cNvPr id="35" name="Group 35"/>
          <p:cNvGrpSpPr/>
          <p:nvPr/>
        </p:nvGrpSpPr>
        <p:grpSpPr>
          <a:xfrm>
            <a:off x="9251090" y="5061175"/>
            <a:ext cx="4649000" cy="695373"/>
            <a:chOff x="0" y="0"/>
            <a:chExt cx="6198667" cy="927164"/>
          </a:xfrm>
        </p:grpSpPr>
        <p:sp>
          <p:nvSpPr>
            <p:cNvPr id="36" name="Freeform 36"/>
            <p:cNvSpPr/>
            <p:nvPr/>
          </p:nvSpPr>
          <p:spPr>
            <a:xfrm>
              <a:off x="0" y="0"/>
              <a:ext cx="6198663" cy="927169"/>
            </a:xfrm>
            <a:custGeom>
              <a:avLst/>
              <a:gdLst/>
              <a:ahLst/>
              <a:cxnLst/>
              <a:rect l="l" t="t" r="r" b="b"/>
              <a:pathLst>
                <a:path w="6198663" h="927169">
                  <a:moveTo>
                    <a:pt x="0" y="0"/>
                  </a:moveTo>
                  <a:lnTo>
                    <a:pt x="6198663" y="0"/>
                  </a:lnTo>
                  <a:lnTo>
                    <a:pt x="6198663" y="927169"/>
                  </a:lnTo>
                  <a:lnTo>
                    <a:pt x="0" y="927169"/>
                  </a:lnTo>
                  <a:close/>
                </a:path>
              </a:pathLst>
            </a:custGeom>
            <a:blipFill>
              <a:blip r:embed="rId4">
                <a:alphaModFix amt="0"/>
              </a:blip>
              <a:stretch>
                <a:fillRect t="-80269" b="-80268"/>
              </a:stretch>
            </a:blipFill>
          </p:spPr>
        </p:sp>
        <p:sp>
          <p:nvSpPr>
            <p:cNvPr id="37" name="TextBox 37"/>
            <p:cNvSpPr txBox="1"/>
            <p:nvPr/>
          </p:nvSpPr>
          <p:spPr>
            <a:xfrm>
              <a:off x="0" y="-9525"/>
              <a:ext cx="6198667" cy="936689"/>
            </a:xfrm>
            <a:prstGeom prst="rect">
              <a:avLst/>
            </a:prstGeom>
          </p:spPr>
          <p:txBody>
            <a:bodyPr lIns="0" tIns="0" rIns="0" bIns="0" rtlCol="0" anchor="ctr"/>
            <a:lstStyle/>
            <a:p>
              <a:pPr algn="l">
                <a:lnSpc>
                  <a:spcPts val="1188"/>
                </a:lnSpc>
              </a:pPr>
              <a:r>
                <a:rPr lang="en-US" sz="1100" b="1">
                  <a:solidFill>
                    <a:srgbClr val="FFFFFF"/>
                  </a:solidFill>
                  <a:latin typeface="Calibri (MS) Bold"/>
                  <a:ea typeface="Calibri (MS) Bold"/>
                  <a:cs typeface="Calibri (MS) Bold"/>
                  <a:sym typeface="Calibri (MS) Bold"/>
                </a:rPr>
                <a:t>Estimulación de 0 a 3 años</a:t>
              </a:r>
            </a:p>
            <a:p>
              <a:pPr algn="l">
                <a:lnSpc>
                  <a:spcPts val="1188"/>
                </a:lnSpc>
              </a:pPr>
              <a:r>
                <a:rPr lang="en-US" sz="1100" b="1">
                  <a:solidFill>
                    <a:srgbClr val="FFFFFF"/>
                  </a:solidFill>
                  <a:latin typeface="Calibri (MS) Bold"/>
                  <a:ea typeface="Calibri (MS) Bold"/>
                  <a:cs typeface="Calibri (MS) Bold"/>
                  <a:sym typeface="Calibri (MS) Bold"/>
                </a:rPr>
                <a:t>Mayo 12 de 2026</a:t>
              </a:r>
            </a:p>
            <a:p>
              <a:pPr algn="l">
                <a:lnSpc>
                  <a:spcPts val="1188"/>
                </a:lnSpc>
              </a:pPr>
              <a:r>
                <a:rPr lang="en-US" sz="1100" b="1">
                  <a:solidFill>
                    <a:srgbClr val="FFFFFF"/>
                  </a:solidFill>
                  <a:latin typeface="Calibri (MS) Bold"/>
                  <a:ea typeface="Calibri (MS) Bold"/>
                  <a:cs typeface="Calibri (MS) Bold"/>
                  <a:sym typeface="Calibri (MS) Bold"/>
                </a:rPr>
                <a:t>Participantes: 16</a:t>
              </a:r>
            </a:p>
          </p:txBody>
        </p:sp>
      </p:grpSp>
      <p:grpSp>
        <p:nvGrpSpPr>
          <p:cNvPr id="38" name="Group 38"/>
          <p:cNvGrpSpPr/>
          <p:nvPr/>
        </p:nvGrpSpPr>
        <p:grpSpPr>
          <a:xfrm>
            <a:off x="8824417" y="4975841"/>
            <a:ext cx="866042" cy="866042"/>
            <a:chOff x="0" y="0"/>
            <a:chExt cx="1154722" cy="1154722"/>
          </a:xfrm>
        </p:grpSpPr>
        <p:sp>
          <p:nvSpPr>
            <p:cNvPr id="39" name="Freeform 39"/>
            <p:cNvSpPr/>
            <p:nvPr/>
          </p:nvSpPr>
          <p:spPr>
            <a:xfrm>
              <a:off x="0" y="0"/>
              <a:ext cx="1154684" cy="1154684"/>
            </a:xfrm>
            <a:custGeom>
              <a:avLst/>
              <a:gdLst/>
              <a:ahLst/>
              <a:cxnLst/>
              <a:rect l="l" t="t" r="r" b="b"/>
              <a:pathLst>
                <a:path w="1154684" h="1154684">
                  <a:moveTo>
                    <a:pt x="0" y="577342"/>
                  </a:moveTo>
                  <a:cubicBezTo>
                    <a:pt x="0" y="258445"/>
                    <a:pt x="258445" y="0"/>
                    <a:pt x="577342" y="0"/>
                  </a:cubicBezTo>
                  <a:cubicBezTo>
                    <a:pt x="896239" y="0"/>
                    <a:pt x="1154684" y="258445"/>
                    <a:pt x="1154684" y="577342"/>
                  </a:cubicBezTo>
                  <a:cubicBezTo>
                    <a:pt x="1154684" y="896239"/>
                    <a:pt x="896239" y="1154684"/>
                    <a:pt x="577342" y="1154684"/>
                  </a:cubicBezTo>
                  <a:cubicBezTo>
                    <a:pt x="258445" y="1154684"/>
                    <a:pt x="0" y="896239"/>
                    <a:pt x="0" y="577342"/>
                  </a:cubicBezTo>
                  <a:close/>
                </a:path>
              </a:pathLst>
            </a:custGeom>
            <a:blipFill>
              <a:blip r:embed="rId8"/>
              <a:stretch>
                <a:fillRect l="-23154" r="-23157" b="-3"/>
              </a:stretch>
            </a:blipFill>
            <a:ln w="12700" cap="sq">
              <a:solidFill>
                <a:srgbClr val="4472C4"/>
              </a:solidFill>
              <a:prstDash val="solid"/>
              <a:miter/>
            </a:ln>
          </p:spPr>
        </p:sp>
      </p:grpSp>
      <p:grpSp>
        <p:nvGrpSpPr>
          <p:cNvPr id="40" name="Group 40"/>
          <p:cNvGrpSpPr/>
          <p:nvPr/>
        </p:nvGrpSpPr>
        <p:grpSpPr>
          <a:xfrm>
            <a:off x="8994315" y="6085065"/>
            <a:ext cx="4905775" cy="695373"/>
            <a:chOff x="0" y="0"/>
            <a:chExt cx="6541033" cy="927164"/>
          </a:xfrm>
        </p:grpSpPr>
        <p:sp>
          <p:nvSpPr>
            <p:cNvPr id="41" name="Freeform 41"/>
            <p:cNvSpPr/>
            <p:nvPr/>
          </p:nvSpPr>
          <p:spPr>
            <a:xfrm>
              <a:off x="0" y="0"/>
              <a:ext cx="6541008" cy="927227"/>
            </a:xfrm>
            <a:custGeom>
              <a:avLst/>
              <a:gdLst/>
              <a:ahLst/>
              <a:cxnLst/>
              <a:rect l="l" t="t" r="r" b="b"/>
              <a:pathLst>
                <a:path w="6541008" h="927227">
                  <a:moveTo>
                    <a:pt x="0" y="0"/>
                  </a:moveTo>
                  <a:lnTo>
                    <a:pt x="6541008" y="0"/>
                  </a:lnTo>
                  <a:lnTo>
                    <a:pt x="6541008" y="927227"/>
                  </a:lnTo>
                  <a:lnTo>
                    <a:pt x="0" y="927227"/>
                  </a:lnTo>
                  <a:close/>
                </a:path>
              </a:pathLst>
            </a:custGeom>
            <a:solidFill>
              <a:srgbClr val="70AD47"/>
            </a:solidFill>
            <a:ln w="12700" cap="sq">
              <a:solidFill>
                <a:srgbClr val="FFFFFF"/>
              </a:solidFill>
              <a:prstDash val="solid"/>
              <a:miter/>
            </a:ln>
          </p:spPr>
        </p:sp>
      </p:grpSp>
      <p:grpSp>
        <p:nvGrpSpPr>
          <p:cNvPr id="42" name="Group 42"/>
          <p:cNvGrpSpPr/>
          <p:nvPr/>
        </p:nvGrpSpPr>
        <p:grpSpPr>
          <a:xfrm>
            <a:off x="8994315" y="6085065"/>
            <a:ext cx="4905775" cy="695373"/>
            <a:chOff x="0" y="0"/>
            <a:chExt cx="6541033" cy="927164"/>
          </a:xfrm>
        </p:grpSpPr>
        <p:sp>
          <p:nvSpPr>
            <p:cNvPr id="43" name="Freeform 43"/>
            <p:cNvSpPr/>
            <p:nvPr/>
          </p:nvSpPr>
          <p:spPr>
            <a:xfrm>
              <a:off x="0" y="0"/>
              <a:ext cx="6541039" cy="927169"/>
            </a:xfrm>
            <a:custGeom>
              <a:avLst/>
              <a:gdLst/>
              <a:ahLst/>
              <a:cxnLst/>
              <a:rect l="l" t="t" r="r" b="b"/>
              <a:pathLst>
                <a:path w="6541039" h="927169">
                  <a:moveTo>
                    <a:pt x="0" y="0"/>
                  </a:moveTo>
                  <a:lnTo>
                    <a:pt x="6541039" y="0"/>
                  </a:lnTo>
                  <a:lnTo>
                    <a:pt x="6541039" y="927169"/>
                  </a:lnTo>
                  <a:lnTo>
                    <a:pt x="0" y="927169"/>
                  </a:lnTo>
                  <a:close/>
                </a:path>
              </a:pathLst>
            </a:custGeom>
            <a:blipFill>
              <a:blip r:embed="rId4">
                <a:alphaModFix amt="0"/>
              </a:blip>
              <a:stretch>
                <a:fillRect t="-87464" b="-87463"/>
              </a:stretch>
            </a:blipFill>
          </p:spPr>
        </p:sp>
        <p:sp>
          <p:nvSpPr>
            <p:cNvPr id="44" name="TextBox 44"/>
            <p:cNvSpPr txBox="1"/>
            <p:nvPr/>
          </p:nvSpPr>
          <p:spPr>
            <a:xfrm>
              <a:off x="0" y="-9525"/>
              <a:ext cx="6541033" cy="936689"/>
            </a:xfrm>
            <a:prstGeom prst="rect">
              <a:avLst/>
            </a:prstGeom>
          </p:spPr>
          <p:txBody>
            <a:bodyPr lIns="0" tIns="0" rIns="0" bIns="0" rtlCol="0" anchor="ctr"/>
            <a:lstStyle/>
            <a:p>
              <a:pPr algn="l">
                <a:lnSpc>
                  <a:spcPts val="1188"/>
                </a:lnSpc>
              </a:pPr>
              <a:r>
                <a:rPr lang="en-US" sz="1100" b="1">
                  <a:solidFill>
                    <a:srgbClr val="FFFFFF"/>
                  </a:solidFill>
                  <a:latin typeface="Calibri (MS) Bold"/>
                  <a:ea typeface="Calibri (MS) Bold"/>
                  <a:cs typeface="Calibri (MS) Bold"/>
                  <a:sym typeface="Calibri (MS) Bold"/>
                </a:rPr>
                <a:t>Consejería en actividad física</a:t>
              </a:r>
            </a:p>
            <a:p>
              <a:pPr algn="l">
                <a:lnSpc>
                  <a:spcPts val="1188"/>
                </a:lnSpc>
              </a:pPr>
              <a:r>
                <a:rPr lang="en-US" sz="1100" b="1">
                  <a:solidFill>
                    <a:srgbClr val="FFFFFF"/>
                  </a:solidFill>
                  <a:latin typeface="Calibri (MS) Bold"/>
                  <a:ea typeface="Calibri (MS) Bold"/>
                  <a:cs typeface="Calibri (MS) Bold"/>
                  <a:sym typeface="Calibri (MS) Bold"/>
                </a:rPr>
                <a:t>Junio 11</a:t>
              </a:r>
            </a:p>
            <a:p>
              <a:pPr algn="l">
                <a:lnSpc>
                  <a:spcPts val="1188"/>
                </a:lnSpc>
              </a:pPr>
              <a:r>
                <a:rPr lang="en-US" sz="1100" b="1">
                  <a:solidFill>
                    <a:srgbClr val="FFFFFF"/>
                  </a:solidFill>
                  <a:latin typeface="Calibri (MS) Bold"/>
                  <a:ea typeface="Calibri (MS) Bold"/>
                  <a:cs typeface="Calibri (MS) Bold"/>
                  <a:sym typeface="Calibri (MS) Bold"/>
                </a:rPr>
                <a:t>Participantes: 28</a:t>
              </a:r>
            </a:p>
          </p:txBody>
        </p:sp>
      </p:grpSp>
      <p:grpSp>
        <p:nvGrpSpPr>
          <p:cNvPr id="45" name="Group 45"/>
          <p:cNvGrpSpPr/>
          <p:nvPr/>
        </p:nvGrpSpPr>
        <p:grpSpPr>
          <a:xfrm>
            <a:off x="8567642" y="5999731"/>
            <a:ext cx="866042" cy="866042"/>
            <a:chOff x="0" y="0"/>
            <a:chExt cx="1154722" cy="1154722"/>
          </a:xfrm>
        </p:grpSpPr>
        <p:sp>
          <p:nvSpPr>
            <p:cNvPr id="46" name="Freeform 46"/>
            <p:cNvSpPr/>
            <p:nvPr/>
          </p:nvSpPr>
          <p:spPr>
            <a:xfrm>
              <a:off x="0" y="0"/>
              <a:ext cx="1154684" cy="1154684"/>
            </a:xfrm>
            <a:custGeom>
              <a:avLst/>
              <a:gdLst/>
              <a:ahLst/>
              <a:cxnLst/>
              <a:rect l="l" t="t" r="r" b="b"/>
              <a:pathLst>
                <a:path w="1154684" h="1154684">
                  <a:moveTo>
                    <a:pt x="0" y="577342"/>
                  </a:moveTo>
                  <a:cubicBezTo>
                    <a:pt x="0" y="258445"/>
                    <a:pt x="258445" y="0"/>
                    <a:pt x="577342" y="0"/>
                  </a:cubicBezTo>
                  <a:cubicBezTo>
                    <a:pt x="896239" y="0"/>
                    <a:pt x="1154684" y="258445"/>
                    <a:pt x="1154684" y="577342"/>
                  </a:cubicBezTo>
                  <a:cubicBezTo>
                    <a:pt x="1154684" y="896239"/>
                    <a:pt x="896239" y="1154684"/>
                    <a:pt x="577342" y="1154684"/>
                  </a:cubicBezTo>
                  <a:cubicBezTo>
                    <a:pt x="258445" y="1154684"/>
                    <a:pt x="0" y="896239"/>
                    <a:pt x="0" y="577342"/>
                  </a:cubicBezTo>
                  <a:close/>
                </a:path>
              </a:pathLst>
            </a:custGeom>
            <a:blipFill>
              <a:blip r:embed="rId9"/>
              <a:stretch>
                <a:fillRect l="-23161" r="-23165" b="-3"/>
              </a:stretch>
            </a:blipFill>
            <a:ln w="12700" cap="sq">
              <a:solidFill>
                <a:srgbClr val="70AD47"/>
              </a:solidFill>
              <a:prstDash val="solid"/>
              <a:miter/>
            </a:ln>
          </p:spPr>
        </p:sp>
      </p:grpSp>
      <p:grpSp>
        <p:nvGrpSpPr>
          <p:cNvPr id="47" name="Group 47"/>
          <p:cNvGrpSpPr/>
          <p:nvPr/>
        </p:nvGrpSpPr>
        <p:grpSpPr>
          <a:xfrm>
            <a:off x="8432759" y="7108955"/>
            <a:ext cx="5467331" cy="695373"/>
            <a:chOff x="0" y="0"/>
            <a:chExt cx="7289775" cy="927164"/>
          </a:xfrm>
        </p:grpSpPr>
        <p:sp>
          <p:nvSpPr>
            <p:cNvPr id="48" name="Freeform 48"/>
            <p:cNvSpPr/>
            <p:nvPr/>
          </p:nvSpPr>
          <p:spPr>
            <a:xfrm>
              <a:off x="0" y="0"/>
              <a:ext cx="7289800" cy="927227"/>
            </a:xfrm>
            <a:custGeom>
              <a:avLst/>
              <a:gdLst/>
              <a:ahLst/>
              <a:cxnLst/>
              <a:rect l="l" t="t" r="r" b="b"/>
              <a:pathLst>
                <a:path w="7289800" h="927227">
                  <a:moveTo>
                    <a:pt x="0" y="0"/>
                  </a:moveTo>
                  <a:lnTo>
                    <a:pt x="7289800" y="0"/>
                  </a:lnTo>
                  <a:lnTo>
                    <a:pt x="7289800" y="927227"/>
                  </a:lnTo>
                  <a:lnTo>
                    <a:pt x="0" y="927227"/>
                  </a:lnTo>
                  <a:close/>
                </a:path>
              </a:pathLst>
            </a:custGeom>
            <a:solidFill>
              <a:srgbClr val="ED7D31"/>
            </a:solidFill>
            <a:ln w="12700" cap="sq">
              <a:solidFill>
                <a:srgbClr val="FFFFFF"/>
              </a:solidFill>
              <a:prstDash val="solid"/>
              <a:miter/>
            </a:ln>
          </p:spPr>
        </p:sp>
      </p:grpSp>
      <p:grpSp>
        <p:nvGrpSpPr>
          <p:cNvPr id="49" name="Group 49"/>
          <p:cNvGrpSpPr/>
          <p:nvPr/>
        </p:nvGrpSpPr>
        <p:grpSpPr>
          <a:xfrm>
            <a:off x="8432759" y="7108955"/>
            <a:ext cx="5467331" cy="695373"/>
            <a:chOff x="0" y="0"/>
            <a:chExt cx="7289775" cy="927164"/>
          </a:xfrm>
        </p:grpSpPr>
        <p:sp>
          <p:nvSpPr>
            <p:cNvPr id="50" name="Freeform 50"/>
            <p:cNvSpPr/>
            <p:nvPr/>
          </p:nvSpPr>
          <p:spPr>
            <a:xfrm>
              <a:off x="0" y="0"/>
              <a:ext cx="7289771" cy="927169"/>
            </a:xfrm>
            <a:custGeom>
              <a:avLst/>
              <a:gdLst/>
              <a:ahLst/>
              <a:cxnLst/>
              <a:rect l="l" t="t" r="r" b="b"/>
              <a:pathLst>
                <a:path w="7289771" h="927169">
                  <a:moveTo>
                    <a:pt x="0" y="0"/>
                  </a:moveTo>
                  <a:lnTo>
                    <a:pt x="7289771" y="0"/>
                  </a:lnTo>
                  <a:lnTo>
                    <a:pt x="7289771" y="927169"/>
                  </a:lnTo>
                  <a:lnTo>
                    <a:pt x="0" y="927169"/>
                  </a:lnTo>
                  <a:close/>
                </a:path>
              </a:pathLst>
            </a:custGeom>
            <a:blipFill>
              <a:blip r:embed="rId4">
                <a:alphaModFix amt="0"/>
              </a:blip>
              <a:stretch>
                <a:fillRect t="-103199" b="-103198"/>
              </a:stretch>
            </a:blipFill>
          </p:spPr>
        </p:sp>
        <p:sp>
          <p:nvSpPr>
            <p:cNvPr id="51" name="TextBox 51"/>
            <p:cNvSpPr txBox="1"/>
            <p:nvPr/>
          </p:nvSpPr>
          <p:spPr>
            <a:xfrm>
              <a:off x="0" y="-9525"/>
              <a:ext cx="7289775" cy="936689"/>
            </a:xfrm>
            <a:prstGeom prst="rect">
              <a:avLst/>
            </a:prstGeom>
          </p:spPr>
          <p:txBody>
            <a:bodyPr lIns="0" tIns="0" rIns="0" bIns="0" rtlCol="0" anchor="ctr"/>
            <a:lstStyle/>
            <a:p>
              <a:pPr algn="l">
                <a:lnSpc>
                  <a:spcPts val="1188"/>
                </a:lnSpc>
              </a:pPr>
              <a:r>
                <a:rPr lang="en-US" sz="1100" b="1">
                  <a:solidFill>
                    <a:srgbClr val="FFFFFF"/>
                  </a:solidFill>
                  <a:latin typeface="Calibri (MS) Bold"/>
                  <a:ea typeface="Calibri (MS) Bold"/>
                  <a:cs typeface="Calibri (MS) Bold"/>
                  <a:sym typeface="Calibri (MS) Bold"/>
                </a:rPr>
                <a:t>Hablemos sobre educación financiera</a:t>
              </a:r>
            </a:p>
            <a:p>
              <a:pPr algn="l">
                <a:lnSpc>
                  <a:spcPts val="1188"/>
                </a:lnSpc>
              </a:pPr>
              <a:r>
                <a:rPr lang="en-US" sz="1100" b="1">
                  <a:solidFill>
                    <a:srgbClr val="FFFFFF"/>
                  </a:solidFill>
                  <a:latin typeface="Calibri (MS) Bold"/>
                  <a:ea typeface="Calibri (MS) Bold"/>
                  <a:cs typeface="Calibri (MS) Bold"/>
                  <a:sym typeface="Calibri (MS) Bold"/>
                </a:rPr>
                <a:t>Junio 16</a:t>
              </a:r>
            </a:p>
            <a:p>
              <a:pPr algn="l">
                <a:lnSpc>
                  <a:spcPts val="1188"/>
                </a:lnSpc>
              </a:pPr>
              <a:r>
                <a:rPr lang="en-US" sz="1100" b="1">
                  <a:solidFill>
                    <a:srgbClr val="FFFFFF"/>
                  </a:solidFill>
                  <a:latin typeface="Calibri (MS) Bold"/>
                  <a:ea typeface="Calibri (MS) Bold"/>
                  <a:cs typeface="Calibri (MS) Bold"/>
                  <a:sym typeface="Calibri (MS) Bold"/>
                </a:rPr>
                <a:t>Participantes: 49</a:t>
              </a:r>
            </a:p>
            <a:p>
              <a:pPr algn="l">
                <a:lnSpc>
                  <a:spcPts val="1188"/>
                </a:lnSpc>
              </a:pPr>
              <a:endParaRPr lang="en-US" sz="1100" b="1">
                <a:solidFill>
                  <a:srgbClr val="FFFFFF"/>
                </a:solidFill>
                <a:latin typeface="Calibri (MS) Bold"/>
                <a:ea typeface="Calibri (MS) Bold"/>
                <a:cs typeface="Calibri (MS) Bold"/>
                <a:sym typeface="Calibri (MS) Bold"/>
              </a:endParaRPr>
            </a:p>
          </p:txBody>
        </p:sp>
      </p:grpSp>
      <p:grpSp>
        <p:nvGrpSpPr>
          <p:cNvPr id="52" name="Group 52"/>
          <p:cNvGrpSpPr/>
          <p:nvPr/>
        </p:nvGrpSpPr>
        <p:grpSpPr>
          <a:xfrm>
            <a:off x="8006086" y="7023621"/>
            <a:ext cx="866042" cy="866042"/>
            <a:chOff x="0" y="0"/>
            <a:chExt cx="1154722" cy="1154722"/>
          </a:xfrm>
        </p:grpSpPr>
        <p:sp>
          <p:nvSpPr>
            <p:cNvPr id="53" name="Freeform 53"/>
            <p:cNvSpPr/>
            <p:nvPr/>
          </p:nvSpPr>
          <p:spPr>
            <a:xfrm>
              <a:off x="0" y="0"/>
              <a:ext cx="1154684" cy="1154684"/>
            </a:xfrm>
            <a:custGeom>
              <a:avLst/>
              <a:gdLst/>
              <a:ahLst/>
              <a:cxnLst/>
              <a:rect l="l" t="t" r="r" b="b"/>
              <a:pathLst>
                <a:path w="1154684" h="1154684">
                  <a:moveTo>
                    <a:pt x="0" y="577342"/>
                  </a:moveTo>
                  <a:cubicBezTo>
                    <a:pt x="0" y="258445"/>
                    <a:pt x="258445" y="0"/>
                    <a:pt x="577342" y="0"/>
                  </a:cubicBezTo>
                  <a:cubicBezTo>
                    <a:pt x="896239" y="0"/>
                    <a:pt x="1154684" y="258445"/>
                    <a:pt x="1154684" y="577342"/>
                  </a:cubicBezTo>
                  <a:cubicBezTo>
                    <a:pt x="1154684" y="896239"/>
                    <a:pt x="896239" y="1154684"/>
                    <a:pt x="577342" y="1154684"/>
                  </a:cubicBezTo>
                  <a:cubicBezTo>
                    <a:pt x="258445" y="1154684"/>
                    <a:pt x="0" y="896239"/>
                    <a:pt x="0" y="577342"/>
                  </a:cubicBezTo>
                  <a:close/>
                </a:path>
              </a:pathLst>
            </a:custGeom>
            <a:blipFill>
              <a:blip r:embed="rId10"/>
              <a:stretch>
                <a:fillRect l="-23161" r="-23165" b="-3"/>
              </a:stretch>
            </a:blipFill>
            <a:ln w="12700" cap="sq">
              <a:solidFill>
                <a:srgbClr val="ED7D31"/>
              </a:solidFill>
              <a:prstDash val="solid"/>
              <a:miter/>
            </a:ln>
          </p:spPr>
        </p:sp>
      </p:grpSp>
      <p:grpSp>
        <p:nvGrpSpPr>
          <p:cNvPr id="54" name="Group 54"/>
          <p:cNvGrpSpPr/>
          <p:nvPr/>
        </p:nvGrpSpPr>
        <p:grpSpPr>
          <a:xfrm>
            <a:off x="3750716" y="6106249"/>
            <a:ext cx="1941138" cy="1941138"/>
            <a:chOff x="0" y="0"/>
            <a:chExt cx="2588184" cy="2588184"/>
          </a:xfrm>
        </p:grpSpPr>
        <p:sp>
          <p:nvSpPr>
            <p:cNvPr id="55" name="Freeform 55"/>
            <p:cNvSpPr/>
            <p:nvPr/>
          </p:nvSpPr>
          <p:spPr>
            <a:xfrm>
              <a:off x="0" y="0"/>
              <a:ext cx="2588133" cy="2588133"/>
            </a:xfrm>
            <a:custGeom>
              <a:avLst/>
              <a:gdLst/>
              <a:ahLst/>
              <a:cxnLst/>
              <a:rect l="l" t="t" r="r" b="b"/>
              <a:pathLst>
                <a:path w="2588133" h="2588133">
                  <a:moveTo>
                    <a:pt x="0" y="0"/>
                  </a:moveTo>
                  <a:lnTo>
                    <a:pt x="2588133" y="0"/>
                  </a:lnTo>
                  <a:lnTo>
                    <a:pt x="2588133" y="2588133"/>
                  </a:lnTo>
                  <a:lnTo>
                    <a:pt x="0" y="2588133"/>
                  </a:lnTo>
                  <a:lnTo>
                    <a:pt x="0" y="0"/>
                  </a:lnTo>
                  <a:close/>
                </a:path>
              </a:pathLst>
            </a:custGeom>
            <a:blipFill>
              <a:blip r:embed="rId11"/>
              <a:stretch>
                <a:fillRect r="-1" b="-1"/>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grpSp>
        <p:nvGrpSpPr>
          <p:cNvPr id="3" name="Group 3"/>
          <p:cNvGrpSpPr/>
          <p:nvPr/>
        </p:nvGrpSpPr>
        <p:grpSpPr>
          <a:xfrm>
            <a:off x="6021219" y="2856214"/>
            <a:ext cx="7877985" cy="584778"/>
            <a:chOff x="0" y="0"/>
            <a:chExt cx="10503980" cy="779704"/>
          </a:xfrm>
        </p:grpSpPr>
        <p:sp>
          <p:nvSpPr>
            <p:cNvPr id="4" name="Freeform 4"/>
            <p:cNvSpPr/>
            <p:nvPr/>
          </p:nvSpPr>
          <p:spPr>
            <a:xfrm>
              <a:off x="0" y="0"/>
              <a:ext cx="10503979" cy="779700"/>
            </a:xfrm>
            <a:custGeom>
              <a:avLst/>
              <a:gdLst/>
              <a:ahLst/>
              <a:cxnLst/>
              <a:rect l="l" t="t" r="r" b="b"/>
              <a:pathLst>
                <a:path w="10503979" h="779700">
                  <a:moveTo>
                    <a:pt x="0" y="0"/>
                  </a:moveTo>
                  <a:lnTo>
                    <a:pt x="10503979" y="0"/>
                  </a:lnTo>
                  <a:lnTo>
                    <a:pt x="10503979" y="779700"/>
                  </a:lnTo>
                  <a:lnTo>
                    <a:pt x="0" y="779700"/>
                  </a:lnTo>
                  <a:close/>
                </a:path>
              </a:pathLst>
            </a:custGeom>
            <a:blipFill>
              <a:blip r:embed="rId3">
                <a:alphaModFix amt="0"/>
              </a:blip>
              <a:stretch>
                <a:fillRect t="-212498" b="-212499"/>
              </a:stretch>
            </a:blipFill>
          </p:spPr>
        </p:sp>
        <p:sp>
          <p:nvSpPr>
            <p:cNvPr id="5" name="TextBox 5"/>
            <p:cNvSpPr txBox="1"/>
            <p:nvPr/>
          </p:nvSpPr>
          <p:spPr>
            <a:xfrm>
              <a:off x="0" y="-28575"/>
              <a:ext cx="10503980" cy="808279"/>
            </a:xfrm>
            <a:prstGeom prst="rect">
              <a:avLst/>
            </a:prstGeom>
          </p:spPr>
          <p:txBody>
            <a:bodyPr lIns="0" tIns="0" rIns="0" bIns="0" rtlCol="0" anchor="ctr"/>
            <a:lstStyle/>
            <a:p>
              <a:pPr algn="ctr">
                <a:lnSpc>
                  <a:spcPts val="3840"/>
                </a:lnSpc>
              </a:pPr>
              <a:r>
                <a:rPr lang="en-US" sz="3200" b="1">
                  <a:solidFill>
                    <a:srgbClr val="C00000"/>
                  </a:solidFill>
                  <a:latin typeface="Arimo Bold"/>
                  <a:ea typeface="Arimo Bold"/>
                  <a:cs typeface="Arimo Bold"/>
                  <a:sym typeface="Arimo Bold"/>
                </a:rPr>
                <a:t>Descanso compensado</a:t>
              </a:r>
            </a:p>
          </p:txBody>
        </p:sp>
      </p:grpSp>
      <p:sp>
        <p:nvSpPr>
          <p:cNvPr id="6" name="TextBox 6"/>
          <p:cNvSpPr txBox="1"/>
          <p:nvPr/>
        </p:nvSpPr>
        <p:spPr>
          <a:xfrm>
            <a:off x="5498040" y="3995499"/>
            <a:ext cx="9366933" cy="3897925"/>
          </a:xfrm>
          <a:prstGeom prst="rect">
            <a:avLst/>
          </a:prstGeom>
        </p:spPr>
        <p:txBody>
          <a:bodyPr lIns="0" tIns="0" rIns="0" bIns="0" rtlCol="0" anchor="t">
            <a:spAutoFit/>
          </a:bodyPr>
          <a:lstStyle/>
          <a:p>
            <a:pPr algn="just">
              <a:lnSpc>
                <a:spcPts val="2160"/>
              </a:lnSpc>
            </a:pPr>
            <a:r>
              <a:rPr lang="en-US" sz="1800">
                <a:solidFill>
                  <a:srgbClr val="595959"/>
                </a:solidFill>
                <a:latin typeface="Arimo"/>
                <a:ea typeface="Arimo"/>
                <a:cs typeface="Arimo"/>
                <a:sym typeface="Arimo"/>
              </a:rPr>
              <a:t>En el primer semestre del año bajo la Circular Interna 006 del 11 de febrero de 2026, la Secretaría General diseñó la estrategia de compensación de tiempo para Semana Santa de 2026, en la cual participaron </a:t>
            </a:r>
            <a:r>
              <a:rPr lang="en-US" sz="1800" b="1">
                <a:solidFill>
                  <a:srgbClr val="C00000"/>
                </a:solidFill>
                <a:latin typeface="Arimo Bold"/>
                <a:ea typeface="Arimo Bold"/>
                <a:cs typeface="Arimo Bold"/>
                <a:sym typeface="Arimo Bold"/>
              </a:rPr>
              <a:t>478 servidores(as)</a:t>
            </a:r>
            <a:r>
              <a:rPr lang="en-US" sz="1800">
                <a:solidFill>
                  <a:srgbClr val="595959"/>
                </a:solidFill>
                <a:latin typeface="Arimo"/>
                <a:ea typeface="Arimo"/>
                <a:cs typeface="Arimo"/>
                <a:sym typeface="Arimo"/>
              </a:rPr>
              <a:t>, conforme con las certificaciones de cumplimiento de cada dependencia.</a:t>
            </a:r>
          </a:p>
          <a:p>
            <a:pPr algn="just">
              <a:lnSpc>
                <a:spcPts val="2160"/>
              </a:lnSpc>
            </a:pPr>
            <a:endParaRPr lang="en-US" sz="1800">
              <a:solidFill>
                <a:srgbClr val="595959"/>
              </a:solidFill>
              <a:latin typeface="Arimo"/>
              <a:ea typeface="Arimo"/>
              <a:cs typeface="Arimo"/>
              <a:sym typeface="Arimo"/>
            </a:endParaRPr>
          </a:p>
          <a:p>
            <a:pPr algn="just">
              <a:lnSpc>
                <a:spcPts val="2160"/>
              </a:lnSpc>
            </a:pPr>
            <a:r>
              <a:rPr lang="en-US" sz="1800">
                <a:solidFill>
                  <a:srgbClr val="595959"/>
                </a:solidFill>
                <a:latin typeface="Arimo"/>
                <a:ea typeface="Arimo"/>
                <a:cs typeface="Arimo"/>
                <a:sym typeface="Arimo"/>
              </a:rPr>
              <a:t>La Entidad estableció dos (2) turnos para garantizar la prestación del servicio en todas las dependencias, así:</a:t>
            </a:r>
          </a:p>
          <a:p>
            <a:pPr algn="just">
              <a:lnSpc>
                <a:spcPts val="2160"/>
              </a:lnSpc>
            </a:pPr>
            <a:endParaRPr lang="en-US" sz="1800">
              <a:solidFill>
                <a:srgbClr val="595959"/>
              </a:solidFill>
              <a:latin typeface="Arimo"/>
              <a:ea typeface="Arimo"/>
              <a:cs typeface="Arimo"/>
              <a:sym typeface="Arimo"/>
            </a:endParaRPr>
          </a:p>
          <a:p>
            <a:pPr algn="just">
              <a:lnSpc>
                <a:spcPts val="2160"/>
              </a:lnSpc>
            </a:pPr>
            <a:r>
              <a:rPr lang="en-US" sz="1800">
                <a:solidFill>
                  <a:srgbClr val="595959"/>
                </a:solidFill>
                <a:latin typeface="Arimo"/>
                <a:ea typeface="Arimo"/>
                <a:cs typeface="Arimo"/>
                <a:sym typeface="Arimo"/>
              </a:rPr>
              <a:t>			</a:t>
            </a:r>
            <a:r>
              <a:rPr lang="en-US" sz="1800" b="1">
                <a:solidFill>
                  <a:srgbClr val="C00000"/>
                </a:solidFill>
                <a:latin typeface="Arimo Bold"/>
                <a:ea typeface="Arimo Bold"/>
                <a:cs typeface="Arimo Bold"/>
                <a:sym typeface="Arimo Bold"/>
              </a:rPr>
              <a:t>1 turno: </a:t>
            </a:r>
            <a:r>
              <a:rPr lang="en-US" sz="1800">
                <a:solidFill>
                  <a:srgbClr val="595959"/>
                </a:solidFill>
                <a:latin typeface="Arimo"/>
                <a:ea typeface="Arimo"/>
                <a:cs typeface="Arimo"/>
                <a:sym typeface="Arimo"/>
              </a:rPr>
              <a:t>Los días 30 y 31 de marzo y 1° de abril de 2026</a:t>
            </a:r>
          </a:p>
          <a:p>
            <a:pPr algn="just">
              <a:lnSpc>
                <a:spcPts val="2160"/>
              </a:lnSpc>
            </a:pPr>
            <a:r>
              <a:rPr lang="en-US" sz="1800">
                <a:solidFill>
                  <a:srgbClr val="595959"/>
                </a:solidFill>
                <a:latin typeface="Arimo"/>
                <a:ea typeface="Arimo"/>
                <a:cs typeface="Arimo"/>
                <a:sym typeface="Arimo"/>
              </a:rPr>
              <a:t>			</a:t>
            </a:r>
            <a:r>
              <a:rPr lang="en-US" sz="1800" b="1">
                <a:solidFill>
                  <a:srgbClr val="C00000"/>
                </a:solidFill>
                <a:latin typeface="Arimo Bold"/>
                <a:ea typeface="Arimo Bold"/>
                <a:cs typeface="Arimo Bold"/>
                <a:sym typeface="Arimo Bold"/>
              </a:rPr>
              <a:t>2 turno: </a:t>
            </a:r>
            <a:r>
              <a:rPr lang="en-US" sz="1800">
                <a:solidFill>
                  <a:srgbClr val="595959"/>
                </a:solidFill>
                <a:latin typeface="Arimo"/>
                <a:ea typeface="Arimo"/>
                <a:cs typeface="Arimo"/>
                <a:sym typeface="Arimo"/>
              </a:rPr>
              <a:t>Los días 6, 7 y 8 de abril de 2026.</a:t>
            </a:r>
          </a:p>
          <a:p>
            <a:pPr algn="just">
              <a:lnSpc>
                <a:spcPts val="2160"/>
              </a:lnSpc>
            </a:pPr>
            <a:r>
              <a:rPr lang="en-US" sz="1800">
                <a:solidFill>
                  <a:srgbClr val="595959"/>
                </a:solidFill>
                <a:latin typeface="Arimo"/>
                <a:ea typeface="Arimo"/>
                <a:cs typeface="Arimo"/>
                <a:sym typeface="Arimo"/>
              </a:rPr>
              <a:t>			</a:t>
            </a:r>
          </a:p>
          <a:p>
            <a:pPr algn="just">
              <a:lnSpc>
                <a:spcPts val="2160"/>
              </a:lnSpc>
            </a:pPr>
            <a:r>
              <a:rPr lang="en-US" sz="1800">
                <a:solidFill>
                  <a:srgbClr val="595959"/>
                </a:solidFill>
                <a:latin typeface="Arimo"/>
                <a:ea typeface="Arimo"/>
                <a:cs typeface="Arimo"/>
                <a:sym typeface="Arimo"/>
              </a:rPr>
              <a:t>La estrategia establece la compensación de tiempo desde el día 16 de febrero al 24 de marzo de 2026, con una hora antes de iniciar o finalizar el horario laboral asignado, y algunos sábados establecidos en la misma Circular.</a:t>
            </a:r>
          </a:p>
        </p:txBody>
      </p:sp>
      <p:grpSp>
        <p:nvGrpSpPr>
          <p:cNvPr id="7" name="Group 7"/>
          <p:cNvGrpSpPr/>
          <p:nvPr/>
        </p:nvGrpSpPr>
        <p:grpSpPr>
          <a:xfrm>
            <a:off x="789765" y="1608544"/>
            <a:ext cx="10939996" cy="481498"/>
            <a:chOff x="0" y="0"/>
            <a:chExt cx="14586661" cy="641998"/>
          </a:xfrm>
        </p:grpSpPr>
        <p:sp>
          <p:nvSpPr>
            <p:cNvPr id="8" name="Freeform 8"/>
            <p:cNvSpPr/>
            <p:nvPr/>
          </p:nvSpPr>
          <p:spPr>
            <a:xfrm>
              <a:off x="0" y="0"/>
              <a:ext cx="14586658" cy="642000"/>
            </a:xfrm>
            <a:custGeom>
              <a:avLst/>
              <a:gdLst/>
              <a:ahLst/>
              <a:cxnLst/>
              <a:rect l="l" t="t" r="r" b="b"/>
              <a:pathLst>
                <a:path w="14586658" h="642000">
                  <a:moveTo>
                    <a:pt x="0" y="0"/>
                  </a:moveTo>
                  <a:lnTo>
                    <a:pt x="14586658" y="0"/>
                  </a:lnTo>
                  <a:lnTo>
                    <a:pt x="14586658" y="642000"/>
                  </a:lnTo>
                  <a:lnTo>
                    <a:pt x="0" y="642000"/>
                  </a:lnTo>
                  <a:close/>
                </a:path>
              </a:pathLst>
            </a:custGeom>
            <a:blipFill>
              <a:blip r:embed="rId3">
                <a:alphaModFix amt="0"/>
              </a:blip>
              <a:stretch>
                <a:fillRect t="-392713" b="-392712"/>
              </a:stretch>
            </a:blipFill>
          </p:spPr>
        </p:sp>
        <p:sp>
          <p:nvSpPr>
            <p:cNvPr id="9" name="TextBox 9"/>
            <p:cNvSpPr txBox="1"/>
            <p:nvPr/>
          </p:nvSpPr>
          <p:spPr>
            <a:xfrm>
              <a:off x="0" y="28575"/>
              <a:ext cx="14586661" cy="613423"/>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Equilibrio entre la vida personal, familiar y laboral</a:t>
              </a:r>
            </a:p>
          </p:txBody>
        </p:sp>
      </p:grpSp>
      <p:grpSp>
        <p:nvGrpSpPr>
          <p:cNvPr id="10" name="Group 10"/>
          <p:cNvGrpSpPr/>
          <p:nvPr/>
        </p:nvGrpSpPr>
        <p:grpSpPr>
          <a:xfrm>
            <a:off x="726424" y="2457326"/>
            <a:ext cx="4534510" cy="3023006"/>
            <a:chOff x="0" y="0"/>
            <a:chExt cx="6046013" cy="4030675"/>
          </a:xfrm>
        </p:grpSpPr>
        <p:sp>
          <p:nvSpPr>
            <p:cNvPr id="11" name="Freeform 11"/>
            <p:cNvSpPr/>
            <p:nvPr/>
          </p:nvSpPr>
          <p:spPr>
            <a:xfrm>
              <a:off x="0" y="0"/>
              <a:ext cx="6045962" cy="4030726"/>
            </a:xfrm>
            <a:custGeom>
              <a:avLst/>
              <a:gdLst/>
              <a:ahLst/>
              <a:cxnLst/>
              <a:rect l="l" t="t" r="r" b="b"/>
              <a:pathLst>
                <a:path w="6045962" h="4030726">
                  <a:moveTo>
                    <a:pt x="0" y="0"/>
                  </a:moveTo>
                  <a:lnTo>
                    <a:pt x="6045962" y="0"/>
                  </a:lnTo>
                  <a:lnTo>
                    <a:pt x="6045962" y="4030726"/>
                  </a:lnTo>
                  <a:lnTo>
                    <a:pt x="0" y="4030726"/>
                  </a:lnTo>
                  <a:lnTo>
                    <a:pt x="0" y="0"/>
                  </a:lnTo>
                  <a:close/>
                </a:path>
              </a:pathLst>
            </a:custGeom>
            <a:blipFill>
              <a:blip r:embed="rId4"/>
              <a:stretch>
                <a:fillRect b="1"/>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grpSp>
        <p:nvGrpSpPr>
          <p:cNvPr id="3" name="Group 3"/>
          <p:cNvGrpSpPr/>
          <p:nvPr/>
        </p:nvGrpSpPr>
        <p:grpSpPr>
          <a:xfrm>
            <a:off x="3247663" y="1766402"/>
            <a:ext cx="9239898" cy="584778"/>
            <a:chOff x="0" y="0"/>
            <a:chExt cx="12319864" cy="779704"/>
          </a:xfrm>
        </p:grpSpPr>
        <p:sp>
          <p:nvSpPr>
            <p:cNvPr id="4" name="Freeform 4"/>
            <p:cNvSpPr/>
            <p:nvPr/>
          </p:nvSpPr>
          <p:spPr>
            <a:xfrm>
              <a:off x="0" y="0"/>
              <a:ext cx="12319860" cy="779700"/>
            </a:xfrm>
            <a:custGeom>
              <a:avLst/>
              <a:gdLst/>
              <a:ahLst/>
              <a:cxnLst/>
              <a:rect l="l" t="t" r="r" b="b"/>
              <a:pathLst>
                <a:path w="12319860" h="779700">
                  <a:moveTo>
                    <a:pt x="0" y="0"/>
                  </a:moveTo>
                  <a:lnTo>
                    <a:pt x="12319860" y="0"/>
                  </a:lnTo>
                  <a:lnTo>
                    <a:pt x="12319860" y="779700"/>
                  </a:lnTo>
                  <a:lnTo>
                    <a:pt x="0" y="779700"/>
                  </a:lnTo>
                  <a:close/>
                </a:path>
              </a:pathLst>
            </a:custGeom>
            <a:blipFill>
              <a:blip r:embed="rId3">
                <a:alphaModFix amt="0"/>
              </a:blip>
              <a:stretch>
                <a:fillRect t="-257878" b="-257878"/>
              </a:stretch>
            </a:blipFill>
          </p:spPr>
        </p:sp>
        <p:sp>
          <p:nvSpPr>
            <p:cNvPr id="5" name="TextBox 5"/>
            <p:cNvSpPr txBox="1"/>
            <p:nvPr/>
          </p:nvSpPr>
          <p:spPr>
            <a:xfrm>
              <a:off x="0" y="-28575"/>
              <a:ext cx="12319864" cy="808279"/>
            </a:xfrm>
            <a:prstGeom prst="rect">
              <a:avLst/>
            </a:prstGeom>
          </p:spPr>
          <p:txBody>
            <a:bodyPr lIns="0" tIns="0" rIns="0" bIns="0" rtlCol="0" anchor="ctr"/>
            <a:lstStyle/>
            <a:p>
              <a:pPr algn="ctr">
                <a:lnSpc>
                  <a:spcPts val="3840"/>
                </a:lnSpc>
              </a:pPr>
              <a:r>
                <a:rPr lang="en-US" sz="3200" b="1">
                  <a:solidFill>
                    <a:srgbClr val="C00000"/>
                  </a:solidFill>
                  <a:latin typeface="Arimo Bold"/>
                  <a:ea typeface="Arimo Bold"/>
                  <a:cs typeface="Arimo Bold"/>
                  <a:sym typeface="Arimo Bold"/>
                </a:rPr>
                <a:t>Estrategia Sala de la familia lactante</a:t>
              </a:r>
            </a:p>
          </p:txBody>
        </p:sp>
      </p:grpSp>
      <p:sp>
        <p:nvSpPr>
          <p:cNvPr id="6" name="TextBox 6"/>
          <p:cNvSpPr txBox="1"/>
          <p:nvPr/>
        </p:nvSpPr>
        <p:spPr>
          <a:xfrm>
            <a:off x="636394" y="2203984"/>
            <a:ext cx="14453783" cy="2590648"/>
          </a:xfrm>
          <a:prstGeom prst="rect">
            <a:avLst/>
          </a:prstGeom>
        </p:spPr>
        <p:txBody>
          <a:bodyPr lIns="0" tIns="0" rIns="0" bIns="0" rtlCol="0" anchor="t">
            <a:spAutoFit/>
          </a:bodyPr>
          <a:lstStyle/>
          <a:p>
            <a:pPr algn="just">
              <a:lnSpc>
                <a:spcPts val="2311"/>
              </a:lnSpc>
            </a:pPr>
            <a:endParaRPr/>
          </a:p>
          <a:p>
            <a:pPr algn="just">
              <a:lnSpc>
                <a:spcPts val="2311"/>
              </a:lnSpc>
            </a:pPr>
            <a:r>
              <a:rPr lang="en-US" sz="1800">
                <a:solidFill>
                  <a:srgbClr val="595959"/>
                </a:solidFill>
                <a:latin typeface="Arimo"/>
                <a:ea typeface="Arimo"/>
                <a:cs typeface="Arimo"/>
                <a:sym typeface="Arimo"/>
              </a:rPr>
              <a:t>En el marco de la implementación de la estrategia Sala Amiga de la Familia Lactante (SAFL), establecida mediante la Ley 1823 de 2017, “Por medio de la cual se adopta la estrategia Salas Amigas de la Familia Lactante del Entorno Laboral en entidades públicas territoriales y empresas privadas y se dictan otras disposiciones”, y bajo las normas técnicas requeridas, durante la vigencia 2026 se adelantaron acciones orientadas a promover, proteger y fortalecer la lactancia materna, garantizando condiciones de bienestar para las servidoras en etapa de maternidad.</a:t>
            </a:r>
          </a:p>
          <a:p>
            <a:pPr algn="just">
              <a:lnSpc>
                <a:spcPts val="2311"/>
              </a:lnSpc>
            </a:pPr>
            <a:endParaRPr lang="en-US" sz="1800">
              <a:solidFill>
                <a:srgbClr val="595959"/>
              </a:solidFill>
              <a:latin typeface="Arimo"/>
              <a:ea typeface="Arimo"/>
              <a:cs typeface="Arimo"/>
              <a:sym typeface="Arimo"/>
            </a:endParaRPr>
          </a:p>
          <a:p>
            <a:pPr algn="just">
              <a:lnSpc>
                <a:spcPts val="2311"/>
              </a:lnSpc>
            </a:pPr>
            <a:endParaRPr lang="en-US" sz="1800">
              <a:solidFill>
                <a:srgbClr val="595959"/>
              </a:solidFill>
              <a:latin typeface="Arimo"/>
              <a:ea typeface="Arimo"/>
              <a:cs typeface="Arimo"/>
              <a:sym typeface="Arimo"/>
            </a:endParaRPr>
          </a:p>
          <a:p>
            <a:pPr marL="3874770" lvl="0" indent="-387477" algn="just">
              <a:lnSpc>
                <a:spcPts val="2311"/>
              </a:lnSpc>
            </a:pPr>
            <a:endParaRPr lang="en-US" sz="1800">
              <a:solidFill>
                <a:srgbClr val="595959"/>
              </a:solidFill>
              <a:latin typeface="Arimo"/>
              <a:ea typeface="Arimo"/>
              <a:cs typeface="Arimo"/>
              <a:sym typeface="Arimo"/>
            </a:endParaRPr>
          </a:p>
        </p:txBody>
      </p:sp>
      <p:grpSp>
        <p:nvGrpSpPr>
          <p:cNvPr id="7" name="Group 7"/>
          <p:cNvGrpSpPr/>
          <p:nvPr/>
        </p:nvGrpSpPr>
        <p:grpSpPr>
          <a:xfrm>
            <a:off x="636394" y="1128122"/>
            <a:ext cx="10939996" cy="481498"/>
            <a:chOff x="0" y="0"/>
            <a:chExt cx="14586661" cy="641998"/>
          </a:xfrm>
        </p:grpSpPr>
        <p:sp>
          <p:nvSpPr>
            <p:cNvPr id="8" name="Freeform 8"/>
            <p:cNvSpPr/>
            <p:nvPr/>
          </p:nvSpPr>
          <p:spPr>
            <a:xfrm>
              <a:off x="0" y="0"/>
              <a:ext cx="14586658" cy="642000"/>
            </a:xfrm>
            <a:custGeom>
              <a:avLst/>
              <a:gdLst/>
              <a:ahLst/>
              <a:cxnLst/>
              <a:rect l="l" t="t" r="r" b="b"/>
              <a:pathLst>
                <a:path w="14586658" h="642000">
                  <a:moveTo>
                    <a:pt x="0" y="0"/>
                  </a:moveTo>
                  <a:lnTo>
                    <a:pt x="14586658" y="0"/>
                  </a:lnTo>
                  <a:lnTo>
                    <a:pt x="14586658" y="642000"/>
                  </a:lnTo>
                  <a:lnTo>
                    <a:pt x="0" y="642000"/>
                  </a:lnTo>
                  <a:close/>
                </a:path>
              </a:pathLst>
            </a:custGeom>
            <a:blipFill>
              <a:blip r:embed="rId3">
                <a:alphaModFix amt="0"/>
              </a:blip>
              <a:stretch>
                <a:fillRect t="-392713" b="-392712"/>
              </a:stretch>
            </a:blipFill>
          </p:spPr>
        </p:sp>
        <p:sp>
          <p:nvSpPr>
            <p:cNvPr id="9" name="TextBox 9"/>
            <p:cNvSpPr txBox="1"/>
            <p:nvPr/>
          </p:nvSpPr>
          <p:spPr>
            <a:xfrm>
              <a:off x="0" y="28575"/>
              <a:ext cx="14586661" cy="613423"/>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Equilibrio entre la vida personal, familiar y laboral</a:t>
              </a:r>
            </a:p>
          </p:txBody>
        </p:sp>
      </p:grpSp>
      <p:grpSp>
        <p:nvGrpSpPr>
          <p:cNvPr id="10" name="Group 10"/>
          <p:cNvGrpSpPr/>
          <p:nvPr/>
        </p:nvGrpSpPr>
        <p:grpSpPr>
          <a:xfrm>
            <a:off x="636394" y="5033962"/>
            <a:ext cx="4315792" cy="2653196"/>
            <a:chOff x="0" y="0"/>
            <a:chExt cx="5646598" cy="3471329"/>
          </a:xfrm>
        </p:grpSpPr>
        <p:sp>
          <p:nvSpPr>
            <p:cNvPr id="11" name="Freeform 11"/>
            <p:cNvSpPr/>
            <p:nvPr/>
          </p:nvSpPr>
          <p:spPr>
            <a:xfrm>
              <a:off x="0" y="0"/>
              <a:ext cx="5646547" cy="3471291"/>
            </a:xfrm>
            <a:custGeom>
              <a:avLst/>
              <a:gdLst/>
              <a:ahLst/>
              <a:cxnLst/>
              <a:rect l="l" t="t" r="r" b="b"/>
              <a:pathLst>
                <a:path w="5646547" h="3471291">
                  <a:moveTo>
                    <a:pt x="0" y="0"/>
                  </a:moveTo>
                  <a:lnTo>
                    <a:pt x="5646547" y="0"/>
                  </a:lnTo>
                  <a:lnTo>
                    <a:pt x="5646547" y="3471291"/>
                  </a:lnTo>
                  <a:lnTo>
                    <a:pt x="0" y="3471291"/>
                  </a:lnTo>
                  <a:lnTo>
                    <a:pt x="0" y="0"/>
                  </a:lnTo>
                  <a:close/>
                </a:path>
              </a:pathLst>
            </a:custGeom>
            <a:blipFill>
              <a:blip r:embed="rId4"/>
              <a:stretch>
                <a:fillRect b="-1"/>
              </a:stretch>
            </a:blipFill>
          </p:spPr>
        </p:sp>
      </p:grpSp>
      <p:sp>
        <p:nvSpPr>
          <p:cNvPr id="12" name="TextBox 12"/>
          <p:cNvSpPr txBox="1"/>
          <p:nvPr/>
        </p:nvSpPr>
        <p:spPr>
          <a:xfrm>
            <a:off x="5088061" y="4030695"/>
            <a:ext cx="9892633" cy="4905757"/>
          </a:xfrm>
          <a:prstGeom prst="rect">
            <a:avLst/>
          </a:prstGeom>
        </p:spPr>
        <p:txBody>
          <a:bodyPr lIns="0" tIns="0" rIns="0" bIns="0" rtlCol="0" anchor="t">
            <a:spAutoFit/>
          </a:bodyPr>
          <a:lstStyle/>
          <a:p>
            <a:pPr algn="just">
              <a:lnSpc>
                <a:spcPts val="2052"/>
              </a:lnSpc>
              <a:spcBef>
                <a:spcPct val="0"/>
              </a:spcBef>
            </a:pPr>
            <a:r>
              <a:rPr lang="en-US" sz="1900">
                <a:solidFill>
                  <a:srgbClr val="595959"/>
                </a:solidFill>
                <a:latin typeface="Arimo"/>
                <a:ea typeface="Arimo"/>
                <a:cs typeface="Arimo"/>
                <a:sym typeface="Arimo"/>
              </a:rPr>
              <a:t>Las acciones desarrolladas fueron:</a:t>
            </a:r>
          </a:p>
          <a:p>
            <a:pPr algn="just">
              <a:lnSpc>
                <a:spcPts val="2052"/>
              </a:lnSpc>
              <a:spcBef>
                <a:spcPct val="0"/>
              </a:spcBef>
            </a:pPr>
            <a:endParaRPr lang="en-US" sz="1900">
              <a:solidFill>
                <a:srgbClr val="595959"/>
              </a:solidFill>
              <a:latin typeface="Arimo"/>
              <a:ea typeface="Arimo"/>
              <a:cs typeface="Arimo"/>
              <a:sym typeface="Arimo"/>
            </a:endParaRPr>
          </a:p>
          <a:p>
            <a:pPr marL="410221" lvl="1" indent="-205110" algn="just">
              <a:lnSpc>
                <a:spcPts val="2052"/>
              </a:lnSpc>
              <a:spcBef>
                <a:spcPct val="0"/>
              </a:spcBef>
              <a:buFont typeface="Arial"/>
              <a:buChar char="•"/>
            </a:pPr>
            <a:r>
              <a:rPr lang="en-US" sz="1900">
                <a:solidFill>
                  <a:srgbClr val="595959"/>
                </a:solidFill>
                <a:latin typeface="Arimo"/>
                <a:ea typeface="Arimo"/>
                <a:cs typeface="Arimo"/>
                <a:sym typeface="Arimo"/>
              </a:rPr>
              <a:t>Jornada especial para mujeres embarazadas: durante la vigencia 2026 no se presentaron solicitudes.</a:t>
            </a:r>
          </a:p>
          <a:p>
            <a:pPr marL="410221" lvl="1" indent="-205110" algn="just">
              <a:lnSpc>
                <a:spcPts val="2052"/>
              </a:lnSpc>
              <a:spcBef>
                <a:spcPct val="0"/>
              </a:spcBef>
              <a:buFont typeface="Arial"/>
              <a:buChar char="•"/>
            </a:pPr>
            <a:r>
              <a:rPr lang="en-US" sz="1900">
                <a:solidFill>
                  <a:srgbClr val="595959"/>
                </a:solidFill>
                <a:latin typeface="Arimo"/>
                <a:ea typeface="Arimo"/>
                <a:cs typeface="Arimo"/>
                <a:sym typeface="Arimo"/>
              </a:rPr>
              <a:t>Tiempo preciado con los bebés: se otorgó un (1) beneficio.</a:t>
            </a:r>
          </a:p>
          <a:p>
            <a:pPr marL="410221" lvl="1" indent="-205110" algn="just">
              <a:lnSpc>
                <a:spcPts val="2052"/>
              </a:lnSpc>
              <a:spcBef>
                <a:spcPct val="0"/>
              </a:spcBef>
              <a:buFont typeface="Arial"/>
              <a:buChar char="•"/>
            </a:pPr>
            <a:r>
              <a:rPr lang="en-US" sz="1900">
                <a:solidFill>
                  <a:srgbClr val="595959"/>
                </a:solidFill>
                <a:latin typeface="Arimo"/>
                <a:ea typeface="Arimo"/>
                <a:cs typeface="Arimo"/>
                <a:sym typeface="Arimo"/>
              </a:rPr>
              <a:t>Soy feliz padre o madre: se otorgó un (1) beneficio.</a:t>
            </a:r>
          </a:p>
          <a:p>
            <a:pPr marL="410221" lvl="1" indent="-205110" algn="just">
              <a:lnSpc>
                <a:spcPts val="2052"/>
              </a:lnSpc>
              <a:spcBef>
                <a:spcPct val="0"/>
              </a:spcBef>
              <a:buFont typeface="Arial"/>
              <a:buChar char="•"/>
            </a:pPr>
            <a:r>
              <a:rPr lang="en-US" sz="1900">
                <a:solidFill>
                  <a:srgbClr val="595959"/>
                </a:solidFill>
                <a:latin typeface="Arimo"/>
                <a:ea typeface="Arimo"/>
                <a:cs typeface="Arimo"/>
                <a:sym typeface="Arimo"/>
              </a:rPr>
              <a:t>Se realizó la publicación mensual de mensajes informativos en los medios de comunicación internos sobre la importancia de la lactancia materna para la madre y el hijo(a), abordando temas como: puntos físicos de la SAFL, el papel del hombre en la lactancia materna, la importancia de la lactancia materna exclusiva y “La lactancia materna, la mejor opción para los bebés” (Banco de Leche).</a:t>
            </a:r>
          </a:p>
          <a:p>
            <a:pPr marL="410221" lvl="1" indent="-205110" algn="just">
              <a:lnSpc>
                <a:spcPts val="2052"/>
              </a:lnSpc>
              <a:spcBef>
                <a:spcPct val="0"/>
              </a:spcBef>
              <a:buFont typeface="Arial"/>
              <a:buChar char="•"/>
            </a:pPr>
            <a:r>
              <a:rPr lang="en-US" sz="1900">
                <a:solidFill>
                  <a:srgbClr val="595959"/>
                </a:solidFill>
                <a:latin typeface="Arimo"/>
                <a:ea typeface="Arimo"/>
                <a:cs typeface="Arimo"/>
                <a:sym typeface="Arimo"/>
              </a:rPr>
              <a:t>Las capacitaciones lideradas por la Secretaría Distrital de Salud se desarrollaron conforme al cronograma establecido.</a:t>
            </a:r>
          </a:p>
          <a:p>
            <a:pPr marL="410221" lvl="1" indent="-205110" algn="just">
              <a:lnSpc>
                <a:spcPts val="2052"/>
              </a:lnSpc>
              <a:spcBef>
                <a:spcPct val="0"/>
              </a:spcBef>
              <a:buFont typeface="Arial"/>
              <a:buChar char="•"/>
            </a:pPr>
            <a:r>
              <a:rPr lang="en-US" sz="1900">
                <a:solidFill>
                  <a:srgbClr val="595959"/>
                </a:solidFill>
                <a:latin typeface="Arimo"/>
                <a:ea typeface="Arimo"/>
                <a:cs typeface="Arimo"/>
                <a:sym typeface="Arimo"/>
              </a:rPr>
              <a:t>Se enviaron dos (2) mensajes de bienvenida a la estrategia durante la vigencia 2026.</a:t>
            </a:r>
          </a:p>
          <a:p>
            <a:pPr marL="410221" lvl="1" indent="-205110" algn="just">
              <a:lnSpc>
                <a:spcPts val="2052"/>
              </a:lnSpc>
              <a:spcBef>
                <a:spcPct val="0"/>
              </a:spcBef>
              <a:buFont typeface="Arial"/>
              <a:buChar char="•"/>
            </a:pPr>
            <a:r>
              <a:rPr lang="en-US" sz="1900">
                <a:solidFill>
                  <a:srgbClr val="595959"/>
                </a:solidFill>
                <a:latin typeface="Arimo"/>
                <a:ea typeface="Arimo"/>
                <a:cs typeface="Arimo"/>
                <a:sym typeface="Arimo"/>
              </a:rPr>
              <a:t>Las Salas Amigas de la Familia Lactante de Manzana Liévano y Archivo de Bogotá continúan funcionando normalmente.</a:t>
            </a:r>
          </a:p>
          <a:p>
            <a:pPr algn="just">
              <a:lnSpc>
                <a:spcPts val="2052"/>
              </a:lnSpc>
              <a:spcBef>
                <a:spcPct val="0"/>
              </a:spcBef>
            </a:pPr>
            <a:endParaRPr lang="en-US" sz="1900">
              <a:solidFill>
                <a:srgbClr val="595959"/>
              </a:solidFill>
              <a:latin typeface="Arimo"/>
              <a:ea typeface="Arimo"/>
              <a:cs typeface="Arimo"/>
              <a:sym typeface="Arimo"/>
            </a:endParaRPr>
          </a:p>
          <a:p>
            <a:pPr algn="just">
              <a:lnSpc>
                <a:spcPts val="2052"/>
              </a:lnSpc>
              <a:spcBef>
                <a:spcPct val="0"/>
              </a:spcBef>
            </a:pPr>
            <a:endParaRPr lang="en-US" sz="1900">
              <a:solidFill>
                <a:srgbClr val="595959"/>
              </a:solidFill>
              <a:latin typeface="Arimo"/>
              <a:ea typeface="Arimo"/>
              <a:cs typeface="Arimo"/>
              <a:sym typeface="Arimo"/>
            </a:endParaRPr>
          </a:p>
          <a:p>
            <a:pPr algn="just">
              <a:lnSpc>
                <a:spcPts val="2052"/>
              </a:lnSpc>
              <a:spcBef>
                <a:spcPct val="0"/>
              </a:spcBef>
            </a:pPr>
            <a:endParaRPr lang="en-US" sz="1900">
              <a:solidFill>
                <a:srgbClr val="595959"/>
              </a:solidFill>
              <a:latin typeface="Arimo"/>
              <a:ea typeface="Arimo"/>
              <a:cs typeface="Arimo"/>
              <a:sym typeface="Arim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830550" cy="10067925"/>
          </a:xfrm>
          <a:custGeom>
            <a:avLst/>
            <a:gdLst/>
            <a:ahLst/>
            <a:cxnLst/>
            <a:rect l="l" t="t" r="r" b="b"/>
            <a:pathLst>
              <a:path w="15830550" h="10067925">
                <a:moveTo>
                  <a:pt x="0" y="0"/>
                </a:moveTo>
                <a:lnTo>
                  <a:pt x="15830550" y="0"/>
                </a:lnTo>
                <a:lnTo>
                  <a:pt x="15830550" y="10067925"/>
                </a:lnTo>
                <a:lnTo>
                  <a:pt x="0" y="10067925"/>
                </a:lnTo>
                <a:lnTo>
                  <a:pt x="0" y="0"/>
                </a:lnTo>
                <a:close/>
              </a:path>
            </a:pathLst>
          </a:custGeom>
          <a:blipFill>
            <a:blip r:embed="rId2"/>
            <a:stretch>
              <a:fillRect r="-60"/>
            </a:stretch>
          </a:blipFill>
        </p:spPr>
      </p:sp>
      <p:grpSp>
        <p:nvGrpSpPr>
          <p:cNvPr id="3" name="Group 3"/>
          <p:cNvGrpSpPr/>
          <p:nvPr/>
        </p:nvGrpSpPr>
        <p:grpSpPr>
          <a:xfrm>
            <a:off x="459896" y="3623424"/>
            <a:ext cx="9391602" cy="861774"/>
            <a:chOff x="0" y="0"/>
            <a:chExt cx="12522136" cy="1149032"/>
          </a:xfrm>
        </p:grpSpPr>
        <p:sp>
          <p:nvSpPr>
            <p:cNvPr id="4" name="Freeform 4"/>
            <p:cNvSpPr/>
            <p:nvPr/>
          </p:nvSpPr>
          <p:spPr>
            <a:xfrm>
              <a:off x="0" y="0"/>
              <a:ext cx="12522133" cy="1149033"/>
            </a:xfrm>
            <a:custGeom>
              <a:avLst/>
              <a:gdLst/>
              <a:ahLst/>
              <a:cxnLst/>
              <a:rect l="l" t="t" r="r" b="b"/>
              <a:pathLst>
                <a:path w="12522133" h="1149033">
                  <a:moveTo>
                    <a:pt x="0" y="0"/>
                  </a:moveTo>
                  <a:lnTo>
                    <a:pt x="12522133" y="0"/>
                  </a:lnTo>
                  <a:lnTo>
                    <a:pt x="12522133" y="1149033"/>
                  </a:lnTo>
                  <a:lnTo>
                    <a:pt x="0" y="1149033"/>
                  </a:lnTo>
                  <a:close/>
                </a:path>
              </a:pathLst>
            </a:custGeom>
            <a:blipFill>
              <a:blip r:embed="rId3">
                <a:alphaModFix amt="0"/>
              </a:blip>
              <a:stretch>
                <a:fillRect t="-162347" b="-162347"/>
              </a:stretch>
            </a:blipFill>
          </p:spPr>
        </p:sp>
        <p:sp>
          <p:nvSpPr>
            <p:cNvPr id="5" name="TextBox 5"/>
            <p:cNvSpPr txBox="1"/>
            <p:nvPr/>
          </p:nvSpPr>
          <p:spPr>
            <a:xfrm>
              <a:off x="0" y="-28575"/>
              <a:ext cx="12522136" cy="1177607"/>
            </a:xfrm>
            <a:prstGeom prst="rect">
              <a:avLst/>
            </a:prstGeom>
          </p:spPr>
          <p:txBody>
            <a:bodyPr lIns="0" tIns="0" rIns="0" bIns="0" rtlCol="0" anchor="ctr"/>
            <a:lstStyle/>
            <a:p>
              <a:pPr algn="ctr">
                <a:lnSpc>
                  <a:spcPts val="3840"/>
                </a:lnSpc>
              </a:pPr>
              <a:r>
                <a:rPr lang="en-US" sz="3200" b="1">
                  <a:solidFill>
                    <a:srgbClr val="C00000"/>
                  </a:solidFill>
                  <a:latin typeface="Arimo Bold"/>
                  <a:ea typeface="Arimo Bold"/>
                  <a:cs typeface="Arimo Bold"/>
                  <a:sym typeface="Arimo Bold"/>
                </a:rPr>
                <a:t>Jornadas Especiales</a:t>
              </a:r>
            </a:p>
            <a:p>
              <a:pPr algn="ctr">
                <a:lnSpc>
                  <a:spcPts val="3840"/>
                </a:lnSpc>
              </a:pPr>
              <a:endParaRPr lang="en-US" sz="3200" b="1">
                <a:solidFill>
                  <a:srgbClr val="C00000"/>
                </a:solidFill>
                <a:latin typeface="Arimo Bold"/>
                <a:ea typeface="Arimo Bold"/>
                <a:cs typeface="Arimo Bold"/>
                <a:sym typeface="Arimo Bold"/>
              </a:endParaRPr>
            </a:p>
          </p:txBody>
        </p:sp>
      </p:grpSp>
      <p:sp>
        <p:nvSpPr>
          <p:cNvPr id="6" name="TextBox 6"/>
          <p:cNvSpPr txBox="1"/>
          <p:nvPr/>
        </p:nvSpPr>
        <p:spPr>
          <a:xfrm>
            <a:off x="1031310" y="4448861"/>
            <a:ext cx="8374266" cy="3206077"/>
          </a:xfrm>
          <a:prstGeom prst="rect">
            <a:avLst/>
          </a:prstGeom>
        </p:spPr>
        <p:txBody>
          <a:bodyPr lIns="0" tIns="0" rIns="0" bIns="0" rtlCol="0" anchor="t">
            <a:spAutoFit/>
          </a:bodyPr>
          <a:lstStyle/>
          <a:p>
            <a:pPr algn="just">
              <a:lnSpc>
                <a:spcPts val="2311"/>
              </a:lnSpc>
            </a:pPr>
            <a:r>
              <a:rPr lang="en-US" sz="1800">
                <a:solidFill>
                  <a:srgbClr val="595959"/>
                </a:solidFill>
                <a:latin typeface="Arimo"/>
                <a:ea typeface="Arimo"/>
                <a:cs typeface="Arimo"/>
                <a:sym typeface="Arimo"/>
              </a:rPr>
              <a:t>Al cierre del segundo trimestre de 2026 se establecieron (3) tres jornadas especiales, así:</a:t>
            </a:r>
          </a:p>
          <a:p>
            <a:pPr algn="just">
              <a:lnSpc>
                <a:spcPts val="2311"/>
              </a:lnSpc>
            </a:pPr>
            <a:endParaRPr lang="en-US" sz="1800">
              <a:solidFill>
                <a:srgbClr val="595959"/>
              </a:solidFill>
              <a:latin typeface="Arimo"/>
              <a:ea typeface="Arimo"/>
              <a:cs typeface="Arimo"/>
              <a:sym typeface="Arimo"/>
            </a:endParaRPr>
          </a:p>
          <a:p>
            <a:pPr marL="217170" lvl="1" indent="-108585" algn="just">
              <a:lnSpc>
                <a:spcPts val="2311"/>
              </a:lnSpc>
              <a:buAutoNum type="arabicPeriod"/>
            </a:pPr>
            <a:r>
              <a:rPr lang="en-US" sz="1800">
                <a:solidFill>
                  <a:srgbClr val="595959"/>
                </a:solidFill>
                <a:latin typeface="Arimo"/>
                <a:ea typeface="Arimo"/>
                <a:cs typeface="Arimo"/>
                <a:sym typeface="Arimo"/>
              </a:rPr>
              <a:t>Jornada especial el 19 de febrero de 2026, atendiendo las condiciones especiales de movilidad y seguridad.</a:t>
            </a:r>
          </a:p>
          <a:p>
            <a:pPr marL="217170" lvl="1" indent="-108585" algn="just">
              <a:lnSpc>
                <a:spcPts val="2311"/>
              </a:lnSpc>
              <a:buAutoNum type="arabicPeriod"/>
            </a:pPr>
            <a:r>
              <a:rPr lang="en-US" sz="1800">
                <a:solidFill>
                  <a:srgbClr val="595959"/>
                </a:solidFill>
                <a:latin typeface="Arimo"/>
                <a:ea typeface="Arimo"/>
                <a:cs typeface="Arimo"/>
                <a:sym typeface="Arimo"/>
              </a:rPr>
              <a:t>Jornada especial el 4 de abril de 2026, no se prestó servicio en los puntos de la RedCade, por sábado Santo.</a:t>
            </a:r>
          </a:p>
          <a:p>
            <a:pPr marL="217170" lvl="1" indent="-108585" algn="just">
              <a:lnSpc>
                <a:spcPts val="2311"/>
              </a:lnSpc>
              <a:buAutoNum type="arabicPeriod"/>
            </a:pPr>
            <a:r>
              <a:rPr lang="en-US" sz="1800">
                <a:solidFill>
                  <a:srgbClr val="595959"/>
                </a:solidFill>
                <a:latin typeface="Arimo"/>
                <a:ea typeface="Arimo"/>
                <a:cs typeface="Arimo"/>
                <a:sym typeface="Arimo"/>
              </a:rPr>
              <a:t>Jornada especial el 22 de mayo de 2026, la jornada finalizó a las 2:00 p.m. por situaciones especiales de seguridad y movilidad</a:t>
            </a:r>
          </a:p>
          <a:p>
            <a:pPr marL="217170" lvl="1" indent="-108585" algn="just">
              <a:lnSpc>
                <a:spcPts val="2311"/>
              </a:lnSpc>
            </a:pPr>
            <a:endParaRPr lang="en-US" sz="1800">
              <a:solidFill>
                <a:srgbClr val="595959"/>
              </a:solidFill>
              <a:latin typeface="Arimo"/>
              <a:ea typeface="Arimo"/>
              <a:cs typeface="Arimo"/>
              <a:sym typeface="Arimo"/>
            </a:endParaRPr>
          </a:p>
        </p:txBody>
      </p:sp>
      <p:sp>
        <p:nvSpPr>
          <p:cNvPr id="7" name="AutoShape 7"/>
          <p:cNvSpPr/>
          <p:nvPr/>
        </p:nvSpPr>
        <p:spPr>
          <a:xfrm rot="5356800">
            <a:off x="7365797" y="5097799"/>
            <a:ext cx="6064758" cy="0"/>
          </a:xfrm>
          <a:prstGeom prst="line">
            <a:avLst/>
          </a:prstGeom>
          <a:ln w="57150" cap="rnd">
            <a:solidFill>
              <a:srgbClr val="FFC000"/>
            </a:solidFill>
            <a:prstDash val="solid"/>
            <a:headEnd type="none" w="sm" len="sm"/>
            <a:tailEnd type="none" w="sm" len="sm"/>
          </a:ln>
        </p:spPr>
      </p:sp>
      <p:grpSp>
        <p:nvGrpSpPr>
          <p:cNvPr id="8" name="Group 8"/>
          <p:cNvGrpSpPr/>
          <p:nvPr/>
        </p:nvGrpSpPr>
        <p:grpSpPr>
          <a:xfrm>
            <a:off x="814197" y="1451144"/>
            <a:ext cx="10939996" cy="1354921"/>
            <a:chOff x="0" y="0"/>
            <a:chExt cx="14586661" cy="1806562"/>
          </a:xfrm>
        </p:grpSpPr>
        <p:sp>
          <p:nvSpPr>
            <p:cNvPr id="9" name="Freeform 9"/>
            <p:cNvSpPr/>
            <p:nvPr/>
          </p:nvSpPr>
          <p:spPr>
            <a:xfrm>
              <a:off x="0" y="0"/>
              <a:ext cx="14586658" cy="1806564"/>
            </a:xfrm>
            <a:custGeom>
              <a:avLst/>
              <a:gdLst/>
              <a:ahLst/>
              <a:cxnLst/>
              <a:rect l="l" t="t" r="r" b="b"/>
              <a:pathLst>
                <a:path w="14586658" h="1806564">
                  <a:moveTo>
                    <a:pt x="0" y="0"/>
                  </a:moveTo>
                  <a:lnTo>
                    <a:pt x="14586658" y="0"/>
                  </a:lnTo>
                  <a:lnTo>
                    <a:pt x="14586658" y="1806564"/>
                  </a:lnTo>
                  <a:lnTo>
                    <a:pt x="0" y="1806564"/>
                  </a:lnTo>
                  <a:close/>
                </a:path>
              </a:pathLst>
            </a:custGeom>
            <a:blipFill>
              <a:blip r:embed="rId3">
                <a:alphaModFix amt="0"/>
              </a:blip>
              <a:stretch>
                <a:fillRect t="-139558" b="-75095"/>
              </a:stretch>
            </a:blipFill>
          </p:spPr>
        </p:sp>
        <p:sp>
          <p:nvSpPr>
            <p:cNvPr id="10" name="TextBox 10"/>
            <p:cNvSpPr txBox="1"/>
            <p:nvPr/>
          </p:nvSpPr>
          <p:spPr>
            <a:xfrm>
              <a:off x="0" y="28575"/>
              <a:ext cx="14586661" cy="1777987"/>
            </a:xfrm>
            <a:prstGeom prst="rect">
              <a:avLst/>
            </a:prstGeom>
          </p:spPr>
          <p:txBody>
            <a:bodyPr lIns="0" tIns="0" rIns="0" bIns="0" rtlCol="0" anchor="ctr"/>
            <a:lstStyle/>
            <a:p>
              <a:pPr algn="l">
                <a:lnSpc>
                  <a:spcPts val="4320"/>
                </a:lnSpc>
              </a:pPr>
              <a:r>
                <a:rPr lang="en-US" sz="4000" b="1">
                  <a:solidFill>
                    <a:srgbClr val="000000"/>
                  </a:solidFill>
                  <a:latin typeface="Arimo Bold"/>
                  <a:ea typeface="Arimo Bold"/>
                  <a:cs typeface="Arimo Bold"/>
                  <a:sym typeface="Arimo Bold"/>
                </a:rPr>
                <a:t>Equilibrio entre la vida personal, </a:t>
              </a:r>
            </a:p>
            <a:p>
              <a:pPr algn="l">
                <a:lnSpc>
                  <a:spcPts val="4320"/>
                </a:lnSpc>
              </a:pPr>
              <a:r>
                <a:rPr lang="en-US" sz="4000" b="1">
                  <a:solidFill>
                    <a:srgbClr val="000000"/>
                  </a:solidFill>
                  <a:latin typeface="Arimo Bold"/>
                  <a:ea typeface="Arimo Bold"/>
                  <a:cs typeface="Arimo Bold"/>
                  <a:sym typeface="Arimo Bold"/>
                </a:rPr>
                <a:t>familiar y laboral</a:t>
              </a:r>
            </a:p>
          </p:txBody>
        </p:sp>
      </p:grpSp>
      <p:grpSp>
        <p:nvGrpSpPr>
          <p:cNvPr id="11" name="Group 11"/>
          <p:cNvGrpSpPr/>
          <p:nvPr/>
        </p:nvGrpSpPr>
        <p:grpSpPr>
          <a:xfrm>
            <a:off x="11754183" y="4414923"/>
            <a:ext cx="2771775" cy="3285744"/>
            <a:chOff x="0" y="0"/>
            <a:chExt cx="3695700" cy="4380992"/>
          </a:xfrm>
        </p:grpSpPr>
        <p:sp>
          <p:nvSpPr>
            <p:cNvPr id="12" name="Freeform 12"/>
            <p:cNvSpPr/>
            <p:nvPr/>
          </p:nvSpPr>
          <p:spPr>
            <a:xfrm>
              <a:off x="0" y="0"/>
              <a:ext cx="3695700" cy="4380992"/>
            </a:xfrm>
            <a:custGeom>
              <a:avLst/>
              <a:gdLst/>
              <a:ahLst/>
              <a:cxnLst/>
              <a:rect l="l" t="t" r="r" b="b"/>
              <a:pathLst>
                <a:path w="3695700" h="4380992">
                  <a:moveTo>
                    <a:pt x="0" y="0"/>
                  </a:moveTo>
                  <a:lnTo>
                    <a:pt x="3695700" y="0"/>
                  </a:lnTo>
                  <a:lnTo>
                    <a:pt x="3695700" y="4380992"/>
                  </a:lnTo>
                  <a:lnTo>
                    <a:pt x="0" y="4380992"/>
                  </a:lnTo>
                  <a:lnTo>
                    <a:pt x="0" y="0"/>
                  </a:lnTo>
                  <a:close/>
                </a:path>
              </a:pathLst>
            </a:custGeom>
            <a:blipFill>
              <a:blip r:embed="rId4"/>
              <a:stretch>
                <a:fillRect l="-43" r="-42"/>
              </a:stretch>
            </a:blipFill>
          </p:spPr>
        </p:sp>
      </p:grpSp>
      <p:grpSp>
        <p:nvGrpSpPr>
          <p:cNvPr id="13" name="Group 13"/>
          <p:cNvGrpSpPr/>
          <p:nvPr/>
        </p:nvGrpSpPr>
        <p:grpSpPr>
          <a:xfrm>
            <a:off x="10752658" y="2132343"/>
            <a:ext cx="4114467" cy="2007746"/>
            <a:chOff x="0" y="0"/>
            <a:chExt cx="5485956" cy="2676995"/>
          </a:xfrm>
        </p:grpSpPr>
        <p:sp>
          <p:nvSpPr>
            <p:cNvPr id="14" name="Freeform 14"/>
            <p:cNvSpPr/>
            <p:nvPr/>
          </p:nvSpPr>
          <p:spPr>
            <a:xfrm>
              <a:off x="0" y="0"/>
              <a:ext cx="5486019" cy="2677033"/>
            </a:xfrm>
            <a:custGeom>
              <a:avLst/>
              <a:gdLst/>
              <a:ahLst/>
              <a:cxnLst/>
              <a:rect l="l" t="t" r="r" b="b"/>
              <a:pathLst>
                <a:path w="5486019" h="2677033">
                  <a:moveTo>
                    <a:pt x="0" y="0"/>
                  </a:moveTo>
                  <a:lnTo>
                    <a:pt x="5486019" y="0"/>
                  </a:lnTo>
                  <a:lnTo>
                    <a:pt x="5486019" y="2677033"/>
                  </a:lnTo>
                  <a:lnTo>
                    <a:pt x="0" y="2677033"/>
                  </a:lnTo>
                  <a:lnTo>
                    <a:pt x="0" y="0"/>
                  </a:lnTo>
                  <a:close/>
                </a:path>
              </a:pathLst>
            </a:custGeom>
            <a:blipFill>
              <a:blip r:embed="rId5"/>
              <a:stretch>
                <a:fillRect r="1" b="1"/>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2713</Words>
  <Application>Microsoft Office PowerPoint</Application>
  <PresentationFormat>Personalizado</PresentationFormat>
  <Paragraphs>264</Paragraphs>
  <Slides>21</Slides>
  <Notes>3</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1</vt:i4>
      </vt:variant>
      <vt:variant>
        <vt:lpstr>Títulos de diapositiva</vt:lpstr>
      </vt:variant>
      <vt:variant>
        <vt:i4>21</vt:i4>
      </vt:variant>
    </vt:vector>
  </HeadingPairs>
  <TitlesOfParts>
    <vt:vector size="34" baseType="lpstr">
      <vt:lpstr>Oswald Bold</vt:lpstr>
      <vt:lpstr>Calibri</vt:lpstr>
      <vt:lpstr>Verdana 2</vt:lpstr>
      <vt:lpstr>Calibri (MS) Bold</vt:lpstr>
      <vt:lpstr>Museo Sans Condensed</vt:lpstr>
      <vt:lpstr>Arimo Bold</vt:lpstr>
      <vt:lpstr>Verdana 1 Bold</vt:lpstr>
      <vt:lpstr>Arimo</vt:lpstr>
      <vt:lpstr>Verdana 1</vt:lpstr>
      <vt:lpstr>Arial</vt:lpstr>
      <vt:lpstr>Calibri (MS)</vt:lpstr>
      <vt:lpstr>Office Theme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Segundo Trimestre PIB</dc:title>
  <dc:creator>Luisa Margot Cepeda Cañon</dc:creator>
  <cp:lastModifiedBy>Luisa Margot Cepeda Cañon</cp:lastModifiedBy>
  <cp:revision>4</cp:revision>
  <dcterms:created xsi:type="dcterms:W3CDTF">2006-08-16T00:00:00Z</dcterms:created>
  <dcterms:modified xsi:type="dcterms:W3CDTF">2026-07-10T21:29:02Z</dcterms:modified>
  <dc:identifier>DAHPATia6-k</dc:identifier>
</cp:coreProperties>
</file>